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E4A9CD-EEBB-47B7-B169-3D065DA6313C}">
  <a:tblStyle styleId="{6AE4A9CD-EEBB-47B7-B169-3D065DA6313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f3d595d5a_3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f3d595d5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3d595d5a_3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f3d595d5a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f3d595d5a_3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f3d595d5a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3d595d5a_3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f3d595d5a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f3d595d5a_3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f3d595d5a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f3d595d5a_3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f3d595d5a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f3d6abb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f3d6abb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f3d595d5a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f3d595d5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f3d595d5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f3d595d5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f3d595d5a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f3d595d5a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3d595d5a_3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f3d595d5a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9uW6GHLZUVM"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www.youtube.com/watch?v=BO68UEbQxYI"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QqEbGAqw4Xc" TargetMode="Externa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unhcr.org/refugee-statistics/download/?url=IAr67y" TargetMode="External"/><Relationship Id="rId4" Type="http://schemas.openxmlformats.org/officeDocument/2006/relationships/hyperlink" Target="https://www.imf.org/en/Publications/WEO/weo-database/2023/October/select-country-grou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Economics of Asylum Countries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Devika Bej - 2022111037</a:t>
            </a:r>
            <a:endParaRPr/>
          </a:p>
          <a:p>
            <a:pPr indent="0" lvl="0" marL="0" rtl="0" algn="ctr">
              <a:spcBef>
                <a:spcPts val="0"/>
              </a:spcBef>
              <a:spcAft>
                <a:spcPts val="0"/>
              </a:spcAft>
              <a:buNone/>
            </a:pPr>
            <a:r>
              <a:rPr lang="en"/>
              <a:t>Bipasha Garg</a:t>
            </a:r>
            <a:r>
              <a:rPr lang="en"/>
              <a:t> - 2022111006</a:t>
            </a:r>
            <a:endParaRPr/>
          </a:p>
          <a:p>
            <a:pPr indent="0" lvl="0" marL="0" rtl="0" algn="ctr">
              <a:spcBef>
                <a:spcPts val="0"/>
              </a:spcBef>
              <a:spcAft>
                <a:spcPts val="0"/>
              </a:spcAft>
              <a:buNone/>
            </a:pPr>
            <a:r>
              <a:rPr lang="en"/>
              <a:t>Bassam Adnan- 2023121003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0" y="4493900"/>
            <a:ext cx="14022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73763"/>
                </a:solidFill>
              </a:rPr>
              <a:t>SINGLE COUNTRY PAGE</a:t>
            </a:r>
            <a:endParaRPr sz="800">
              <a:solidFill>
                <a:srgbClr val="073763"/>
              </a:solidFill>
            </a:endParaRPr>
          </a:p>
        </p:txBody>
      </p:sp>
      <p:sp>
        <p:nvSpPr>
          <p:cNvPr id="142" name="Google Shape;142;p22"/>
          <p:cNvSpPr txBox="1"/>
          <p:nvPr>
            <p:ph idx="2" type="body"/>
          </p:nvPr>
        </p:nvSpPr>
        <p:spPr>
          <a:xfrm>
            <a:off x="4939500" y="279700"/>
            <a:ext cx="3837000" cy="20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PARTICLE CHART</a:t>
            </a:r>
            <a:endParaRPr sz="1200"/>
          </a:p>
          <a:p>
            <a:pPr indent="0" lvl="0" marL="0" rtl="0" algn="l">
              <a:spcBef>
                <a:spcPts val="1600"/>
              </a:spcBef>
              <a:spcAft>
                <a:spcPts val="1600"/>
              </a:spcAft>
              <a:buNone/>
            </a:pPr>
            <a:r>
              <a:rPr lang="en" sz="1200"/>
              <a:t>The Particle Chart uses point marks to visualize the </a:t>
            </a:r>
            <a:r>
              <a:rPr lang="en" sz="1200"/>
              <a:t>refugee</a:t>
            </a:r>
            <a:r>
              <a:rPr lang="en" sz="1200"/>
              <a:t> data for a particular country. There are multiple channels used in this visualization. Color and shape are used to signify categorical attribute - incoming refugee, outgoing refugee, normal population. The </a:t>
            </a:r>
            <a:r>
              <a:rPr lang="en" sz="1200"/>
              <a:t>amount</a:t>
            </a:r>
            <a:r>
              <a:rPr lang="en" sz="1200"/>
              <a:t> of particles signifies the high or low density of each category.</a:t>
            </a:r>
            <a:endParaRPr sz="1200"/>
          </a:p>
        </p:txBody>
      </p:sp>
      <p:sp>
        <p:nvSpPr>
          <p:cNvPr id="143" name="Google Shape;143;p22"/>
          <p:cNvSpPr txBox="1"/>
          <p:nvPr/>
        </p:nvSpPr>
        <p:spPr>
          <a:xfrm>
            <a:off x="230300" y="4465375"/>
            <a:ext cx="29301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44" name="Google Shape;144;p22" title="Particle Animation of incoming and outgoing refugees">
            <a:hlinkClick r:id="rId3"/>
          </p:cNvPr>
          <p:cNvPicPr preferRelativeResize="0"/>
          <p:nvPr/>
        </p:nvPicPr>
        <p:blipFill>
          <a:blip r:embed="rId4">
            <a:alphaModFix/>
          </a:blip>
          <a:stretch>
            <a:fillRect/>
          </a:stretch>
        </p:blipFill>
        <p:spPr>
          <a:xfrm>
            <a:off x="127950" y="1312275"/>
            <a:ext cx="4301066" cy="2419350"/>
          </a:xfrm>
          <a:prstGeom prst="rect">
            <a:avLst/>
          </a:prstGeom>
          <a:noFill/>
          <a:ln>
            <a:noFill/>
          </a:ln>
        </p:spPr>
      </p:pic>
      <p:sp>
        <p:nvSpPr>
          <p:cNvPr id="145" name="Google Shape;145;p22"/>
          <p:cNvSpPr txBox="1"/>
          <p:nvPr/>
        </p:nvSpPr>
        <p:spPr>
          <a:xfrm>
            <a:off x="4872450" y="2340900"/>
            <a:ext cx="3971100" cy="16623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Average"/>
                <a:ea typeface="Average"/>
                <a:cs typeface="Average"/>
                <a:sym typeface="Average"/>
              </a:rPr>
              <a:t>The</a:t>
            </a:r>
            <a:r>
              <a:rPr lang="en" sz="1200">
                <a:solidFill>
                  <a:schemeClr val="accent3"/>
                </a:solidFill>
                <a:latin typeface="Average"/>
                <a:ea typeface="Average"/>
                <a:cs typeface="Average"/>
                <a:sym typeface="Average"/>
              </a:rPr>
              <a:t> </a:t>
            </a:r>
            <a:r>
              <a:rPr lang="en" sz="1200">
                <a:solidFill>
                  <a:schemeClr val="lt1"/>
                </a:solidFill>
                <a:latin typeface="Average"/>
                <a:ea typeface="Average"/>
                <a:cs typeface="Average"/>
                <a:sym typeface="Average"/>
              </a:rPr>
              <a:t>particle chart is a beautiful way to visualize the density or sparseness of the population of a country and how the movement of refugees in and out of the country impacts it. An example would be if a country is already on the brink of overpopulation, and a lot of people migrate into the country. The chart for such a country would have a high degree of chaotic movement, implying an overcrowded atmosphere in the country.</a:t>
            </a:r>
            <a:endParaRPr sz="1200">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0" y="4493900"/>
            <a:ext cx="14022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73763"/>
                </a:solidFill>
              </a:rPr>
              <a:t>SINGLE COUNTRY PAGE</a:t>
            </a:r>
            <a:endParaRPr sz="800">
              <a:solidFill>
                <a:srgbClr val="073763"/>
              </a:solidFill>
            </a:endParaRPr>
          </a:p>
        </p:txBody>
      </p:sp>
      <p:sp>
        <p:nvSpPr>
          <p:cNvPr id="151" name="Google Shape;151;p23"/>
          <p:cNvSpPr txBox="1"/>
          <p:nvPr>
            <p:ph idx="2" type="body"/>
          </p:nvPr>
        </p:nvSpPr>
        <p:spPr>
          <a:xfrm>
            <a:off x="4939500" y="232625"/>
            <a:ext cx="3837000" cy="19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BAR CHART</a:t>
            </a:r>
            <a:endParaRPr sz="1200"/>
          </a:p>
          <a:p>
            <a:pPr indent="0" lvl="0" marL="0" rtl="0" algn="l">
              <a:spcBef>
                <a:spcPts val="1600"/>
              </a:spcBef>
              <a:spcAft>
                <a:spcPts val="1600"/>
              </a:spcAft>
              <a:buNone/>
            </a:pPr>
            <a:r>
              <a:rPr lang="en" sz="1200">
                <a:latin typeface="Times New Roman"/>
                <a:ea typeface="Times New Roman"/>
                <a:cs typeface="Times New Roman"/>
                <a:sym typeface="Times New Roman"/>
              </a:rPr>
              <a:t>A bar chart, where the bars are the marks and the channels are the horizontal position to show year and length of bar to show value of the data selected. The drop down menu allows the user to choose the economic aspect to visualise like GDP, per capita income for current prices, etc. Hovering over a bar enables a tooltip to show the exact value.</a:t>
            </a:r>
            <a:endParaRPr sz="1200">
              <a:latin typeface="Times New Roman"/>
              <a:ea typeface="Times New Roman"/>
              <a:cs typeface="Times New Roman"/>
              <a:sym typeface="Times New Roman"/>
            </a:endParaRPr>
          </a:p>
        </p:txBody>
      </p:sp>
      <p:pic>
        <p:nvPicPr>
          <p:cNvPr id="152" name="Google Shape;152;p23"/>
          <p:cNvPicPr preferRelativeResize="0"/>
          <p:nvPr/>
        </p:nvPicPr>
        <p:blipFill>
          <a:blip r:embed="rId3">
            <a:alphaModFix/>
          </a:blip>
          <a:stretch>
            <a:fillRect/>
          </a:stretch>
        </p:blipFill>
        <p:spPr>
          <a:xfrm>
            <a:off x="589375" y="912400"/>
            <a:ext cx="3449649" cy="3318699"/>
          </a:xfrm>
          <a:prstGeom prst="rect">
            <a:avLst/>
          </a:prstGeom>
          <a:noFill/>
          <a:ln>
            <a:noFill/>
          </a:ln>
        </p:spPr>
      </p:pic>
      <p:sp>
        <p:nvSpPr>
          <p:cNvPr id="153" name="Google Shape;153;p23"/>
          <p:cNvSpPr txBox="1"/>
          <p:nvPr/>
        </p:nvSpPr>
        <p:spPr>
          <a:xfrm>
            <a:off x="4927300" y="2143875"/>
            <a:ext cx="3837000" cy="2305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Bar charts provide a clear means for comparing values across different years, making it easy for economists and enthusiasts to identify trends and fluctuations in the data. They are well-suited for representing discrete data like years, with each bar representing a specific time period. This emphasis on individual years enables straightforward analysis of how specific economic parameters have evolved over time.</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0" y="4493900"/>
            <a:ext cx="14022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73763"/>
                </a:solidFill>
              </a:rPr>
              <a:t>SINGLE COUNTRY PAGE</a:t>
            </a:r>
            <a:endParaRPr sz="800">
              <a:solidFill>
                <a:srgbClr val="073763"/>
              </a:solidFill>
            </a:endParaRPr>
          </a:p>
        </p:txBody>
      </p:sp>
      <p:sp>
        <p:nvSpPr>
          <p:cNvPr id="159" name="Google Shape;159;p24"/>
          <p:cNvSpPr txBox="1"/>
          <p:nvPr>
            <p:ph idx="2" type="body"/>
          </p:nvPr>
        </p:nvSpPr>
        <p:spPr>
          <a:xfrm>
            <a:off x="4894000" y="277650"/>
            <a:ext cx="3837000" cy="206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LINE</a:t>
            </a:r>
            <a:r>
              <a:rPr lang="en" sz="1200"/>
              <a:t> CHART</a:t>
            </a:r>
            <a:endParaRPr sz="1200"/>
          </a:p>
          <a:p>
            <a:pPr indent="0" lvl="0" marL="0" rtl="0" algn="l">
              <a:spcBef>
                <a:spcPts val="1600"/>
              </a:spcBef>
              <a:spcAft>
                <a:spcPts val="1600"/>
              </a:spcAft>
              <a:buNone/>
            </a:pPr>
            <a:r>
              <a:rPr lang="en" sz="1200">
                <a:latin typeface="Times New Roman"/>
                <a:ea typeface="Times New Roman"/>
                <a:cs typeface="Times New Roman"/>
                <a:sym typeface="Times New Roman"/>
              </a:rPr>
              <a:t>A line chart with three types of data shown simultaneously, unemployment rate, inflation rate, and debt as percentage of GDP. The marks for the line graph is the point corresponding to each data point and the line joining them. The channels used are color as categorical channel to identify which line is for which data, x position to show the year for the datapoint, and y position to show the value of the datapoint.</a:t>
            </a:r>
            <a:endParaRPr sz="1200">
              <a:latin typeface="Times New Roman"/>
              <a:ea typeface="Times New Roman"/>
              <a:cs typeface="Times New Roman"/>
              <a:sym typeface="Times New Roman"/>
            </a:endParaRPr>
          </a:p>
        </p:txBody>
      </p:sp>
      <p:sp>
        <p:nvSpPr>
          <p:cNvPr id="160" name="Google Shape;160;p24"/>
          <p:cNvSpPr txBox="1"/>
          <p:nvPr/>
        </p:nvSpPr>
        <p:spPr>
          <a:xfrm>
            <a:off x="4927300" y="2344050"/>
            <a:ext cx="3837000" cy="2105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 line chart is an effective tool for comparative and correlation analysis, allowing economists and enthusiasts to easily visualize trends and patterns across multiple variables like unemployment rates, inflation, and debt as a percentage of GDP over time. Its clarity enables users to identify correlations and understand the contextual relationship between economic indicators, offering a comprehensive view of the economic landscape.</a:t>
            </a:r>
            <a:endParaRPr>
              <a:solidFill>
                <a:schemeClr val="lt1"/>
              </a:solidFill>
              <a:latin typeface="Times New Roman"/>
              <a:ea typeface="Times New Roman"/>
              <a:cs typeface="Times New Roman"/>
              <a:sym typeface="Times New Roman"/>
            </a:endParaRPr>
          </a:p>
        </p:txBody>
      </p:sp>
      <p:pic>
        <p:nvPicPr>
          <p:cNvPr id="161" name="Google Shape;161;p24"/>
          <p:cNvPicPr preferRelativeResize="0"/>
          <p:nvPr/>
        </p:nvPicPr>
        <p:blipFill>
          <a:blip r:embed="rId3">
            <a:alphaModFix/>
          </a:blip>
          <a:stretch>
            <a:fillRect/>
          </a:stretch>
        </p:blipFill>
        <p:spPr>
          <a:xfrm>
            <a:off x="241950" y="869475"/>
            <a:ext cx="4120900" cy="340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0" y="4493900"/>
            <a:ext cx="14022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73763"/>
                </a:solidFill>
              </a:rPr>
              <a:t>SINGLE COUNTRY PAGE</a:t>
            </a:r>
            <a:endParaRPr sz="800">
              <a:solidFill>
                <a:srgbClr val="073763"/>
              </a:solidFill>
            </a:endParaRPr>
          </a:p>
        </p:txBody>
      </p:sp>
      <p:sp>
        <p:nvSpPr>
          <p:cNvPr id="167" name="Google Shape;167;p25"/>
          <p:cNvSpPr txBox="1"/>
          <p:nvPr>
            <p:ph idx="2" type="body"/>
          </p:nvPr>
        </p:nvSpPr>
        <p:spPr>
          <a:xfrm>
            <a:off x="4939500" y="175175"/>
            <a:ext cx="3837000" cy="20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BUBBLE</a:t>
            </a:r>
            <a:r>
              <a:rPr lang="en" sz="1300"/>
              <a:t> CHART</a:t>
            </a:r>
            <a:endParaRPr sz="1300"/>
          </a:p>
          <a:p>
            <a:pPr indent="0" lvl="0" marL="0" rtl="0" algn="l">
              <a:spcBef>
                <a:spcPts val="1600"/>
              </a:spcBef>
              <a:spcAft>
                <a:spcPts val="1600"/>
              </a:spcAft>
              <a:buNone/>
            </a:pPr>
            <a:r>
              <a:rPr lang="en" sz="1300">
                <a:latin typeface="Times New Roman"/>
                <a:ea typeface="Times New Roman"/>
                <a:cs typeface="Times New Roman"/>
                <a:sym typeface="Times New Roman"/>
              </a:rPr>
              <a:t>We have added a bubble chart where we show different countries on the same  parameters (such as Unemployment rate, inflation rate) in the same year. this comparison allows us to see how changes in unemployment rates correspond to changes in inflation or debt levels, providing a more comprehensive understanding of the economic landscape globally.</a:t>
            </a:r>
            <a:endParaRPr>
              <a:latin typeface="Times New Roman"/>
              <a:ea typeface="Times New Roman"/>
              <a:cs typeface="Times New Roman"/>
              <a:sym typeface="Times New Roman"/>
            </a:endParaRPr>
          </a:p>
        </p:txBody>
      </p:sp>
      <p:pic>
        <p:nvPicPr>
          <p:cNvPr id="168" name="Google Shape;168;p25" title="Bubble chart comparison for different economic factors of countries in various years">
            <a:hlinkClick r:id="rId3"/>
          </p:cNvPr>
          <p:cNvPicPr preferRelativeResize="0"/>
          <p:nvPr/>
        </p:nvPicPr>
        <p:blipFill>
          <a:blip r:embed="rId4">
            <a:alphaModFix/>
          </a:blip>
          <a:stretch>
            <a:fillRect/>
          </a:stretch>
        </p:blipFill>
        <p:spPr>
          <a:xfrm>
            <a:off x="190775" y="1460000"/>
            <a:ext cx="4240475" cy="2385267"/>
          </a:xfrm>
          <a:prstGeom prst="rect">
            <a:avLst/>
          </a:prstGeom>
          <a:noFill/>
          <a:ln>
            <a:noFill/>
          </a:ln>
        </p:spPr>
      </p:pic>
      <p:sp>
        <p:nvSpPr>
          <p:cNvPr id="169" name="Google Shape;169;p25"/>
          <p:cNvSpPr txBox="1"/>
          <p:nvPr/>
        </p:nvSpPr>
        <p:spPr>
          <a:xfrm>
            <a:off x="4939500" y="2240313"/>
            <a:ext cx="3837000" cy="2105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 bubble chart is an effective tool for comparative and correlation analysis, allowing economists and enthusiasts to easily compare multiple countries together by navigating the bubbles to different locations. The size and the color of the bubble depicts the range of the value corresponding to the country for the selected data, making it easier to read the visualization.</a:t>
            </a:r>
            <a:endParaRPr>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COMPA</a:t>
            </a:r>
            <a:r>
              <a:rPr lang="en" sz="3200"/>
              <a:t>RE</a:t>
            </a:r>
            <a:r>
              <a:rPr lang="en" sz="3200"/>
              <a:t> COUNTRY PAGE</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758400" y="4714600"/>
            <a:ext cx="12108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COMPARE COUNTRIES PAGE</a:t>
            </a:r>
            <a:endParaRPr sz="800"/>
          </a:p>
        </p:txBody>
      </p:sp>
      <p:sp>
        <p:nvSpPr>
          <p:cNvPr id="180" name="Google Shape;180;p27"/>
          <p:cNvSpPr txBox="1"/>
          <p:nvPr>
            <p:ph idx="1" type="body"/>
          </p:nvPr>
        </p:nvSpPr>
        <p:spPr>
          <a:xfrm>
            <a:off x="311700" y="304975"/>
            <a:ext cx="8371800" cy="42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DOUBLE </a:t>
            </a:r>
            <a:r>
              <a:rPr b="1" lang="en" sz="2100">
                <a:solidFill>
                  <a:schemeClr val="dk1"/>
                </a:solidFill>
              </a:rPr>
              <a:t>BAR</a:t>
            </a:r>
            <a:r>
              <a:rPr b="1" lang="en" sz="2100">
                <a:solidFill>
                  <a:schemeClr val="dk1"/>
                </a:solidFill>
              </a:rPr>
              <a:t> GRAPH</a:t>
            </a:r>
            <a:endParaRPr b="1" sz="2100">
              <a:solidFill>
                <a:schemeClr val="dk1"/>
              </a:solidFill>
            </a:endParaRPr>
          </a:p>
          <a:p>
            <a:pPr indent="-330200" lvl="0" marL="457200" rtl="0" algn="l">
              <a:spcBef>
                <a:spcPts val="1600"/>
              </a:spcBef>
              <a:spcAft>
                <a:spcPts val="0"/>
              </a:spcAft>
              <a:buSzPts val="1600"/>
              <a:buChar char="●"/>
            </a:pPr>
            <a:r>
              <a:rPr lang="en" sz="1600"/>
              <a:t>While the bar graph in single country page allowed one to study the economics of a country in detail.</a:t>
            </a:r>
            <a:endParaRPr sz="1600"/>
          </a:p>
          <a:p>
            <a:pPr indent="-330200" lvl="0" marL="457200" rtl="0" algn="l">
              <a:spcBef>
                <a:spcPts val="0"/>
              </a:spcBef>
              <a:spcAft>
                <a:spcPts val="0"/>
              </a:spcAft>
              <a:buSzPts val="1600"/>
              <a:buChar char="●"/>
            </a:pPr>
            <a:r>
              <a:rPr lang="en" sz="1600"/>
              <a:t>This double bar graph allows the user to compare the country’s economic data with that of any other country.</a:t>
            </a:r>
            <a:endParaRPr sz="1600"/>
          </a:p>
          <a:p>
            <a:pPr indent="-330200" lvl="0" marL="457200" rtl="0" algn="l">
              <a:spcBef>
                <a:spcPts val="0"/>
              </a:spcBef>
              <a:spcAft>
                <a:spcPts val="0"/>
              </a:spcAft>
              <a:buSzPts val="1600"/>
              <a:buChar char="●"/>
            </a:pPr>
            <a:r>
              <a:rPr lang="en" sz="1600"/>
              <a:t>This is especially useful when a historian would like to compare the data for two countries which were affected in a particular world event, e.g. The Russia - Ukraine War.</a:t>
            </a:r>
            <a:endParaRPr sz="1600"/>
          </a:p>
          <a:p>
            <a:pPr indent="-330200" lvl="0" marL="457200" rtl="0" algn="l">
              <a:spcBef>
                <a:spcPts val="0"/>
              </a:spcBef>
              <a:spcAft>
                <a:spcPts val="0"/>
              </a:spcAft>
              <a:buSzPts val="1600"/>
              <a:buChar char="●"/>
            </a:pPr>
            <a:r>
              <a:rPr lang="en" sz="1600"/>
              <a:t>When interpreting data from a double bar graph, look for patterns or trends between the two variables.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758400" y="4714600"/>
            <a:ext cx="12108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COMPARE COUNTRIES PAGE</a:t>
            </a:r>
            <a:endParaRPr sz="800"/>
          </a:p>
        </p:txBody>
      </p:sp>
      <p:sp>
        <p:nvSpPr>
          <p:cNvPr id="186" name="Google Shape;186;p28"/>
          <p:cNvSpPr txBox="1"/>
          <p:nvPr>
            <p:ph idx="1" type="body"/>
          </p:nvPr>
        </p:nvSpPr>
        <p:spPr>
          <a:xfrm>
            <a:off x="311700" y="304975"/>
            <a:ext cx="8457900" cy="42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DOUBLE LINE GRAPH</a:t>
            </a:r>
            <a:endParaRPr b="1" sz="2100">
              <a:solidFill>
                <a:schemeClr val="dk1"/>
              </a:solidFill>
            </a:endParaRPr>
          </a:p>
          <a:p>
            <a:pPr indent="-330200" lvl="0" marL="457200" rtl="0" algn="l">
              <a:spcBef>
                <a:spcPts val="1600"/>
              </a:spcBef>
              <a:spcAft>
                <a:spcPts val="0"/>
              </a:spcAft>
              <a:buSzPts val="1600"/>
              <a:buChar char="●"/>
            </a:pPr>
            <a:r>
              <a:rPr lang="en" sz="1600"/>
              <a:t>While the line graph in single country page allowed one to study the economics of a country in detail.</a:t>
            </a:r>
            <a:endParaRPr sz="1600"/>
          </a:p>
          <a:p>
            <a:pPr indent="-330200" lvl="0" marL="457200" rtl="0" algn="l">
              <a:spcBef>
                <a:spcPts val="0"/>
              </a:spcBef>
              <a:spcAft>
                <a:spcPts val="0"/>
              </a:spcAft>
              <a:buSzPts val="1600"/>
              <a:buChar char="●"/>
            </a:pPr>
            <a:r>
              <a:rPr lang="en" sz="1600"/>
              <a:t>This double line graph allows the user to compare the country’s economic data with that of any other country.</a:t>
            </a:r>
            <a:endParaRPr sz="1600"/>
          </a:p>
          <a:p>
            <a:pPr indent="-330200" lvl="0" marL="457200" rtl="0" algn="l">
              <a:spcBef>
                <a:spcPts val="0"/>
              </a:spcBef>
              <a:spcAft>
                <a:spcPts val="0"/>
              </a:spcAft>
              <a:buSzPts val="1600"/>
              <a:buChar char="●"/>
            </a:pPr>
            <a:r>
              <a:rPr lang="en" sz="1600"/>
              <a:t>The double-line graph shows how data of two countries change over a period of time.</a:t>
            </a:r>
            <a:endParaRPr sz="1600"/>
          </a:p>
          <a:p>
            <a:pPr indent="-330200" lvl="0" marL="457200" rtl="0" algn="l">
              <a:spcBef>
                <a:spcPts val="0"/>
              </a:spcBef>
              <a:spcAft>
                <a:spcPts val="0"/>
              </a:spcAft>
              <a:buSzPts val="1600"/>
              <a:buChar char="●"/>
            </a:pPr>
            <a:r>
              <a:rPr lang="en" sz="1600"/>
              <a:t>It provides an efficient way to display the relationship between two variables, such as economic data of 2 countries.</a:t>
            </a:r>
            <a:endParaRPr sz="1600"/>
          </a:p>
          <a:p>
            <a:pPr indent="-330200" lvl="0" marL="457200" rtl="0" algn="l">
              <a:spcBef>
                <a:spcPts val="0"/>
              </a:spcBef>
              <a:spcAft>
                <a:spcPts val="0"/>
              </a:spcAft>
              <a:buSzPts val="1600"/>
              <a:buChar char="●"/>
            </a:pPr>
            <a:r>
              <a:rPr lang="en" sz="1600"/>
              <a:t>It also allows you to quickly spot trends and correlations between the two variables.</a:t>
            </a:r>
            <a:endParaRPr sz="1600"/>
          </a:p>
          <a:p>
            <a:pPr indent="-330200" lvl="0" marL="457200" rtl="0" algn="l">
              <a:spcBef>
                <a:spcPts val="0"/>
              </a:spcBef>
              <a:spcAft>
                <a:spcPts val="0"/>
              </a:spcAft>
              <a:buSzPts val="1600"/>
              <a:buChar char="●"/>
            </a:pPr>
            <a:r>
              <a:rPr lang="en" sz="1600"/>
              <a:t>When interpreting data from a double line graph, look for patterns or trends between the two variables. </a:t>
            </a:r>
            <a:endParaRPr sz="1600"/>
          </a:p>
          <a:p>
            <a:pPr indent="-330200" lvl="0" marL="457200" rtl="0" algn="l">
              <a:spcBef>
                <a:spcPts val="0"/>
              </a:spcBef>
              <a:spcAft>
                <a:spcPts val="0"/>
              </a:spcAft>
              <a:buSzPts val="1600"/>
              <a:buChar char="●"/>
            </a:pPr>
            <a:r>
              <a:rPr lang="en" sz="1600"/>
              <a:t>It’s also important to look for any extreme points or outliers that may be present in the data. If there are any major discrepancies between the two lines, it could indicate an issue that needs to be addressed.</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9" title="Double Bar chart and Line chart for comparison between 2 countries">
            <a:hlinkClick r:id="rId3"/>
          </p:cNvPr>
          <p:cNvPicPr preferRelativeResize="0"/>
          <p:nvPr/>
        </p:nvPicPr>
        <p:blipFill>
          <a:blip r:embed="rId4">
            <a:alphaModFix/>
          </a:blip>
          <a:stretch>
            <a:fillRect/>
          </a:stretch>
        </p:blipFill>
        <p:spPr>
          <a:xfrm>
            <a:off x="413125" y="268375"/>
            <a:ext cx="8189800" cy="460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197" name="Google Shape;197;p30"/>
          <p:cNvGrpSpPr/>
          <p:nvPr/>
        </p:nvGrpSpPr>
        <p:grpSpPr>
          <a:xfrm>
            <a:off x="424825" y="1253973"/>
            <a:ext cx="8294372" cy="799416"/>
            <a:chOff x="424813" y="1177875"/>
            <a:chExt cx="8294372" cy="849900"/>
          </a:xfrm>
        </p:grpSpPr>
        <p:sp>
          <p:nvSpPr>
            <p:cNvPr id="198" name="Google Shape;198;p30"/>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30"/>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a:t>
            </a:r>
            <a:r>
              <a:rPr lang="en">
                <a:solidFill>
                  <a:schemeClr val="lt1"/>
                </a:solidFill>
              </a:rPr>
              <a:t>Correlation</a:t>
            </a:r>
            <a:endParaRPr>
              <a:solidFill>
                <a:schemeClr val="lt1"/>
              </a:solidFill>
            </a:endParaRPr>
          </a:p>
        </p:txBody>
      </p:sp>
      <p:sp>
        <p:nvSpPr>
          <p:cNvPr id="201" name="Google Shape;201;p30"/>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The correlation of migration of refugees to asylum countries and the corresponding aftermath on the countries economics is the main aspect depicted in the visualization.</a:t>
            </a:r>
            <a:endParaRPr sz="1100">
              <a:solidFill>
                <a:schemeClr val="lt1"/>
              </a:solidFill>
            </a:endParaRPr>
          </a:p>
        </p:txBody>
      </p:sp>
      <p:grpSp>
        <p:nvGrpSpPr>
          <p:cNvPr id="202" name="Google Shape;202;p30"/>
          <p:cNvGrpSpPr/>
          <p:nvPr/>
        </p:nvGrpSpPr>
        <p:grpSpPr>
          <a:xfrm>
            <a:off x="424825" y="2127339"/>
            <a:ext cx="8294360" cy="799416"/>
            <a:chOff x="424813" y="2075689"/>
            <a:chExt cx="8294360" cy="849900"/>
          </a:xfrm>
        </p:grpSpPr>
        <p:sp>
          <p:nvSpPr>
            <p:cNvPr id="203" name="Google Shape;203;p30"/>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30"/>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Visualization</a:t>
            </a:r>
            <a:endParaRPr>
              <a:solidFill>
                <a:schemeClr val="lt1"/>
              </a:solidFill>
            </a:endParaRPr>
          </a:p>
        </p:txBody>
      </p:sp>
      <p:sp>
        <p:nvSpPr>
          <p:cNvPr id="206" name="Google Shape;206;p30"/>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solidFill>
                  <a:schemeClr val="lt1"/>
                </a:solidFill>
              </a:rPr>
              <a:t>The visualizations used are specifically aimed for the better understanding of the economists, historians, and the people wanting to study the trends.</a:t>
            </a:r>
            <a:endParaRPr sz="1200">
              <a:solidFill>
                <a:schemeClr val="lt1"/>
              </a:solidFill>
            </a:endParaRPr>
          </a:p>
        </p:txBody>
      </p:sp>
      <p:sp>
        <p:nvSpPr>
          <p:cNvPr id="207" name="Google Shape;207;p30"/>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t/>
            </a:r>
            <a:endParaRPr sz="1100">
              <a:solidFill>
                <a:schemeClr val="lt1"/>
              </a:solidFill>
            </a:endParaRPr>
          </a:p>
        </p:txBody>
      </p:sp>
      <p:grpSp>
        <p:nvGrpSpPr>
          <p:cNvPr id="208" name="Google Shape;208;p30"/>
          <p:cNvGrpSpPr/>
          <p:nvPr/>
        </p:nvGrpSpPr>
        <p:grpSpPr>
          <a:xfrm>
            <a:off x="424825" y="3000703"/>
            <a:ext cx="8294360" cy="799447"/>
            <a:chOff x="424813" y="3871259"/>
            <a:chExt cx="8294360" cy="849933"/>
          </a:xfrm>
        </p:grpSpPr>
        <p:sp>
          <p:nvSpPr>
            <p:cNvPr id="209" name="Google Shape;209;p30"/>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0"/>
          <p:cNvSpPr txBox="1"/>
          <p:nvPr>
            <p:ph idx="4294967295" type="body"/>
          </p:nvPr>
        </p:nvSpPr>
        <p:spPr>
          <a:xfrm>
            <a:off x="539675" y="30007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Understandability</a:t>
            </a:r>
            <a:endParaRPr>
              <a:solidFill>
                <a:schemeClr val="lt1"/>
              </a:solidFill>
            </a:endParaRPr>
          </a:p>
        </p:txBody>
      </p:sp>
      <p:sp>
        <p:nvSpPr>
          <p:cNvPr id="212" name="Google Shape;212;p30"/>
          <p:cNvSpPr txBox="1"/>
          <p:nvPr>
            <p:ph idx="4294967295" type="body"/>
          </p:nvPr>
        </p:nvSpPr>
        <p:spPr>
          <a:xfrm>
            <a:off x="3480453" y="3002911"/>
            <a:ext cx="5111700" cy="7992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There are multiple different visualizations to make it easier for the user to understand and visualize the trends, patterns and data.</a:t>
            </a:r>
            <a:endParaRPr sz="11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31"/>
          <p:cNvGraphicFramePr/>
          <p:nvPr/>
        </p:nvGraphicFramePr>
        <p:xfrm>
          <a:off x="484113" y="1215612"/>
          <a:ext cx="3000000" cy="3000000"/>
        </p:xfrm>
        <a:graphic>
          <a:graphicData uri="http://schemas.openxmlformats.org/drawingml/2006/table">
            <a:tbl>
              <a:tblPr>
                <a:noFill/>
                <a:tableStyleId>{6AE4A9CD-EEBB-47B7-B169-3D065DA6313C}</a:tableStyleId>
              </a:tblPr>
              <a:tblGrid>
                <a:gridCol w="1004425"/>
                <a:gridCol w="1004425"/>
                <a:gridCol w="1004425"/>
                <a:gridCol w="1004425"/>
                <a:gridCol w="1004425"/>
                <a:gridCol w="1004425"/>
                <a:gridCol w="1004425"/>
                <a:gridCol w="1004425"/>
              </a:tblGrid>
              <a:tr h="369075">
                <a:tc>
                  <a:txBody>
                    <a:bodyPr/>
                    <a:lstStyle/>
                    <a:p>
                      <a:pPr indent="0" lvl="0" marL="0" rtl="0" algn="ctr">
                        <a:spcBef>
                          <a:spcPts val="0"/>
                        </a:spcBef>
                        <a:spcAft>
                          <a:spcPts val="0"/>
                        </a:spcAft>
                        <a:buNone/>
                      </a:pPr>
                      <a:r>
                        <a:rPr lang="en">
                          <a:solidFill>
                            <a:schemeClr val="lt1"/>
                          </a:solidFill>
                        </a:rPr>
                        <a:t>PHASE 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2</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2</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2</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3</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3</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PHASE 3</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29042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PHASE 2</a:t>
                      </a:r>
                      <a:endParaRPr>
                        <a:solidFill>
                          <a:schemeClr val="lt1"/>
                        </a:solidFill>
                      </a:endParaRPr>
                    </a:p>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descr="Timeline background shape" id="219" name="Google Shape;219;p31"/>
          <p:cNvSpPr/>
          <p:nvPr/>
        </p:nvSpPr>
        <p:spPr>
          <a:xfrm>
            <a:off x="489150" y="1744400"/>
            <a:ext cx="21003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txBox="1"/>
          <p:nvPr>
            <p:ph idx="4294967295" type="body"/>
          </p:nvPr>
        </p:nvSpPr>
        <p:spPr>
          <a:xfrm>
            <a:off x="565350" y="1744550"/>
            <a:ext cx="1927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Making initial plan; Deciding on datasets and visualizations.</a:t>
            </a:r>
            <a:endParaRPr sz="1000">
              <a:solidFill>
                <a:schemeClr val="lt1"/>
              </a:solidFill>
            </a:endParaRPr>
          </a:p>
        </p:txBody>
      </p:sp>
      <p:sp>
        <p:nvSpPr>
          <p:cNvPr descr="Timeline background shape" id="221" name="Google Shape;221;p31"/>
          <p:cNvSpPr/>
          <p:nvPr/>
        </p:nvSpPr>
        <p:spPr>
          <a:xfrm>
            <a:off x="2633200" y="1744400"/>
            <a:ext cx="5727900" cy="4575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txBox="1"/>
          <p:nvPr>
            <p:ph idx="4294967295" type="body"/>
          </p:nvPr>
        </p:nvSpPr>
        <p:spPr>
          <a:xfrm>
            <a:off x="3632950" y="1736200"/>
            <a:ext cx="4474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Making visualizations</a:t>
            </a:r>
            <a:endParaRPr>
              <a:solidFill>
                <a:schemeClr val="lt1"/>
              </a:solidFill>
            </a:endParaRPr>
          </a:p>
        </p:txBody>
      </p:sp>
      <p:sp>
        <p:nvSpPr>
          <p:cNvPr id="223" name="Google Shape;223;p31"/>
          <p:cNvSpPr txBox="1"/>
          <p:nvPr>
            <p:ph idx="4294967295" type="body"/>
          </p:nvPr>
        </p:nvSpPr>
        <p:spPr>
          <a:xfrm>
            <a:off x="2589450" y="2328350"/>
            <a:ext cx="2010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Choropleth Map</a:t>
            </a:r>
            <a:endParaRPr>
              <a:solidFill>
                <a:schemeClr val="dk1"/>
              </a:solidFill>
            </a:endParaRPr>
          </a:p>
        </p:txBody>
      </p:sp>
      <p:grpSp>
        <p:nvGrpSpPr>
          <p:cNvPr id="224" name="Google Shape;224;p31"/>
          <p:cNvGrpSpPr/>
          <p:nvPr/>
        </p:nvGrpSpPr>
        <p:grpSpPr>
          <a:xfrm>
            <a:off x="5506081" y="2565172"/>
            <a:ext cx="3013211" cy="441657"/>
            <a:chOff x="6448870" y="3733723"/>
            <a:chExt cx="2453355" cy="351302"/>
          </a:xfrm>
        </p:grpSpPr>
        <p:sp>
          <p:nvSpPr>
            <p:cNvPr id="225" name="Google Shape;225;p31"/>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31"/>
          <p:cNvSpPr txBox="1"/>
          <p:nvPr>
            <p:ph idx="4294967295" type="body"/>
          </p:nvPr>
        </p:nvSpPr>
        <p:spPr>
          <a:xfrm>
            <a:off x="5456550" y="2557250"/>
            <a:ext cx="2568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Single &amp; Country Compare page</a:t>
            </a:r>
            <a:endParaRPr sz="1100">
              <a:solidFill>
                <a:schemeClr val="lt1"/>
              </a:solidFill>
            </a:endParaRPr>
          </a:p>
        </p:txBody>
      </p:sp>
      <p:sp>
        <p:nvSpPr>
          <p:cNvPr id="230" name="Google Shape;230;p31"/>
          <p:cNvSpPr txBox="1"/>
          <p:nvPr>
            <p:ph idx="4294967295" type="body"/>
          </p:nvPr>
        </p:nvSpPr>
        <p:spPr>
          <a:xfrm>
            <a:off x="5506250" y="3060450"/>
            <a:ext cx="3432300" cy="137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Particles Chart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Bubble Chart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Double Bar Chart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Double Line Chart</a:t>
            </a:r>
            <a:endParaRPr>
              <a:solidFill>
                <a:schemeClr val="dk1"/>
              </a:solidFill>
            </a:endParaRPr>
          </a:p>
        </p:txBody>
      </p:sp>
      <p:sp>
        <p:nvSpPr>
          <p:cNvPr id="231" name="Google Shape;231;p31"/>
          <p:cNvSpPr txBox="1"/>
          <p:nvPr>
            <p:ph idx="4294967295" type="body"/>
          </p:nvPr>
        </p:nvSpPr>
        <p:spPr>
          <a:xfrm>
            <a:off x="2589450" y="2785850"/>
            <a:ext cx="2010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Bar Chart</a:t>
            </a:r>
            <a:endParaRPr>
              <a:solidFill>
                <a:schemeClr val="dk1"/>
              </a:solidFill>
            </a:endParaRPr>
          </a:p>
        </p:txBody>
      </p:sp>
      <p:sp>
        <p:nvSpPr>
          <p:cNvPr id="232" name="Google Shape;232;p31"/>
          <p:cNvSpPr txBox="1"/>
          <p:nvPr>
            <p:ph idx="4294967295" type="body"/>
          </p:nvPr>
        </p:nvSpPr>
        <p:spPr>
          <a:xfrm>
            <a:off x="2589450" y="3243350"/>
            <a:ext cx="2010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Line Chart</a:t>
            </a:r>
            <a:endParaRPr>
              <a:solidFill>
                <a:schemeClr val="dk1"/>
              </a:solidFill>
            </a:endParaRPr>
          </a:p>
        </p:txBody>
      </p:sp>
      <p:sp>
        <p:nvSpPr>
          <p:cNvPr id="233" name="Google Shape;233;p31"/>
          <p:cNvSpPr txBox="1"/>
          <p:nvPr>
            <p:ph idx="4294967295" type="body"/>
          </p:nvPr>
        </p:nvSpPr>
        <p:spPr>
          <a:xfrm>
            <a:off x="2589450" y="3700850"/>
            <a:ext cx="2010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country view</a:t>
            </a:r>
            <a:endParaRPr>
              <a:solidFill>
                <a:schemeClr val="dk1"/>
              </a:solidFill>
            </a:endParaRPr>
          </a:p>
        </p:txBody>
      </p:sp>
      <p:sp>
        <p:nvSpPr>
          <p:cNvPr id="234" name="Google Shape;234;p31"/>
          <p:cNvSpPr/>
          <p:nvPr/>
        </p:nvSpPr>
        <p:spPr>
          <a:xfrm>
            <a:off x="557600" y="1306350"/>
            <a:ext cx="7865400" cy="264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35" name="Google Shape;235;p31"/>
          <p:cNvSpPr txBox="1"/>
          <p:nvPr/>
        </p:nvSpPr>
        <p:spPr>
          <a:xfrm>
            <a:off x="955650" y="1256250"/>
            <a:ext cx="11469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verage"/>
                <a:ea typeface="Average"/>
                <a:cs typeface="Average"/>
                <a:sym typeface="Average"/>
              </a:rPr>
              <a:t>PHASE 1</a:t>
            </a:r>
            <a:endParaRPr>
              <a:solidFill>
                <a:schemeClr val="lt1"/>
              </a:solidFill>
              <a:latin typeface="Average"/>
              <a:ea typeface="Average"/>
              <a:cs typeface="Average"/>
              <a:sym typeface="Average"/>
            </a:endParaRPr>
          </a:p>
        </p:txBody>
      </p:sp>
      <p:sp>
        <p:nvSpPr>
          <p:cNvPr id="236" name="Google Shape;236;p31"/>
          <p:cNvSpPr txBox="1"/>
          <p:nvPr/>
        </p:nvSpPr>
        <p:spPr>
          <a:xfrm>
            <a:off x="2892350" y="1253750"/>
            <a:ext cx="11469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verage"/>
                <a:ea typeface="Average"/>
                <a:cs typeface="Average"/>
                <a:sym typeface="Average"/>
              </a:rPr>
              <a:t>PHASE 2</a:t>
            </a:r>
            <a:endParaRPr>
              <a:solidFill>
                <a:schemeClr val="lt1"/>
              </a:solidFill>
              <a:latin typeface="Average"/>
              <a:ea typeface="Average"/>
              <a:cs typeface="Average"/>
              <a:sym typeface="Average"/>
            </a:endParaRPr>
          </a:p>
        </p:txBody>
      </p:sp>
      <p:sp>
        <p:nvSpPr>
          <p:cNvPr id="237" name="Google Shape;237;p31"/>
          <p:cNvSpPr txBox="1"/>
          <p:nvPr/>
        </p:nvSpPr>
        <p:spPr>
          <a:xfrm>
            <a:off x="6230975" y="1198950"/>
            <a:ext cx="11469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verage"/>
                <a:ea typeface="Average"/>
                <a:cs typeface="Average"/>
                <a:sym typeface="Average"/>
              </a:rPr>
              <a:t>PHASE 2</a:t>
            </a:r>
            <a:endParaRPr>
              <a:solidFill>
                <a:schemeClr val="lt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economic condition of a country depends on the people of the country, the population. This population can also include people who have seeked refuge in the country.</a:t>
            </a:r>
            <a:endParaRPr/>
          </a:p>
          <a:p>
            <a:pPr indent="0" lvl="0" marL="0" rtl="0" algn="l">
              <a:spcBef>
                <a:spcPts val="1600"/>
              </a:spcBef>
              <a:spcAft>
                <a:spcPts val="0"/>
              </a:spcAft>
              <a:buNone/>
            </a:pPr>
            <a:r>
              <a:rPr lang="en"/>
              <a:t>The economic state of a country can be studied by analysing many aspects such as GDP, unemployment rate, inflation rate, etc.</a:t>
            </a:r>
            <a:endParaRPr/>
          </a:p>
          <a:p>
            <a:pPr indent="0" lvl="0" marL="0" rtl="0" algn="l">
              <a:spcBef>
                <a:spcPts val="1600"/>
              </a:spcBef>
              <a:spcAft>
                <a:spcPts val="1600"/>
              </a:spcAft>
              <a:buNone/>
            </a:pPr>
            <a:r>
              <a:rPr lang="en"/>
              <a:t>Our project seeks to visualize and analyse these two aspects of a country and seek to find a correlation between the two.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txBox="1"/>
          <p:nvPr>
            <p:ph idx="4294967295" type="title"/>
          </p:nvPr>
        </p:nvSpPr>
        <p:spPr>
          <a:xfrm>
            <a:off x="249350" y="39825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sp>
        <p:nvSpPr>
          <p:cNvPr id="244" name="Google Shape;244;p32"/>
          <p:cNvSpPr txBox="1"/>
          <p:nvPr>
            <p:ph idx="4294967295" type="body"/>
          </p:nvPr>
        </p:nvSpPr>
        <p:spPr>
          <a:xfrm>
            <a:off x="3491863" y="33273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Bassam Adnan</a:t>
            </a:r>
            <a:endParaRPr sz="1700">
              <a:solidFill>
                <a:schemeClr val="dk1"/>
              </a:solidFill>
            </a:endParaRPr>
          </a:p>
        </p:txBody>
      </p:sp>
      <p:cxnSp>
        <p:nvCxnSpPr>
          <p:cNvPr id="245" name="Google Shape;245;p32"/>
          <p:cNvCxnSpPr/>
          <p:nvPr/>
        </p:nvCxnSpPr>
        <p:spPr>
          <a:xfrm>
            <a:off x="4445088" y="3780413"/>
            <a:ext cx="270900" cy="0"/>
          </a:xfrm>
          <a:prstGeom prst="straightConnector1">
            <a:avLst/>
          </a:prstGeom>
          <a:noFill/>
          <a:ln cap="flat" cmpd="sng" w="9525">
            <a:solidFill>
              <a:schemeClr val="dk2"/>
            </a:solidFill>
            <a:prstDash val="solid"/>
            <a:round/>
            <a:headEnd len="sm" w="sm" type="none"/>
            <a:tailEnd len="sm" w="sm" type="none"/>
          </a:ln>
        </p:spPr>
      </p:cxnSp>
      <p:sp>
        <p:nvSpPr>
          <p:cNvPr id="246" name="Google Shape;246;p32"/>
          <p:cNvSpPr txBox="1"/>
          <p:nvPr>
            <p:ph idx="4294967295" type="body"/>
          </p:nvPr>
        </p:nvSpPr>
        <p:spPr>
          <a:xfrm>
            <a:off x="3491838" y="3860136"/>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PARTICLE CHART</a:t>
            </a:r>
            <a:endParaRPr sz="1300"/>
          </a:p>
          <a:p>
            <a:pPr indent="0" lvl="0" marL="0" rtl="0" algn="ctr">
              <a:spcBef>
                <a:spcPts val="1600"/>
              </a:spcBef>
              <a:spcAft>
                <a:spcPts val="1600"/>
              </a:spcAft>
              <a:buNone/>
            </a:pPr>
            <a:r>
              <a:rPr lang="en" sz="1300"/>
              <a:t>BAR CHART</a:t>
            </a:r>
            <a:endParaRPr sz="1300"/>
          </a:p>
        </p:txBody>
      </p:sp>
      <p:sp>
        <p:nvSpPr>
          <p:cNvPr id="247" name="Google Shape;247;p32"/>
          <p:cNvSpPr txBox="1"/>
          <p:nvPr>
            <p:ph idx="4294967295" type="body"/>
          </p:nvPr>
        </p:nvSpPr>
        <p:spPr>
          <a:xfrm>
            <a:off x="290409" y="33273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rPr>
              <a:t>Bipasha Garg</a:t>
            </a:r>
            <a:endParaRPr sz="1700">
              <a:solidFill>
                <a:schemeClr val="dk1"/>
              </a:solidFill>
            </a:endParaRPr>
          </a:p>
          <a:p>
            <a:pPr indent="0" lvl="0" marL="0" rtl="0" algn="ctr">
              <a:spcBef>
                <a:spcPts val="1600"/>
              </a:spcBef>
              <a:spcAft>
                <a:spcPts val="1600"/>
              </a:spcAft>
              <a:buNone/>
            </a:pPr>
            <a:r>
              <a:t/>
            </a:r>
            <a:endParaRPr sz="1700">
              <a:solidFill>
                <a:schemeClr val="dk1"/>
              </a:solidFill>
            </a:endParaRPr>
          </a:p>
        </p:txBody>
      </p:sp>
      <p:cxnSp>
        <p:nvCxnSpPr>
          <p:cNvPr id="248" name="Google Shape;248;p32"/>
          <p:cNvCxnSpPr/>
          <p:nvPr/>
        </p:nvCxnSpPr>
        <p:spPr>
          <a:xfrm>
            <a:off x="1243650" y="3780413"/>
            <a:ext cx="270900" cy="0"/>
          </a:xfrm>
          <a:prstGeom prst="straightConnector1">
            <a:avLst/>
          </a:prstGeom>
          <a:noFill/>
          <a:ln cap="flat" cmpd="sng" w="9525">
            <a:solidFill>
              <a:schemeClr val="dk2"/>
            </a:solidFill>
            <a:prstDash val="solid"/>
            <a:round/>
            <a:headEnd len="sm" w="sm" type="none"/>
            <a:tailEnd len="sm" w="sm" type="none"/>
          </a:ln>
        </p:spPr>
      </p:cxnSp>
      <p:sp>
        <p:nvSpPr>
          <p:cNvPr id="249" name="Google Shape;249;p32"/>
          <p:cNvSpPr txBox="1"/>
          <p:nvPr>
            <p:ph idx="4294967295" type="body"/>
          </p:nvPr>
        </p:nvSpPr>
        <p:spPr>
          <a:xfrm>
            <a:off x="290395" y="3860136"/>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LINE CHART</a:t>
            </a:r>
            <a:endParaRPr sz="1300"/>
          </a:p>
          <a:p>
            <a:pPr indent="0" lvl="0" marL="0" rtl="0" algn="ctr">
              <a:spcBef>
                <a:spcPts val="1600"/>
              </a:spcBef>
              <a:spcAft>
                <a:spcPts val="1600"/>
              </a:spcAft>
              <a:buNone/>
            </a:pPr>
            <a:r>
              <a:rPr lang="en" sz="1300"/>
              <a:t>BUBBLE CHART</a:t>
            </a:r>
            <a:endParaRPr sz="1300"/>
          </a:p>
        </p:txBody>
      </p:sp>
      <p:sp>
        <p:nvSpPr>
          <p:cNvPr id="250" name="Google Shape;250;p32"/>
          <p:cNvSpPr txBox="1"/>
          <p:nvPr>
            <p:ph idx="4294967295" type="body"/>
          </p:nvPr>
        </p:nvSpPr>
        <p:spPr>
          <a:xfrm>
            <a:off x="6664605" y="332737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Devika Bej</a:t>
            </a:r>
            <a:endParaRPr sz="1700">
              <a:solidFill>
                <a:schemeClr val="dk1"/>
              </a:solidFill>
            </a:endParaRPr>
          </a:p>
        </p:txBody>
      </p:sp>
      <p:cxnSp>
        <p:nvCxnSpPr>
          <p:cNvPr id="251" name="Google Shape;251;p32"/>
          <p:cNvCxnSpPr/>
          <p:nvPr/>
        </p:nvCxnSpPr>
        <p:spPr>
          <a:xfrm>
            <a:off x="7636900" y="3783463"/>
            <a:ext cx="270900" cy="0"/>
          </a:xfrm>
          <a:prstGeom prst="straightConnector1">
            <a:avLst/>
          </a:prstGeom>
          <a:noFill/>
          <a:ln cap="flat" cmpd="sng" w="9525">
            <a:solidFill>
              <a:schemeClr val="dk2"/>
            </a:solidFill>
            <a:prstDash val="solid"/>
            <a:round/>
            <a:headEnd len="sm" w="sm" type="none"/>
            <a:tailEnd len="sm" w="sm" type="none"/>
          </a:ln>
        </p:spPr>
      </p:cxnSp>
      <p:sp>
        <p:nvSpPr>
          <p:cNvPr id="252" name="Google Shape;252;p32"/>
          <p:cNvSpPr txBox="1"/>
          <p:nvPr>
            <p:ph idx="4294967295" type="body"/>
          </p:nvPr>
        </p:nvSpPr>
        <p:spPr>
          <a:xfrm>
            <a:off x="6737269" y="3783486"/>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CHOROPLETH MAP</a:t>
            </a:r>
            <a:endParaRPr sz="1300"/>
          </a:p>
          <a:p>
            <a:pPr indent="0" lvl="0" marL="0" rtl="0" algn="ctr">
              <a:spcBef>
                <a:spcPts val="1600"/>
              </a:spcBef>
              <a:spcAft>
                <a:spcPts val="1600"/>
              </a:spcAft>
              <a:buNone/>
            </a:pPr>
            <a:r>
              <a:rPr lang="en" sz="1300"/>
              <a:t>COMPARE COUNTRIES PAGE</a:t>
            </a:r>
            <a:endParaRPr sz="1300"/>
          </a:p>
        </p:txBody>
      </p:sp>
      <p:pic>
        <p:nvPicPr>
          <p:cNvPr id="253" name="Google Shape;253;p32"/>
          <p:cNvPicPr preferRelativeResize="0"/>
          <p:nvPr/>
        </p:nvPicPr>
        <p:blipFill>
          <a:blip r:embed="rId3">
            <a:alphaModFix/>
          </a:blip>
          <a:stretch>
            <a:fillRect/>
          </a:stretch>
        </p:blipFill>
        <p:spPr>
          <a:xfrm>
            <a:off x="3374100" y="1075201"/>
            <a:ext cx="2384200" cy="2384173"/>
          </a:xfrm>
          <a:prstGeom prst="rect">
            <a:avLst/>
          </a:prstGeom>
          <a:noFill/>
          <a:ln>
            <a:noFill/>
          </a:ln>
        </p:spPr>
      </p:pic>
      <p:pic>
        <p:nvPicPr>
          <p:cNvPr id="254" name="Google Shape;254;p32"/>
          <p:cNvPicPr preferRelativeResize="0"/>
          <p:nvPr/>
        </p:nvPicPr>
        <p:blipFill>
          <a:blip r:embed="rId4">
            <a:alphaModFix/>
          </a:blip>
          <a:stretch>
            <a:fillRect/>
          </a:stretch>
        </p:blipFill>
        <p:spPr>
          <a:xfrm>
            <a:off x="6550613" y="1131737"/>
            <a:ext cx="2384224" cy="2384224"/>
          </a:xfrm>
          <a:prstGeom prst="rect">
            <a:avLst/>
          </a:prstGeom>
          <a:noFill/>
          <a:ln>
            <a:noFill/>
          </a:ln>
        </p:spPr>
      </p:pic>
      <p:pic>
        <p:nvPicPr>
          <p:cNvPr id="255" name="Google Shape;255;p32"/>
          <p:cNvPicPr preferRelativeResize="0"/>
          <p:nvPr/>
        </p:nvPicPr>
        <p:blipFill>
          <a:blip r:embed="rId5">
            <a:alphaModFix/>
          </a:blip>
          <a:stretch>
            <a:fillRect/>
          </a:stretch>
        </p:blipFill>
        <p:spPr>
          <a:xfrm>
            <a:off x="197550" y="1131749"/>
            <a:ext cx="2384225" cy="2384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Refugees Dataset (</a:t>
            </a:r>
            <a:r>
              <a:rPr lang="en" sz="1300" u="sng">
                <a:solidFill>
                  <a:srgbClr val="6D9EEB"/>
                </a:solidFill>
                <a:hlinkClick r:id="rId3">
                  <a:extLst>
                    <a:ext uri="{A12FA001-AC4F-418D-AE19-62706E023703}">
                      <ahyp:hlinkClr val="tx"/>
                    </a:ext>
                  </a:extLst>
                </a:hlinkClick>
              </a:rPr>
              <a:t>Link</a:t>
            </a:r>
            <a:r>
              <a:rPr lang="en" sz="1300">
                <a:solidFill>
                  <a:schemeClr val="lt1"/>
                </a:solidFill>
              </a:rPr>
              <a:t>)</a:t>
            </a:r>
            <a:endParaRPr sz="1300">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dataset contains the </a:t>
            </a:r>
            <a:r>
              <a:rPr lang="en" sz="1400"/>
              <a:t>number</a:t>
            </a:r>
            <a:r>
              <a:rPr lang="en" sz="1400"/>
              <a:t> of refugees migrating to or from the country in each year from 2000 to 2023. It can be further used to calculate the net difference in the country’s population owing to refugee movement.</a:t>
            </a:r>
            <a:endParaRPr sz="14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17713" y="1304875"/>
            <a:ext cx="2697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Aggregate E</a:t>
            </a:r>
            <a:r>
              <a:rPr lang="en" sz="1300">
                <a:solidFill>
                  <a:schemeClr val="lt1"/>
                </a:solidFill>
              </a:rPr>
              <a:t>conomics D</a:t>
            </a:r>
            <a:r>
              <a:rPr lang="en" sz="1300">
                <a:solidFill>
                  <a:schemeClr val="lt1"/>
                </a:solidFill>
              </a:rPr>
              <a:t>ataset(</a:t>
            </a:r>
            <a:r>
              <a:rPr lang="en" sz="1300" u="sng">
                <a:solidFill>
                  <a:srgbClr val="3C78D8"/>
                </a:solidFill>
                <a:hlinkClick r:id="rId4">
                  <a:extLst>
                    <a:ext uri="{A12FA001-AC4F-418D-AE19-62706E023703}">
                      <ahyp:hlinkClr val="tx"/>
                    </a:ext>
                  </a:extLst>
                </a:hlinkClick>
              </a:rPr>
              <a:t>Link</a:t>
            </a:r>
            <a:r>
              <a:rPr lang="en" sz="1300">
                <a:solidFill>
                  <a:schemeClr val="lt1"/>
                </a:solidFill>
              </a:rPr>
              <a:t>)</a:t>
            </a:r>
            <a:endParaRPr sz="1300">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covers one aspect of the macroeconomics of a country - GDP, Purchasing Power Parity, etc. It is useful to see the growth/decline in its data as it corresponds to the growth/decline in the country’s </a:t>
            </a:r>
            <a:r>
              <a:rPr lang="en" sz="1400"/>
              <a:t>prosperity.</a:t>
            </a:r>
            <a:endParaRPr sz="14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Economics Dataset as % of GDP</a:t>
            </a:r>
            <a:endParaRPr sz="1300">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is another aspect of a country’s economics which is calculated as percentage of GDP - unemployment rate, inflation rate, and debt of the country. It is useful to study trends in these attributes together as they are correlated.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VISUALIZATIONS</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PAGES</a:t>
            </a:r>
            <a:endParaRPr/>
          </a:p>
        </p:txBody>
      </p:sp>
      <p:grpSp>
        <p:nvGrpSpPr>
          <p:cNvPr id="97" name="Google Shape;97;p17"/>
          <p:cNvGrpSpPr/>
          <p:nvPr/>
        </p:nvGrpSpPr>
        <p:grpSpPr>
          <a:xfrm>
            <a:off x="431925" y="1304875"/>
            <a:ext cx="2628925" cy="3416400"/>
            <a:chOff x="431925" y="1304875"/>
            <a:chExt cx="2628925" cy="3416400"/>
          </a:xfrm>
        </p:grpSpPr>
        <p:sp>
          <p:nvSpPr>
            <p:cNvPr id="98" name="Google Shape;98;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HOME PAGE</a:t>
            </a:r>
            <a:endParaRPr sz="1500">
              <a:solidFill>
                <a:schemeClr val="lt1"/>
              </a:solidFill>
            </a:endParaRPr>
          </a:p>
        </p:txBody>
      </p:sp>
      <p:sp>
        <p:nvSpPr>
          <p:cNvPr id="101" name="Google Shape;101;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home page or landing page shows the world map with options for which data to view - number of incoming, outgoing </a:t>
            </a:r>
            <a:r>
              <a:rPr lang="en" sz="1500"/>
              <a:t>refugees</a:t>
            </a:r>
            <a:r>
              <a:rPr lang="en" sz="1500"/>
              <a:t>, net difference. User can also </a:t>
            </a:r>
            <a:r>
              <a:rPr lang="en" sz="1500"/>
              <a:t>choose</a:t>
            </a:r>
            <a:r>
              <a:rPr lang="en" sz="1500"/>
              <a:t> to view the map in </a:t>
            </a:r>
            <a:r>
              <a:rPr lang="en" sz="1500"/>
              <a:t>grayscale</a:t>
            </a:r>
            <a:r>
              <a:rPr lang="en" sz="1500"/>
              <a:t>.</a:t>
            </a:r>
            <a:endParaRPr sz="1500"/>
          </a:p>
        </p:txBody>
      </p:sp>
      <p:grpSp>
        <p:nvGrpSpPr>
          <p:cNvPr id="102" name="Google Shape;102;p17"/>
          <p:cNvGrpSpPr/>
          <p:nvPr/>
        </p:nvGrpSpPr>
        <p:grpSpPr>
          <a:xfrm>
            <a:off x="3320450" y="1304875"/>
            <a:ext cx="2632500" cy="3416400"/>
            <a:chOff x="3320450" y="1304875"/>
            <a:chExt cx="2632500" cy="3416400"/>
          </a:xfrm>
        </p:grpSpPr>
        <p:sp>
          <p:nvSpPr>
            <p:cNvPr id="103" name="Google Shape;103;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SINGLE COUNTRY PAGE</a:t>
            </a:r>
            <a:endParaRPr sz="1500">
              <a:solidFill>
                <a:schemeClr val="lt1"/>
              </a:solidFill>
            </a:endParaRPr>
          </a:p>
        </p:txBody>
      </p:sp>
      <p:sp>
        <p:nvSpPr>
          <p:cNvPr id="106" name="Google Shape;106;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Single Country Page is the default page you land on upon clicking on a country. This page has a particle chart to visualise movement of refugees, bar and line charts for visualizing the economic data of the country, and a bubble chart.</a:t>
            </a:r>
            <a:endParaRPr sz="1500"/>
          </a:p>
        </p:txBody>
      </p:sp>
      <p:grpSp>
        <p:nvGrpSpPr>
          <p:cNvPr id="107" name="Google Shape;107;p17"/>
          <p:cNvGrpSpPr/>
          <p:nvPr/>
        </p:nvGrpSpPr>
        <p:grpSpPr>
          <a:xfrm>
            <a:off x="6212550" y="1304875"/>
            <a:ext cx="2632500" cy="3416400"/>
            <a:chOff x="6212550" y="1304875"/>
            <a:chExt cx="2632500" cy="3416400"/>
          </a:xfrm>
        </p:grpSpPr>
        <p:sp>
          <p:nvSpPr>
            <p:cNvPr id="108" name="Google Shape;108;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COMPARE COUNTRY PAGE</a:t>
            </a:r>
            <a:endParaRPr sz="1400">
              <a:solidFill>
                <a:schemeClr val="lt1"/>
              </a:solidFill>
            </a:endParaRPr>
          </a:p>
        </p:txBody>
      </p:sp>
      <p:sp>
        <p:nvSpPr>
          <p:cNvPr id="111" name="Google Shape;111;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Compare Country Page can be accessed using a navbar upon clicking a country. This page has a double bar chart and a line chart to compare the economic data for two countries and their trends.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CHOROPLETH MAP/GEOMAP</a:t>
            </a:r>
            <a:endParaRPr/>
          </a:p>
        </p:txBody>
      </p:sp>
      <p:sp>
        <p:nvSpPr>
          <p:cNvPr id="117" name="Google Shape;11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map to visualize the refugees dataset with a colour gradient to show increasing values</a:t>
            </a:r>
            <a:endParaRPr sz="1700"/>
          </a:p>
          <a:p>
            <a:pPr indent="-336550" lvl="0" marL="457200" rtl="0" algn="l">
              <a:spcBef>
                <a:spcPts val="1600"/>
              </a:spcBef>
              <a:spcAft>
                <a:spcPts val="0"/>
              </a:spcAft>
              <a:buSzPts val="1700"/>
              <a:buChar char="●"/>
            </a:pPr>
            <a:r>
              <a:rPr lang="en" sz="1700"/>
              <a:t>Toggle between grayscale and colour to experience the change in perception ability.</a:t>
            </a:r>
            <a:endParaRPr sz="1700"/>
          </a:p>
          <a:p>
            <a:pPr indent="-336550" lvl="0" marL="457200" rtl="0" algn="l">
              <a:spcBef>
                <a:spcPts val="1600"/>
              </a:spcBef>
              <a:spcAft>
                <a:spcPts val="0"/>
              </a:spcAft>
              <a:buSzPts val="1700"/>
              <a:buChar char="●"/>
            </a:pPr>
            <a:r>
              <a:rPr lang="en" sz="1700"/>
              <a:t>Use the slider to view the changes over the years. </a:t>
            </a:r>
            <a:endParaRPr sz="1700"/>
          </a:p>
          <a:p>
            <a:pPr indent="-336550" lvl="0" marL="457200" rtl="0" algn="l">
              <a:spcBef>
                <a:spcPts val="1600"/>
              </a:spcBef>
              <a:spcAft>
                <a:spcPts val="0"/>
              </a:spcAft>
              <a:buSzPts val="1700"/>
              <a:buChar char="●"/>
            </a:pPr>
            <a:r>
              <a:rPr lang="en" sz="1700"/>
              <a:t>A choropleth map offers a global perspective, making it easy to view the distribution of refugees in different regions of the world. </a:t>
            </a:r>
            <a:endParaRPr sz="1700"/>
          </a:p>
          <a:p>
            <a:pPr indent="-336550" lvl="0" marL="457200" rtl="0" algn="l">
              <a:spcBef>
                <a:spcPts val="1600"/>
              </a:spcBef>
              <a:spcAft>
                <a:spcPts val="0"/>
              </a:spcAft>
              <a:buSzPts val="1700"/>
              <a:buChar char="●"/>
            </a:pPr>
            <a:r>
              <a:rPr lang="en" sz="1700"/>
              <a:t>The year wise visualization can be used to map the migration to major world events.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129688" y="342900"/>
            <a:ext cx="8884624" cy="4313575"/>
          </a:xfrm>
          <a:prstGeom prst="rect">
            <a:avLst/>
          </a:prstGeom>
          <a:noFill/>
          <a:ln>
            <a:noFill/>
          </a:ln>
        </p:spPr>
      </p:pic>
      <p:sp>
        <p:nvSpPr>
          <p:cNvPr id="124" name="Google Shape;124;p19"/>
          <p:cNvSpPr txBox="1"/>
          <p:nvPr/>
        </p:nvSpPr>
        <p:spPr>
          <a:xfrm>
            <a:off x="6465200" y="4747500"/>
            <a:ext cx="25491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73763"/>
                </a:solidFill>
                <a:latin typeface="Oswald"/>
                <a:ea typeface="Oswald"/>
                <a:cs typeface="Oswald"/>
                <a:sym typeface="Oswald"/>
              </a:rPr>
              <a:t>HOME PAGE: CHOROPLETH MAP/GEOMAP</a:t>
            </a:r>
            <a:endParaRPr sz="1000">
              <a:solidFill>
                <a:srgbClr val="073763"/>
              </a:solidFill>
              <a:latin typeface="Oswald"/>
              <a:ea typeface="Oswald"/>
              <a:cs typeface="Oswald"/>
              <a:sym typeface="Oswald"/>
            </a:endParaRPr>
          </a:p>
          <a:p>
            <a:pPr indent="0" lvl="0" marL="0" rtl="0" algn="l">
              <a:spcBef>
                <a:spcPts val="0"/>
              </a:spcBef>
              <a:spcAft>
                <a:spcPts val="0"/>
              </a:spcAft>
              <a:buNone/>
            </a:pPr>
            <a:r>
              <a:t/>
            </a:r>
            <a:endParaRPr sz="200">
              <a:solidFill>
                <a:srgbClr val="07376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6465200" y="4747500"/>
            <a:ext cx="25491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73763"/>
                </a:solidFill>
                <a:latin typeface="Oswald"/>
                <a:ea typeface="Oswald"/>
                <a:cs typeface="Oswald"/>
                <a:sym typeface="Oswald"/>
              </a:rPr>
              <a:t>HOME PAGE: CHOROPLETH MAP/GEOMAP</a:t>
            </a:r>
            <a:endParaRPr sz="1000">
              <a:solidFill>
                <a:srgbClr val="073763"/>
              </a:solidFill>
              <a:latin typeface="Oswald"/>
              <a:ea typeface="Oswald"/>
              <a:cs typeface="Oswald"/>
              <a:sym typeface="Oswald"/>
            </a:endParaRPr>
          </a:p>
          <a:p>
            <a:pPr indent="0" lvl="0" marL="0" rtl="0" algn="l">
              <a:spcBef>
                <a:spcPts val="0"/>
              </a:spcBef>
              <a:spcAft>
                <a:spcPts val="0"/>
              </a:spcAft>
              <a:buNone/>
            </a:pPr>
            <a:r>
              <a:t/>
            </a:r>
            <a:endParaRPr sz="200">
              <a:solidFill>
                <a:srgbClr val="073763"/>
              </a:solidFill>
              <a:latin typeface="Average"/>
              <a:ea typeface="Average"/>
              <a:cs typeface="Average"/>
              <a:sym typeface="Average"/>
            </a:endParaRPr>
          </a:p>
        </p:txBody>
      </p:sp>
      <p:pic>
        <p:nvPicPr>
          <p:cNvPr id="131" name="Google Shape;131;p20"/>
          <p:cNvPicPr preferRelativeResize="0"/>
          <p:nvPr/>
        </p:nvPicPr>
        <p:blipFill>
          <a:blip r:embed="rId3">
            <a:alphaModFix/>
          </a:blip>
          <a:stretch>
            <a:fillRect/>
          </a:stretch>
        </p:blipFill>
        <p:spPr>
          <a:xfrm>
            <a:off x="69550" y="417350"/>
            <a:ext cx="9004902" cy="430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SINGLE COUNTRY PAGE</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