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22" r:id="rId2"/>
    <p:sldId id="324" r:id="rId3"/>
    <p:sldId id="357" r:id="rId4"/>
    <p:sldId id="325" r:id="rId5"/>
    <p:sldId id="326" r:id="rId6"/>
    <p:sldId id="335" r:id="rId7"/>
    <p:sldId id="337" r:id="rId8"/>
    <p:sldId id="359" r:id="rId9"/>
    <p:sldId id="360" r:id="rId10"/>
    <p:sldId id="339" r:id="rId11"/>
    <p:sldId id="340" r:id="rId12"/>
    <p:sldId id="358" r:id="rId13"/>
    <p:sldId id="341" r:id="rId14"/>
    <p:sldId id="342" r:id="rId15"/>
    <p:sldId id="361" r:id="rId16"/>
    <p:sldId id="362" r:id="rId17"/>
    <p:sldId id="363" r:id="rId18"/>
    <p:sldId id="364" r:id="rId19"/>
    <p:sldId id="365" r:id="rId20"/>
    <p:sldId id="366" r:id="rId21"/>
    <p:sldId id="367" r:id="rId22"/>
    <p:sldId id="368" r:id="rId23"/>
    <p:sldId id="3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AB7D"/>
    <a:srgbClr val="336EA8"/>
    <a:srgbClr val="94B9D6"/>
    <a:srgbClr val="1869A6"/>
    <a:srgbClr val="FFF9E7"/>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22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7/16/2024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320F9A-DFA0-4189-B502-951ABE0D96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a16="http://schemas.microsoft.com/office/drawing/2014/main" id="{ECB26E85-A47D-4EB8-AACC-5D71388BF9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a16="http://schemas.microsoft.com/office/drawing/2014/main" id="{E5E96502-5A71-49D7-91EF-E9D795A00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44AB7B-7005-4435-A7A3-37533F456A78}"/>
              </a:ext>
            </a:extLst>
          </p:cNvPr>
          <p:cNvSpPr>
            <a:spLocks noGrp="1"/>
          </p:cNvSpPr>
          <p:nvPr>
            <p:ph type="dt" sz="half" idx="10"/>
          </p:nvPr>
        </p:nvSpPr>
        <p:spPr/>
        <p:txBody>
          <a:bodyPr/>
          <a:lstStyle/>
          <a:p>
            <a:fld id="{1B4777F9-2A00-47FF-A8CF-CA2FA3234A29}" type="datetime1">
              <a:rPr lang="en-US" smtClean="0"/>
              <a:t>7/16/2024</a:t>
            </a:fld>
            <a:endParaRPr lang="en-US"/>
          </a:p>
        </p:txBody>
      </p:sp>
      <p:sp>
        <p:nvSpPr>
          <p:cNvPr id="10" name="Freeform 6">
            <a:extLst>
              <a:ext uri="{FF2B5EF4-FFF2-40B4-BE49-F238E27FC236}">
                <a16:creationId xmlns:a16="http://schemas.microsoft.com/office/drawing/2014/main"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a:extLst>
              <a:ext uri="{FF2B5EF4-FFF2-40B4-BE49-F238E27FC236}">
                <a16:creationId xmlns:a16="http://schemas.microsoft.com/office/drawing/2014/main"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F9E0C4BE-FE7F-4C02-9A3E-71BC3A48C6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a16="http://schemas.microsoft.com/office/drawing/2014/main"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7062-6971-4C1F-A975-AC85DCD0F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D55ECB-B9CD-4FA5-AACA-CDD01AACF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F606B-F0E0-4BB1-94D6-738E49DF7229}"/>
              </a:ext>
            </a:extLst>
          </p:cNvPr>
          <p:cNvSpPr>
            <a:spLocks noGrp="1"/>
          </p:cNvSpPr>
          <p:nvPr>
            <p:ph type="dt" sz="half" idx="10"/>
          </p:nvPr>
        </p:nvSpPr>
        <p:spPr/>
        <p:txBody>
          <a:bodyPr/>
          <a:lstStyle/>
          <a:p>
            <a:fld id="{6EB1263D-828A-4F7C-B53F-CF7F3AF23101}" type="datetime1">
              <a:rPr lang="en-US" smtClean="0"/>
              <a:t>7/16/2024</a:t>
            </a:fld>
            <a:endParaRPr lang="en-US"/>
          </a:p>
        </p:txBody>
      </p:sp>
      <p:sp>
        <p:nvSpPr>
          <p:cNvPr id="5" name="Footer Placeholder 4">
            <a:extLst>
              <a:ext uri="{FF2B5EF4-FFF2-40B4-BE49-F238E27FC236}">
                <a16:creationId xmlns:a16="http://schemas.microsoft.com/office/drawing/2014/main"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C1D0E-02A9-4DFB-8CA3-A94A10E728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3F7A1-D368-4F71-BA41-54CA742F4987}"/>
              </a:ext>
            </a:extLst>
          </p:cNvPr>
          <p:cNvSpPr>
            <a:spLocks noGrp="1"/>
          </p:cNvSpPr>
          <p:nvPr>
            <p:ph type="dt" sz="half" idx="10"/>
          </p:nvPr>
        </p:nvSpPr>
        <p:spPr/>
        <p:txBody>
          <a:bodyPr/>
          <a:lstStyle/>
          <a:p>
            <a:fld id="{DFAA11DA-715D-4CCB-8B4E-F539348944E6}" type="datetime1">
              <a:rPr lang="en-US" smtClean="0"/>
              <a:t>7/16/2024</a:t>
            </a:fld>
            <a:endParaRPr lang="en-US"/>
          </a:p>
        </p:txBody>
      </p:sp>
      <p:sp>
        <p:nvSpPr>
          <p:cNvPr id="5" name="Footer Placeholder 4">
            <a:extLst>
              <a:ext uri="{FF2B5EF4-FFF2-40B4-BE49-F238E27FC236}">
                <a16:creationId xmlns:a16="http://schemas.microsoft.com/office/drawing/2014/main"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1FC91-FAA2-D65F-E901-C6884F9C6163}"/>
              </a:ext>
            </a:extLst>
          </p:cNvPr>
          <p:cNvSpPr>
            <a:spLocks noGrp="1"/>
          </p:cNvSpPr>
          <p:nvPr>
            <p:ph type="dt" sz="half" idx="10"/>
          </p:nvPr>
        </p:nvSpPr>
        <p:spPr/>
        <p:txBody>
          <a:bodyPr/>
          <a:lstStyle/>
          <a:p>
            <a:fld id="{02979B47-FAC9-4AEE-B74B-3F584ED26D59}" type="datetime1">
              <a:rPr lang="en-US" smtClean="0"/>
              <a:pPr/>
              <a:t>7/16/2024</a:t>
            </a:fld>
            <a:endParaRPr lang="en-US" dirty="0"/>
          </a:p>
        </p:txBody>
      </p:sp>
      <p:sp>
        <p:nvSpPr>
          <p:cNvPr id="4" name="Footer Placeholder 3">
            <a:extLst>
              <a:ext uri="{FF2B5EF4-FFF2-40B4-BE49-F238E27FC236}">
                <a16:creationId xmlns:a16="http://schemas.microsoft.com/office/drawing/2014/main"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B6D-1D51-4444-8393-E35BA63F1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494AA4-5DCE-4AE8-9BC9-F29480FF880F}"/>
              </a:ext>
            </a:extLst>
          </p:cNvPr>
          <p:cNvSpPr>
            <a:spLocks noGrp="1"/>
          </p:cNvSpPr>
          <p:nvPr>
            <p:ph type="dt" sz="half" idx="10"/>
          </p:nvPr>
        </p:nvSpPr>
        <p:spPr/>
        <p:txBody>
          <a:bodyPr/>
          <a:lstStyle/>
          <a:p>
            <a:fld id="{BBD87E75-7A42-4529-81A0-F6CFD6AF1551}" type="datetime1">
              <a:rPr lang="en-US" smtClean="0"/>
              <a:t>7/16/2024</a:t>
            </a:fld>
            <a:endParaRPr lang="en-US"/>
          </a:p>
        </p:txBody>
      </p:sp>
      <p:sp>
        <p:nvSpPr>
          <p:cNvPr id="5" name="Footer Placeholder 4">
            <a:extLst>
              <a:ext uri="{FF2B5EF4-FFF2-40B4-BE49-F238E27FC236}">
                <a16:creationId xmlns:a16="http://schemas.microsoft.com/office/drawing/2014/main"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BE44-49C7-449D-9550-1E7B6597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AA4F7-FE01-4FEF-BC23-4EBFFF370D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387F4-F1D2-4A96-86BB-A48310776FBB}"/>
              </a:ext>
            </a:extLst>
          </p:cNvPr>
          <p:cNvSpPr>
            <a:spLocks noGrp="1"/>
          </p:cNvSpPr>
          <p:nvPr>
            <p:ph type="dt" sz="half" idx="10"/>
          </p:nvPr>
        </p:nvSpPr>
        <p:spPr/>
        <p:txBody>
          <a:bodyPr/>
          <a:lstStyle/>
          <a:p>
            <a:fld id="{D40A7B7E-3938-4D0E-8E14-E58AA83CCFB6}" type="datetime1">
              <a:rPr lang="en-US" smtClean="0"/>
              <a:t>7/16/2024</a:t>
            </a:fld>
            <a:endParaRPr lang="en-US" dirty="0"/>
          </a:p>
        </p:txBody>
      </p:sp>
      <p:sp>
        <p:nvSpPr>
          <p:cNvPr id="5" name="Footer Placeholder 4">
            <a:extLst>
              <a:ext uri="{FF2B5EF4-FFF2-40B4-BE49-F238E27FC236}">
                <a16:creationId xmlns:a16="http://schemas.microsoft.com/office/drawing/2014/main"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1A2FDF6D-CD2D-433E-84D7-E83F8FCE52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a16="http://schemas.microsoft.com/office/drawing/2014/main" id="{2B2BDD0D-C88D-431E-BC92-4367CEB00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a16="http://schemas.microsoft.com/office/drawing/2014/main"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BC724-756A-4777-8D83-3CD9AFD194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FC4DE-2AB7-4E43-BFBA-6FF436D9BA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BCCFF-F409-4BF2-9883-91BA170BFEE8}"/>
              </a:ext>
            </a:extLst>
          </p:cNvPr>
          <p:cNvSpPr>
            <a:spLocks noGrp="1"/>
          </p:cNvSpPr>
          <p:nvPr>
            <p:ph type="dt" sz="half" idx="10"/>
          </p:nvPr>
        </p:nvSpPr>
        <p:spPr/>
        <p:txBody>
          <a:bodyPr/>
          <a:lstStyle/>
          <a:p>
            <a:fld id="{4A9E546C-EE17-4181-9D6E-D78043A81B8F}" type="datetime1">
              <a:rPr lang="en-US" smtClean="0"/>
              <a:t>7/16/2024</a:t>
            </a:fld>
            <a:endParaRPr lang="en-US"/>
          </a:p>
        </p:txBody>
      </p:sp>
      <p:sp>
        <p:nvSpPr>
          <p:cNvPr id="6" name="Footer Placeholder 5">
            <a:extLst>
              <a:ext uri="{FF2B5EF4-FFF2-40B4-BE49-F238E27FC236}">
                <a16:creationId xmlns:a16="http://schemas.microsoft.com/office/drawing/2014/main"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C53-ADBE-4538-BDCF-8A6C0C0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37BC3-80C1-40A0-B8BD-B9E9F5642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9B7EDB-C158-4B0F-AC48-1D7DE7DC80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E96D1-3002-4810-98AF-A275B633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DDBB9A-2C9B-4E96-9E5C-6C3BE64498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B99CCF-14FE-46E4-AEF3-3520D661AC00}"/>
              </a:ext>
            </a:extLst>
          </p:cNvPr>
          <p:cNvSpPr>
            <a:spLocks noGrp="1"/>
          </p:cNvSpPr>
          <p:nvPr>
            <p:ph type="dt" sz="half" idx="10"/>
          </p:nvPr>
        </p:nvSpPr>
        <p:spPr/>
        <p:txBody>
          <a:bodyPr/>
          <a:lstStyle/>
          <a:p>
            <a:fld id="{F538DEA4-61AE-4340-8E71-F8E1C0C7F674}" type="datetime1">
              <a:rPr lang="en-US" smtClean="0"/>
              <a:t>7/16/2024</a:t>
            </a:fld>
            <a:endParaRPr lang="en-US"/>
          </a:p>
        </p:txBody>
      </p:sp>
      <p:sp>
        <p:nvSpPr>
          <p:cNvPr id="8" name="Footer Placeholder 7">
            <a:extLst>
              <a:ext uri="{FF2B5EF4-FFF2-40B4-BE49-F238E27FC236}">
                <a16:creationId xmlns:a16="http://schemas.microsoft.com/office/drawing/2014/main"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6566-0B23-4F08-ACF0-2DDFF54A4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96B25-2A2B-41A7-AF6D-57D5055F1B03}"/>
              </a:ext>
            </a:extLst>
          </p:cNvPr>
          <p:cNvSpPr>
            <a:spLocks noGrp="1"/>
          </p:cNvSpPr>
          <p:nvPr>
            <p:ph type="dt" sz="half" idx="10"/>
          </p:nvPr>
        </p:nvSpPr>
        <p:spPr/>
        <p:txBody>
          <a:bodyPr/>
          <a:lstStyle/>
          <a:p>
            <a:fld id="{336EBB09-FDC3-47DE-93B5-ED6916170555}" type="datetime1">
              <a:rPr lang="en-US" smtClean="0"/>
              <a:t>7/16/2024</a:t>
            </a:fld>
            <a:endParaRPr lang="en-US"/>
          </a:p>
        </p:txBody>
      </p:sp>
      <p:sp>
        <p:nvSpPr>
          <p:cNvPr id="4" name="Footer Placeholder 3">
            <a:extLst>
              <a:ext uri="{FF2B5EF4-FFF2-40B4-BE49-F238E27FC236}">
                <a16:creationId xmlns:a16="http://schemas.microsoft.com/office/drawing/2014/main"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800219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2526D-307A-4059-80C4-1413758A2DF6}"/>
              </a:ext>
            </a:extLst>
          </p:cNvPr>
          <p:cNvSpPr>
            <a:spLocks noGrp="1"/>
          </p:cNvSpPr>
          <p:nvPr>
            <p:ph type="dt" sz="half" idx="10"/>
          </p:nvPr>
        </p:nvSpPr>
        <p:spPr/>
        <p:txBody>
          <a:bodyPr/>
          <a:lstStyle/>
          <a:p>
            <a:fld id="{C7A1BBAB-51C5-4FCF-9DF9-CE3252633D91}" type="datetime1">
              <a:rPr lang="en-US" smtClean="0"/>
              <a:t>7/16/2024</a:t>
            </a:fld>
            <a:endParaRPr lang="en-US"/>
          </a:p>
        </p:txBody>
      </p:sp>
      <p:sp>
        <p:nvSpPr>
          <p:cNvPr id="3" name="Footer Placeholder 2">
            <a:extLst>
              <a:ext uri="{FF2B5EF4-FFF2-40B4-BE49-F238E27FC236}">
                <a16:creationId xmlns:a16="http://schemas.microsoft.com/office/drawing/2014/main"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0E-3F73-4F95-89B8-BF9D660E0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CE4F2-B1FE-4665-B99F-04C8EBAA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C3DABF-2DE9-4FD5-B4A8-5E200B9876FD}"/>
              </a:ext>
            </a:extLst>
          </p:cNvPr>
          <p:cNvSpPr>
            <a:spLocks noGrp="1"/>
          </p:cNvSpPr>
          <p:nvPr>
            <p:ph type="dt" sz="half" idx="10"/>
          </p:nvPr>
        </p:nvSpPr>
        <p:spPr/>
        <p:txBody>
          <a:bodyPr/>
          <a:lstStyle/>
          <a:p>
            <a:fld id="{4FBD9E29-3541-490B-A77A-28C8A779906A}" type="datetime1">
              <a:rPr lang="en-US" smtClean="0"/>
              <a:t>7/16/2024</a:t>
            </a:fld>
            <a:endParaRPr lang="en-US"/>
          </a:p>
        </p:txBody>
      </p:sp>
      <p:sp>
        <p:nvSpPr>
          <p:cNvPr id="6" name="Footer Placeholder 5">
            <a:extLst>
              <a:ext uri="{FF2B5EF4-FFF2-40B4-BE49-F238E27FC236}">
                <a16:creationId xmlns:a16="http://schemas.microsoft.com/office/drawing/2014/main"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410-9CC3-4CD7-A18A-2A1FBD8F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4AE525-9C27-44A4-ADC4-FEBFF450393E}"/>
              </a:ext>
            </a:extLst>
          </p:cNvPr>
          <p:cNvSpPr>
            <a:spLocks noGrp="1"/>
          </p:cNvSpPr>
          <p:nvPr>
            <p:ph type="dt" sz="half" idx="10"/>
          </p:nvPr>
        </p:nvSpPr>
        <p:spPr/>
        <p:txBody>
          <a:bodyPr/>
          <a:lstStyle/>
          <a:p>
            <a:fld id="{4BBB6057-4896-492E-A421-79CA1BC6A688}" type="datetime1">
              <a:rPr lang="en-US" smtClean="0"/>
              <a:t>7/16/2024</a:t>
            </a:fld>
            <a:endParaRPr lang="en-US"/>
          </a:p>
        </p:txBody>
      </p:sp>
      <p:sp>
        <p:nvSpPr>
          <p:cNvPr id="6" name="Footer Placeholder 5">
            <a:extLst>
              <a:ext uri="{FF2B5EF4-FFF2-40B4-BE49-F238E27FC236}">
                <a16:creationId xmlns:a16="http://schemas.microsoft.com/office/drawing/2014/main"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F972D6-1319-4F4E-A35B-D719D3F5F86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4385C812-25A0-4E40-A6AB-B4A290A6315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id="{6591E89A-F8E2-4201-95AC-F9DBA9C318FE}"/>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id="{E1BAA08C-8FDB-46C4-8ADC-9425CB5F2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DF9DDF-39F3-4F98-9232-F9B55E8C4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pPr/>
              <a:t>7/16/2024</a:t>
            </a:fld>
            <a:endParaRPr lang="en-US" dirty="0"/>
          </a:p>
        </p:txBody>
      </p:sp>
      <p:sp>
        <p:nvSpPr>
          <p:cNvPr id="5" name="Footer Placeholder 4">
            <a:extLst>
              <a:ext uri="{FF2B5EF4-FFF2-40B4-BE49-F238E27FC236}">
                <a16:creationId xmlns:a16="http://schemas.microsoft.com/office/drawing/2014/main"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p>
        </p:txBody>
      </p:sp>
      <p:sp>
        <p:nvSpPr>
          <p:cNvPr id="6" name="Slide Number Placeholder 5">
            <a:extLst>
              <a:ext uri="{FF2B5EF4-FFF2-40B4-BE49-F238E27FC236}">
                <a16:creationId xmlns:a16="http://schemas.microsoft.com/office/drawing/2014/main"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6A8-4682-FA03-D75B-7A59F7AC35A3}"/>
              </a:ext>
            </a:extLst>
          </p:cNvPr>
          <p:cNvSpPr>
            <a:spLocks noGrp="1"/>
          </p:cNvSpPr>
          <p:nvPr>
            <p:ph type="title"/>
          </p:nvPr>
        </p:nvSpPr>
        <p:spPr/>
        <p:txBody>
          <a:bodyPr/>
          <a:lstStyle/>
          <a:p>
            <a:pPr algn="ctr"/>
            <a:r>
              <a:rPr lang="en-US" b="1" dirty="0"/>
              <a:t>Docker</a:t>
            </a:r>
            <a:br>
              <a:rPr lang="en-US" b="1" dirty="0"/>
            </a:br>
            <a:r>
              <a:rPr lang="en-US" b="1" dirty="0"/>
              <a:t>Session 4</a:t>
            </a:r>
          </a:p>
        </p:txBody>
      </p:sp>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7/16/2024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1</a:t>
            </a:fld>
            <a:endParaRPr lang="en-US"/>
          </a:p>
        </p:txBody>
      </p:sp>
      <p:pic>
        <p:nvPicPr>
          <p:cNvPr id="9" name="Content Placeholder 8" descr="A blue whale with a container ship&#10;&#10;Description automatically generated">
            <a:extLst>
              <a:ext uri="{FF2B5EF4-FFF2-40B4-BE49-F238E27FC236}">
                <a16:creationId xmlns:a16="http://schemas.microsoft.com/office/drawing/2014/main" id="{A0069A29-75BC-E399-42CD-A824979973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335" y="1825625"/>
            <a:ext cx="9443329" cy="4351338"/>
          </a:xfrm>
        </p:spPr>
      </p:pic>
    </p:spTree>
    <p:extLst>
      <p:ext uri="{BB962C8B-B14F-4D97-AF65-F5344CB8AC3E}">
        <p14:creationId xmlns:p14="http://schemas.microsoft.com/office/powerpoint/2010/main" val="1172904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24DD69-636B-1085-2114-7E7705F548A6}"/>
              </a:ext>
            </a:extLst>
          </p:cNvPr>
          <p:cNvSpPr>
            <a:spLocks noGrp="1"/>
          </p:cNvSpPr>
          <p:nvPr>
            <p:ph type="dt" sz="half" idx="10"/>
          </p:nvPr>
        </p:nvSpPr>
        <p:spPr/>
        <p:txBody>
          <a:bodyPr/>
          <a:lstStyle/>
          <a:p>
            <a:fld id="{D40A7B7E-3938-4D0E-8E14-E58AA83CCFB6}" type="datetime1">
              <a:rPr lang="en-US" smtClean="0"/>
              <a:t>7/16/2024</a:t>
            </a:fld>
            <a:endParaRPr lang="en-US" dirty="0"/>
          </a:p>
        </p:txBody>
      </p:sp>
      <p:sp>
        <p:nvSpPr>
          <p:cNvPr id="5" name="Footer Placeholder 4">
            <a:extLst>
              <a:ext uri="{FF2B5EF4-FFF2-40B4-BE49-F238E27FC236}">
                <a16:creationId xmlns:a16="http://schemas.microsoft.com/office/drawing/2014/main" id="{8991E3B7-20DD-A75E-7A30-D21FB2C0D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5F7FD-5C4F-DBED-3747-FB3F49E596DE}"/>
              </a:ext>
            </a:extLst>
          </p:cNvPr>
          <p:cNvSpPr>
            <a:spLocks noGrp="1"/>
          </p:cNvSpPr>
          <p:nvPr>
            <p:ph type="sldNum" sz="quarter" idx="12"/>
          </p:nvPr>
        </p:nvSpPr>
        <p:spPr/>
        <p:txBody>
          <a:bodyPr/>
          <a:lstStyle/>
          <a:p>
            <a:fld id="{5EE24C92-1265-4741-8F9F-404A15D9386E}" type="slidenum">
              <a:rPr lang="en-US" smtClean="0"/>
              <a:t>10</a:t>
            </a:fld>
            <a:endParaRPr lang="en-US"/>
          </a:p>
        </p:txBody>
      </p:sp>
      <p:sp>
        <p:nvSpPr>
          <p:cNvPr id="11" name="TextBox 10">
            <a:extLst>
              <a:ext uri="{FF2B5EF4-FFF2-40B4-BE49-F238E27FC236}">
                <a16:creationId xmlns:a16="http://schemas.microsoft.com/office/drawing/2014/main" id="{82BCBD16-59B2-9AC9-3B9D-AD53893532E8}"/>
              </a:ext>
            </a:extLst>
          </p:cNvPr>
          <p:cNvSpPr txBox="1"/>
          <p:nvPr/>
        </p:nvSpPr>
        <p:spPr>
          <a:xfrm>
            <a:off x="838200" y="1994090"/>
            <a:ext cx="10224541" cy="3785652"/>
          </a:xfrm>
          <a:prstGeom prst="rect">
            <a:avLst/>
          </a:prstGeom>
          <a:noFill/>
        </p:spPr>
        <p:txBody>
          <a:bodyPr wrap="square">
            <a:spAutoFit/>
          </a:bodyPr>
          <a:lstStyle/>
          <a:p>
            <a:r>
              <a:rPr lang="en-US" sz="2400" b="0" i="0" dirty="0">
                <a:solidFill>
                  <a:srgbClr val="000000"/>
                </a:solidFill>
                <a:effectLst/>
                <a:latin typeface="LinLibertine"/>
              </a:rPr>
              <a:t>Each of the nodes needs Docker installed and needs to be able to communicate with the rest of the swarm. It’ also beneficial if name resolution is configured — it makes it easier to identify nodes in command outputs and helps when troubleshooting.</a:t>
            </a:r>
          </a:p>
          <a:p>
            <a:r>
              <a:rPr lang="en-US" sz="2400" b="0" i="0" dirty="0">
                <a:solidFill>
                  <a:srgbClr val="000000"/>
                </a:solidFill>
                <a:effectLst/>
                <a:latin typeface="LinLibertine"/>
              </a:rPr>
              <a:t>On the networking front, you should have the following ports open on routers and firewalls:</a:t>
            </a:r>
          </a:p>
          <a:p>
            <a:r>
              <a:rPr lang="en-US" sz="2400" b="0" i="0" dirty="0">
                <a:solidFill>
                  <a:srgbClr val="000000"/>
                </a:solidFill>
                <a:effectLst/>
                <a:latin typeface="LinLibertine"/>
              </a:rPr>
              <a:t>• </a:t>
            </a:r>
            <a:r>
              <a:rPr lang="en-US" sz="1600" b="0" i="0" dirty="0">
                <a:solidFill>
                  <a:srgbClr val="000000"/>
                </a:solidFill>
                <a:effectLst/>
                <a:latin typeface="AnonymousPro"/>
              </a:rPr>
              <a:t>2377/</a:t>
            </a:r>
            <a:r>
              <a:rPr lang="en-US" sz="1600" b="0" i="0" dirty="0" err="1">
                <a:solidFill>
                  <a:srgbClr val="000000"/>
                </a:solidFill>
                <a:effectLst/>
                <a:latin typeface="AnonymousPro"/>
              </a:rPr>
              <a:t>tcp</a:t>
            </a:r>
            <a:r>
              <a:rPr lang="en-US" sz="1600" b="0" i="0" dirty="0">
                <a:solidFill>
                  <a:srgbClr val="000000"/>
                </a:solidFill>
                <a:effectLst/>
                <a:latin typeface="AnonymousPro"/>
              </a:rPr>
              <a:t>: </a:t>
            </a:r>
            <a:r>
              <a:rPr lang="en-US" sz="2400" b="0" i="0" dirty="0">
                <a:solidFill>
                  <a:srgbClr val="000000"/>
                </a:solidFill>
                <a:effectLst/>
                <a:latin typeface="LinLibertine"/>
              </a:rPr>
              <a:t>for secure client-to-swarm communication</a:t>
            </a:r>
          </a:p>
          <a:p>
            <a:r>
              <a:rPr lang="en-US" sz="2400" b="0" i="0" dirty="0">
                <a:solidFill>
                  <a:srgbClr val="000000"/>
                </a:solidFill>
                <a:effectLst/>
                <a:latin typeface="LinLibertine"/>
              </a:rPr>
              <a:t>• </a:t>
            </a:r>
            <a:r>
              <a:rPr lang="en-US" sz="1600" b="0" i="0" dirty="0">
                <a:solidFill>
                  <a:srgbClr val="000000"/>
                </a:solidFill>
                <a:effectLst/>
                <a:latin typeface="AnonymousPro"/>
              </a:rPr>
              <a:t>7946/</a:t>
            </a:r>
            <a:r>
              <a:rPr lang="en-US" sz="1600" b="0" i="0" dirty="0" err="1">
                <a:solidFill>
                  <a:srgbClr val="000000"/>
                </a:solidFill>
                <a:effectLst/>
                <a:latin typeface="AnonymousPro"/>
              </a:rPr>
              <a:t>tcp</a:t>
            </a:r>
            <a:r>
              <a:rPr lang="en-US" sz="1600" b="0" i="0" dirty="0">
                <a:solidFill>
                  <a:srgbClr val="000000"/>
                </a:solidFill>
                <a:effectLst/>
                <a:latin typeface="AnonymousPro"/>
              </a:rPr>
              <a:t> and 7946/</a:t>
            </a:r>
            <a:r>
              <a:rPr lang="en-US" sz="1600" b="0" i="0" dirty="0" err="1">
                <a:solidFill>
                  <a:srgbClr val="000000"/>
                </a:solidFill>
                <a:effectLst/>
                <a:latin typeface="AnonymousPro"/>
              </a:rPr>
              <a:t>udp</a:t>
            </a:r>
            <a:r>
              <a:rPr lang="en-US" sz="1600" b="0" i="0" dirty="0">
                <a:solidFill>
                  <a:srgbClr val="000000"/>
                </a:solidFill>
                <a:effectLst/>
                <a:latin typeface="AnonymousPro"/>
              </a:rPr>
              <a:t>: </a:t>
            </a:r>
            <a:r>
              <a:rPr lang="en-US" sz="2400" b="0" i="0" dirty="0">
                <a:solidFill>
                  <a:srgbClr val="000000"/>
                </a:solidFill>
                <a:effectLst/>
                <a:latin typeface="LinLibertine"/>
              </a:rPr>
              <a:t>for control plane gossip</a:t>
            </a:r>
          </a:p>
          <a:p>
            <a:r>
              <a:rPr lang="en-US" sz="2400" b="0" i="0" dirty="0">
                <a:solidFill>
                  <a:srgbClr val="000000"/>
                </a:solidFill>
                <a:effectLst/>
                <a:latin typeface="LinLibertine"/>
              </a:rPr>
              <a:t>• </a:t>
            </a:r>
            <a:r>
              <a:rPr lang="en-US" sz="1600" b="0" i="0" dirty="0">
                <a:solidFill>
                  <a:srgbClr val="000000"/>
                </a:solidFill>
                <a:effectLst/>
                <a:latin typeface="AnonymousPro"/>
              </a:rPr>
              <a:t>4789/</a:t>
            </a:r>
            <a:r>
              <a:rPr lang="en-US" sz="1600" b="0" i="0" dirty="0" err="1">
                <a:solidFill>
                  <a:srgbClr val="000000"/>
                </a:solidFill>
                <a:effectLst/>
                <a:latin typeface="AnonymousPro"/>
              </a:rPr>
              <a:t>udp</a:t>
            </a:r>
            <a:r>
              <a:rPr lang="en-US" sz="1600" b="0" i="0" dirty="0">
                <a:solidFill>
                  <a:srgbClr val="000000"/>
                </a:solidFill>
                <a:effectLst/>
                <a:latin typeface="AnonymousPro"/>
              </a:rPr>
              <a:t>: </a:t>
            </a:r>
            <a:r>
              <a:rPr lang="en-US" sz="2400" b="0" i="0" dirty="0">
                <a:solidFill>
                  <a:srgbClr val="000000"/>
                </a:solidFill>
                <a:effectLst/>
                <a:latin typeface="LinLibertine"/>
              </a:rPr>
              <a:t>for VXLAN-based overlay networks</a:t>
            </a:r>
            <a:r>
              <a:rPr lang="en-US" sz="2400" dirty="0"/>
              <a:t> </a:t>
            </a:r>
            <a:br>
              <a:rPr lang="en-US" sz="2400" dirty="0"/>
            </a:br>
            <a:endParaRPr lang="en-US" sz="2400" dirty="0"/>
          </a:p>
        </p:txBody>
      </p:sp>
    </p:spTree>
    <p:extLst>
      <p:ext uri="{BB962C8B-B14F-4D97-AF65-F5344CB8AC3E}">
        <p14:creationId xmlns:p14="http://schemas.microsoft.com/office/powerpoint/2010/main" val="1903712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77A3997-02D7-62D2-C315-A92D32531582}"/>
              </a:ext>
            </a:extLst>
          </p:cNvPr>
          <p:cNvSpPr>
            <a:spLocks noGrp="1"/>
          </p:cNvSpPr>
          <p:nvPr>
            <p:ph type="dt" sz="half" idx="10"/>
          </p:nvPr>
        </p:nvSpPr>
        <p:spPr/>
        <p:txBody>
          <a:bodyPr/>
          <a:lstStyle/>
          <a:p>
            <a:fld id="{D40A7B7E-3938-4D0E-8E14-E58AA83CCFB6}" type="datetime1">
              <a:rPr lang="en-US" smtClean="0"/>
              <a:t>7/16/2024</a:t>
            </a:fld>
            <a:endParaRPr lang="en-US" dirty="0"/>
          </a:p>
        </p:txBody>
      </p:sp>
      <p:sp>
        <p:nvSpPr>
          <p:cNvPr id="5" name="Footer Placeholder 4">
            <a:extLst>
              <a:ext uri="{FF2B5EF4-FFF2-40B4-BE49-F238E27FC236}">
                <a16:creationId xmlns:a16="http://schemas.microsoft.com/office/drawing/2014/main" id="{0D548D74-8E2A-D04A-F1DA-89C799DFC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C348D-63F3-4B00-7644-ABBFC7416EE3}"/>
              </a:ext>
            </a:extLst>
          </p:cNvPr>
          <p:cNvSpPr>
            <a:spLocks noGrp="1"/>
          </p:cNvSpPr>
          <p:nvPr>
            <p:ph type="sldNum" sz="quarter" idx="12"/>
          </p:nvPr>
        </p:nvSpPr>
        <p:spPr/>
        <p:txBody>
          <a:bodyPr/>
          <a:lstStyle/>
          <a:p>
            <a:fld id="{5EE24C92-1265-4741-8F9F-404A15D9386E}" type="slidenum">
              <a:rPr lang="en-US" smtClean="0"/>
              <a:t>11</a:t>
            </a:fld>
            <a:endParaRPr lang="en-US"/>
          </a:p>
        </p:txBody>
      </p:sp>
      <p:sp>
        <p:nvSpPr>
          <p:cNvPr id="7" name="TextBox 6">
            <a:extLst>
              <a:ext uri="{FF2B5EF4-FFF2-40B4-BE49-F238E27FC236}">
                <a16:creationId xmlns:a16="http://schemas.microsoft.com/office/drawing/2014/main" id="{EC10FC85-A001-E204-BB43-336251C9F5AC}"/>
              </a:ext>
            </a:extLst>
          </p:cNvPr>
          <p:cNvSpPr txBox="1"/>
          <p:nvPr/>
        </p:nvSpPr>
        <p:spPr>
          <a:xfrm>
            <a:off x="1337873" y="423073"/>
            <a:ext cx="10015927" cy="2554545"/>
          </a:xfrm>
          <a:prstGeom prst="rect">
            <a:avLst/>
          </a:prstGeom>
          <a:noFill/>
        </p:spPr>
        <p:txBody>
          <a:bodyPr wrap="square">
            <a:spAutoFit/>
          </a:bodyPr>
          <a:lstStyle/>
          <a:p>
            <a:r>
              <a:rPr lang="en-US" sz="3200" b="1" i="0" dirty="0">
                <a:solidFill>
                  <a:srgbClr val="000000"/>
                </a:solidFill>
                <a:effectLst/>
                <a:latin typeface="OpenSans-Bold"/>
              </a:rPr>
              <a:t>Initializing a brand new swarm</a:t>
            </a:r>
          </a:p>
          <a:p>
            <a:r>
              <a:rPr lang="en-US" sz="3200" b="0" i="0" dirty="0">
                <a:solidFill>
                  <a:srgbClr val="000000"/>
                </a:solidFill>
                <a:effectLst/>
                <a:latin typeface="LinLibertine"/>
              </a:rPr>
              <a:t>Docker nodes that are not part of a swarm are said to be in </a:t>
            </a:r>
            <a:r>
              <a:rPr lang="en-US" sz="3200" b="0" i="1" dirty="0">
                <a:solidFill>
                  <a:srgbClr val="000000"/>
                </a:solidFill>
                <a:effectLst/>
                <a:latin typeface="LinLibertineI"/>
              </a:rPr>
              <a:t>single-engine mode</a:t>
            </a:r>
            <a:r>
              <a:rPr lang="en-US" sz="3200" b="0" i="0" dirty="0">
                <a:solidFill>
                  <a:srgbClr val="000000"/>
                </a:solidFill>
                <a:effectLst/>
                <a:latin typeface="LinLibertine"/>
              </a:rPr>
              <a:t>. Once they’re added to a swarm they’re switched into </a:t>
            </a:r>
            <a:r>
              <a:rPr lang="en-US" sz="3200" b="0" i="1" dirty="0">
                <a:solidFill>
                  <a:srgbClr val="000000"/>
                </a:solidFill>
                <a:effectLst/>
                <a:latin typeface="LinLibertineI"/>
              </a:rPr>
              <a:t>swarm mode</a:t>
            </a:r>
            <a:r>
              <a:rPr lang="en-US" sz="3200" b="0" i="0" dirty="0">
                <a:solidFill>
                  <a:srgbClr val="000000"/>
                </a:solidFill>
                <a:effectLst/>
                <a:latin typeface="LinLibertine"/>
              </a:rPr>
              <a:t>.</a:t>
            </a:r>
            <a:r>
              <a:rPr lang="en-US" sz="3200" dirty="0"/>
              <a:t> </a:t>
            </a:r>
            <a:br>
              <a:rPr lang="en-US" sz="3200" dirty="0"/>
            </a:br>
            <a:endParaRPr lang="en-US" sz="3200" dirty="0"/>
          </a:p>
        </p:txBody>
      </p:sp>
      <p:pic>
        <p:nvPicPr>
          <p:cNvPr id="10" name="Picture 9">
            <a:extLst>
              <a:ext uri="{FF2B5EF4-FFF2-40B4-BE49-F238E27FC236}">
                <a16:creationId xmlns:a16="http://schemas.microsoft.com/office/drawing/2014/main" id="{37021599-65B1-092D-056E-05DAE663EB66}"/>
              </a:ext>
            </a:extLst>
          </p:cNvPr>
          <p:cNvPicPr>
            <a:picLocks noChangeAspect="1"/>
          </p:cNvPicPr>
          <p:nvPr/>
        </p:nvPicPr>
        <p:blipFill>
          <a:blip r:embed="rId2"/>
          <a:stretch>
            <a:fillRect/>
          </a:stretch>
        </p:blipFill>
        <p:spPr>
          <a:xfrm>
            <a:off x="1828608" y="2668187"/>
            <a:ext cx="7750107" cy="3445836"/>
          </a:xfrm>
          <a:prstGeom prst="rect">
            <a:avLst/>
          </a:prstGeom>
        </p:spPr>
      </p:pic>
    </p:spTree>
    <p:extLst>
      <p:ext uri="{BB962C8B-B14F-4D97-AF65-F5344CB8AC3E}">
        <p14:creationId xmlns:p14="http://schemas.microsoft.com/office/powerpoint/2010/main" val="3223765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6A9240-1CA1-DB55-3CA4-411059ED724D}"/>
              </a:ext>
            </a:extLst>
          </p:cNvPr>
          <p:cNvSpPr>
            <a:spLocks noGrp="1"/>
          </p:cNvSpPr>
          <p:nvPr>
            <p:ph type="dt" sz="half" idx="10"/>
          </p:nvPr>
        </p:nvSpPr>
        <p:spPr/>
        <p:txBody>
          <a:bodyPr/>
          <a:lstStyle/>
          <a:p>
            <a:fld id="{D40A7B7E-3938-4D0E-8E14-E58AA83CCFB6}" type="datetime1">
              <a:rPr lang="en-US" smtClean="0"/>
              <a:t>7/16/2024</a:t>
            </a:fld>
            <a:endParaRPr lang="en-US" dirty="0"/>
          </a:p>
        </p:txBody>
      </p:sp>
      <p:sp>
        <p:nvSpPr>
          <p:cNvPr id="5" name="Footer Placeholder 4">
            <a:extLst>
              <a:ext uri="{FF2B5EF4-FFF2-40B4-BE49-F238E27FC236}">
                <a16:creationId xmlns:a16="http://schemas.microsoft.com/office/drawing/2014/main" id="{AE6ACA35-E326-C13F-39D5-D72F4EA4E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A5A24-6741-6C58-3633-742015FBD332}"/>
              </a:ext>
            </a:extLst>
          </p:cNvPr>
          <p:cNvSpPr>
            <a:spLocks noGrp="1"/>
          </p:cNvSpPr>
          <p:nvPr>
            <p:ph type="sldNum" sz="quarter" idx="12"/>
          </p:nvPr>
        </p:nvSpPr>
        <p:spPr/>
        <p:txBody>
          <a:bodyPr/>
          <a:lstStyle/>
          <a:p>
            <a:fld id="{5EE24C92-1265-4741-8F9F-404A15D9386E}" type="slidenum">
              <a:rPr lang="en-US" smtClean="0"/>
              <a:t>12</a:t>
            </a:fld>
            <a:endParaRPr lang="en-US"/>
          </a:p>
        </p:txBody>
      </p:sp>
      <p:pic>
        <p:nvPicPr>
          <p:cNvPr id="8" name="Picture 7" descr="A raspberry and blue whales&#10;&#10;Description automatically generated">
            <a:extLst>
              <a:ext uri="{FF2B5EF4-FFF2-40B4-BE49-F238E27FC236}">
                <a16:creationId xmlns:a16="http://schemas.microsoft.com/office/drawing/2014/main" id="{E33D25BB-4CDD-CE72-DA46-9FDDBC101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6926"/>
            <a:ext cx="6370820" cy="2393608"/>
          </a:xfrm>
          <a:prstGeom prst="rect">
            <a:avLst/>
          </a:prstGeom>
        </p:spPr>
      </p:pic>
      <p:sp>
        <p:nvSpPr>
          <p:cNvPr id="9" name="TextBox 8">
            <a:extLst>
              <a:ext uri="{FF2B5EF4-FFF2-40B4-BE49-F238E27FC236}">
                <a16:creationId xmlns:a16="http://schemas.microsoft.com/office/drawing/2014/main" id="{D6785DDB-81E9-1F62-DBCE-B0C689C86236}"/>
              </a:ext>
            </a:extLst>
          </p:cNvPr>
          <p:cNvSpPr txBox="1"/>
          <p:nvPr/>
        </p:nvSpPr>
        <p:spPr>
          <a:xfrm>
            <a:off x="7268116" y="1846567"/>
            <a:ext cx="3824606" cy="1754326"/>
          </a:xfrm>
          <a:prstGeom prst="rect">
            <a:avLst/>
          </a:prstGeom>
          <a:noFill/>
        </p:spPr>
        <p:txBody>
          <a:bodyPr wrap="square" rtlCol="0">
            <a:spAutoFit/>
          </a:bodyPr>
          <a:lstStyle/>
          <a:p>
            <a:r>
              <a:rPr lang="en-US" sz="3600" i="1" dirty="0"/>
              <a:t>We can even install Docker swarm </a:t>
            </a:r>
            <a:r>
              <a:rPr lang="en-US" sz="3600" b="1" i="1" dirty="0"/>
              <a:t>Raspberry Pi !</a:t>
            </a:r>
          </a:p>
        </p:txBody>
      </p:sp>
    </p:spTree>
    <p:extLst>
      <p:ext uri="{BB962C8B-B14F-4D97-AF65-F5344CB8AC3E}">
        <p14:creationId xmlns:p14="http://schemas.microsoft.com/office/powerpoint/2010/main" val="4091244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7DE9C7-F176-545E-0A36-7A91E6A40A0D}"/>
              </a:ext>
            </a:extLst>
          </p:cNvPr>
          <p:cNvSpPr>
            <a:spLocks noGrp="1"/>
          </p:cNvSpPr>
          <p:nvPr>
            <p:ph type="dt" sz="half" idx="10"/>
          </p:nvPr>
        </p:nvSpPr>
        <p:spPr/>
        <p:txBody>
          <a:bodyPr/>
          <a:lstStyle/>
          <a:p>
            <a:fld id="{D40A7B7E-3938-4D0E-8E14-E58AA83CCFB6}" type="datetime1">
              <a:rPr lang="en-US" smtClean="0"/>
              <a:t>7/16/2024</a:t>
            </a:fld>
            <a:endParaRPr lang="en-US" dirty="0"/>
          </a:p>
        </p:txBody>
      </p:sp>
      <p:sp>
        <p:nvSpPr>
          <p:cNvPr id="5" name="Footer Placeholder 4">
            <a:extLst>
              <a:ext uri="{FF2B5EF4-FFF2-40B4-BE49-F238E27FC236}">
                <a16:creationId xmlns:a16="http://schemas.microsoft.com/office/drawing/2014/main" id="{B6BA4982-9327-6D81-81ED-2A5B7B75E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47030-FD3E-3C96-5689-C0A0F260E3AF}"/>
              </a:ext>
            </a:extLst>
          </p:cNvPr>
          <p:cNvSpPr>
            <a:spLocks noGrp="1"/>
          </p:cNvSpPr>
          <p:nvPr>
            <p:ph type="sldNum" sz="quarter" idx="12"/>
          </p:nvPr>
        </p:nvSpPr>
        <p:spPr/>
        <p:txBody>
          <a:bodyPr/>
          <a:lstStyle/>
          <a:p>
            <a:fld id="{5EE24C92-1265-4741-8F9F-404A15D9386E}" type="slidenum">
              <a:rPr lang="en-US" smtClean="0"/>
              <a:t>13</a:t>
            </a:fld>
            <a:endParaRPr lang="en-US"/>
          </a:p>
        </p:txBody>
      </p:sp>
      <p:sp>
        <p:nvSpPr>
          <p:cNvPr id="13" name="TextBox 12">
            <a:extLst>
              <a:ext uri="{FF2B5EF4-FFF2-40B4-BE49-F238E27FC236}">
                <a16:creationId xmlns:a16="http://schemas.microsoft.com/office/drawing/2014/main" id="{3EA945A8-7DD9-C007-753E-3AC8CA7AE2CD}"/>
              </a:ext>
            </a:extLst>
          </p:cNvPr>
          <p:cNvSpPr txBox="1"/>
          <p:nvPr/>
        </p:nvSpPr>
        <p:spPr>
          <a:xfrm>
            <a:off x="4186003" y="2351782"/>
            <a:ext cx="6093500" cy="1077218"/>
          </a:xfrm>
          <a:prstGeom prst="rect">
            <a:avLst/>
          </a:prstGeom>
          <a:noFill/>
        </p:spPr>
        <p:txBody>
          <a:bodyPr wrap="square">
            <a:spAutoFit/>
          </a:bodyPr>
          <a:lstStyle/>
          <a:p>
            <a:r>
              <a:rPr lang="en-US" sz="3200" b="0" i="0" dirty="0">
                <a:solidFill>
                  <a:srgbClr val="000000"/>
                </a:solidFill>
                <a:effectLst/>
                <a:latin typeface="AnonymousPro"/>
              </a:rPr>
              <a:t>docker swarm </a:t>
            </a:r>
            <a:r>
              <a:rPr lang="en-US" sz="3200" b="0" i="0" dirty="0" err="1">
                <a:solidFill>
                  <a:srgbClr val="000000"/>
                </a:solidFill>
                <a:effectLst/>
                <a:latin typeface="AnonymousPro"/>
              </a:rPr>
              <a:t>init</a:t>
            </a:r>
            <a:r>
              <a:rPr lang="en-US" sz="3200" dirty="0"/>
              <a:t> </a:t>
            </a:r>
            <a:br>
              <a:rPr lang="en-US" sz="3200" dirty="0"/>
            </a:br>
            <a:endParaRPr lang="en-US" sz="3200" dirty="0"/>
          </a:p>
        </p:txBody>
      </p:sp>
      <p:sp>
        <p:nvSpPr>
          <p:cNvPr id="15" name="TextBox 14">
            <a:extLst>
              <a:ext uri="{FF2B5EF4-FFF2-40B4-BE49-F238E27FC236}">
                <a16:creationId xmlns:a16="http://schemas.microsoft.com/office/drawing/2014/main" id="{BF50F3D3-F13D-8FE4-F704-5728AAA4FC6C}"/>
              </a:ext>
            </a:extLst>
          </p:cNvPr>
          <p:cNvSpPr txBox="1"/>
          <p:nvPr/>
        </p:nvSpPr>
        <p:spPr>
          <a:xfrm>
            <a:off x="408482" y="3278380"/>
            <a:ext cx="6093500" cy="2308324"/>
          </a:xfrm>
          <a:prstGeom prst="rect">
            <a:avLst/>
          </a:prstGeom>
          <a:noFill/>
        </p:spPr>
        <p:txBody>
          <a:bodyPr wrap="square">
            <a:spAutoFit/>
          </a:bodyPr>
          <a:lstStyle/>
          <a:p>
            <a:r>
              <a:rPr lang="en-US" sz="1800" b="0" i="0" dirty="0">
                <a:solidFill>
                  <a:srgbClr val="000000"/>
                </a:solidFill>
                <a:effectLst/>
                <a:latin typeface="AnonymousPro"/>
              </a:rPr>
              <a:t>docker swarm </a:t>
            </a:r>
            <a:r>
              <a:rPr lang="en-US" sz="1800" b="0" i="0" dirty="0" err="1">
                <a:solidFill>
                  <a:srgbClr val="000000"/>
                </a:solidFill>
                <a:effectLst/>
                <a:latin typeface="AnonymousPro"/>
              </a:rPr>
              <a:t>init</a:t>
            </a:r>
            <a:r>
              <a:rPr lang="en-US" sz="1800" b="0" i="0" dirty="0">
                <a:solidFill>
                  <a:srgbClr val="000000"/>
                </a:solidFill>
                <a:effectLst/>
                <a:latin typeface="AnonymousPro"/>
              </a:rPr>
              <a:t> </a:t>
            </a:r>
            <a:r>
              <a:rPr lang="en-US" sz="1800" b="1" i="0" dirty="0">
                <a:solidFill>
                  <a:srgbClr val="BA6621"/>
                </a:solidFill>
                <a:effectLst/>
                <a:latin typeface="AnonymousPro-Bold"/>
              </a:rPr>
              <a:t>\ </a:t>
            </a:r>
            <a:r>
              <a:rPr lang="en-US" sz="1800" b="0" i="0" dirty="0">
                <a:solidFill>
                  <a:srgbClr val="000000"/>
                </a:solidFill>
                <a:effectLst/>
                <a:latin typeface="AnonymousPro"/>
              </a:rPr>
              <a:t>--advertise-</a:t>
            </a:r>
            <a:r>
              <a:rPr lang="en-US" sz="1800" b="0" i="0" dirty="0" err="1">
                <a:solidFill>
                  <a:srgbClr val="000000"/>
                </a:solidFill>
                <a:effectLst/>
                <a:latin typeface="AnonymousPro"/>
              </a:rPr>
              <a:t>addr</a:t>
            </a:r>
            <a:r>
              <a:rPr lang="en-US" sz="1800" b="0" i="0" dirty="0">
                <a:solidFill>
                  <a:srgbClr val="000000"/>
                </a:solidFill>
                <a:effectLst/>
                <a:latin typeface="AnonymousPro"/>
              </a:rPr>
              <a:t> </a:t>
            </a:r>
            <a:r>
              <a:rPr lang="en-US" sz="1800" b="0" i="0" dirty="0">
                <a:solidFill>
                  <a:srgbClr val="666666"/>
                </a:solidFill>
                <a:effectLst/>
                <a:latin typeface="AnonymousPro"/>
              </a:rPr>
              <a:t>10</a:t>
            </a:r>
            <a:r>
              <a:rPr lang="en-US" sz="1800" b="0" i="0" dirty="0">
                <a:solidFill>
                  <a:srgbClr val="000000"/>
                </a:solidFill>
                <a:effectLst/>
                <a:latin typeface="AnonymousPro"/>
              </a:rPr>
              <a:t>.0.0.1:2377 </a:t>
            </a:r>
            <a:r>
              <a:rPr lang="en-US" sz="1800" b="1" i="0" dirty="0">
                <a:solidFill>
                  <a:srgbClr val="BA6621"/>
                </a:solidFill>
                <a:effectLst/>
                <a:latin typeface="AnonymousPro-Bold"/>
              </a:rPr>
              <a:t>\ </a:t>
            </a:r>
            <a:r>
              <a:rPr lang="en-US" sz="1800" b="0" i="0" dirty="0">
                <a:solidFill>
                  <a:srgbClr val="000000"/>
                </a:solidFill>
                <a:effectLst/>
                <a:latin typeface="AnonymousPro"/>
              </a:rPr>
              <a:t>--listen-</a:t>
            </a:r>
            <a:r>
              <a:rPr lang="en-US" sz="1800" b="0" i="0" dirty="0" err="1">
                <a:solidFill>
                  <a:srgbClr val="000000"/>
                </a:solidFill>
                <a:effectLst/>
                <a:latin typeface="AnonymousPro"/>
              </a:rPr>
              <a:t>addr</a:t>
            </a:r>
            <a:r>
              <a:rPr lang="en-US" sz="1800" b="0" i="0" dirty="0">
                <a:solidFill>
                  <a:srgbClr val="000000"/>
                </a:solidFill>
                <a:effectLst/>
                <a:latin typeface="AnonymousPro"/>
              </a:rPr>
              <a:t> </a:t>
            </a:r>
            <a:r>
              <a:rPr lang="en-US" sz="1800" b="0" i="0" dirty="0">
                <a:solidFill>
                  <a:srgbClr val="666666"/>
                </a:solidFill>
                <a:effectLst/>
                <a:latin typeface="AnonymousPro"/>
              </a:rPr>
              <a:t>10</a:t>
            </a:r>
            <a:r>
              <a:rPr lang="en-US" sz="1800" b="0" i="0" dirty="0">
                <a:solidFill>
                  <a:srgbClr val="000000"/>
                </a:solidFill>
                <a:effectLst/>
                <a:latin typeface="AnonymousPro"/>
              </a:rPr>
              <a:t>.0.0.1:2377</a:t>
            </a:r>
            <a:r>
              <a:rPr lang="en-US" dirty="0"/>
              <a:t> </a:t>
            </a:r>
          </a:p>
          <a:p>
            <a:endParaRPr lang="en-US" dirty="0"/>
          </a:p>
          <a:p>
            <a:r>
              <a:rPr lang="en-US" sz="1800" b="0" i="0" dirty="0">
                <a:solidFill>
                  <a:srgbClr val="000000"/>
                </a:solidFill>
                <a:effectLst/>
                <a:latin typeface="AnonymousPro"/>
              </a:rPr>
              <a:t>docker node ls</a:t>
            </a:r>
            <a:r>
              <a:rPr lang="en-US" dirty="0"/>
              <a:t> </a:t>
            </a:r>
            <a:br>
              <a:rPr lang="en-US" dirty="0"/>
            </a:br>
            <a:r>
              <a:rPr lang="en-US" sz="1800" b="0" i="0" dirty="0">
                <a:solidFill>
                  <a:srgbClr val="000000"/>
                </a:solidFill>
                <a:effectLst/>
                <a:latin typeface="AnonymousPro"/>
              </a:rPr>
              <a:t>docker swarm join-token worker</a:t>
            </a:r>
            <a:r>
              <a:rPr lang="en-US" dirty="0"/>
              <a:t> </a:t>
            </a:r>
            <a:br>
              <a:rPr lang="en-US" dirty="0"/>
            </a:br>
            <a:r>
              <a:rPr lang="en-US" sz="1800" b="0" i="0" dirty="0">
                <a:solidFill>
                  <a:srgbClr val="000000"/>
                </a:solidFill>
                <a:effectLst/>
                <a:latin typeface="AnonymousPro"/>
              </a:rPr>
              <a:t>docker swarm join-token manager</a:t>
            </a:r>
            <a:r>
              <a:rPr lang="en-US" dirty="0"/>
              <a:t> </a:t>
            </a:r>
            <a:br>
              <a:rPr lang="en-US" dirty="0"/>
            </a:br>
            <a:br>
              <a:rPr lang="en-US" dirty="0"/>
            </a:br>
            <a:endParaRPr lang="en-US" dirty="0"/>
          </a:p>
        </p:txBody>
      </p:sp>
    </p:spTree>
    <p:extLst>
      <p:ext uri="{BB962C8B-B14F-4D97-AF65-F5344CB8AC3E}">
        <p14:creationId xmlns:p14="http://schemas.microsoft.com/office/powerpoint/2010/main" val="842150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5575DC-40AE-77E7-61F0-8DB572669FFC}"/>
              </a:ext>
            </a:extLst>
          </p:cNvPr>
          <p:cNvSpPr>
            <a:spLocks noGrp="1"/>
          </p:cNvSpPr>
          <p:nvPr>
            <p:ph type="dt" sz="half" idx="10"/>
          </p:nvPr>
        </p:nvSpPr>
        <p:spPr/>
        <p:txBody>
          <a:bodyPr/>
          <a:lstStyle/>
          <a:p>
            <a:fld id="{D40A7B7E-3938-4D0E-8E14-E58AA83CCFB6}" type="datetime1">
              <a:rPr lang="en-US" smtClean="0"/>
              <a:t>7/16/2024</a:t>
            </a:fld>
            <a:endParaRPr lang="en-US" dirty="0"/>
          </a:p>
        </p:txBody>
      </p:sp>
      <p:sp>
        <p:nvSpPr>
          <p:cNvPr id="5" name="Footer Placeholder 4">
            <a:extLst>
              <a:ext uri="{FF2B5EF4-FFF2-40B4-BE49-F238E27FC236}">
                <a16:creationId xmlns:a16="http://schemas.microsoft.com/office/drawing/2014/main" id="{254D843E-7BFF-9CE2-F30A-36BCD6214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61C80-BB17-DEE4-AA65-255ECCD02834}"/>
              </a:ext>
            </a:extLst>
          </p:cNvPr>
          <p:cNvSpPr>
            <a:spLocks noGrp="1"/>
          </p:cNvSpPr>
          <p:nvPr>
            <p:ph type="sldNum" sz="quarter" idx="12"/>
          </p:nvPr>
        </p:nvSpPr>
        <p:spPr/>
        <p:txBody>
          <a:bodyPr/>
          <a:lstStyle/>
          <a:p>
            <a:fld id="{5EE24C92-1265-4741-8F9F-404A15D9386E}" type="slidenum">
              <a:rPr lang="en-US" smtClean="0"/>
              <a:t>14</a:t>
            </a:fld>
            <a:endParaRPr lang="en-US"/>
          </a:p>
        </p:txBody>
      </p:sp>
      <p:sp>
        <p:nvSpPr>
          <p:cNvPr id="3" name="Content Placeholder 2">
            <a:extLst>
              <a:ext uri="{FF2B5EF4-FFF2-40B4-BE49-F238E27FC236}">
                <a16:creationId xmlns:a16="http://schemas.microsoft.com/office/drawing/2014/main" id="{325FD27B-2CBC-B26B-F91A-846C355788B7}"/>
              </a:ext>
            </a:extLst>
          </p:cNvPr>
          <p:cNvSpPr>
            <a:spLocks noGrp="1"/>
          </p:cNvSpPr>
          <p:nvPr>
            <p:ph idx="1"/>
          </p:nvPr>
        </p:nvSpPr>
        <p:spPr/>
        <p:txBody>
          <a:bodyPr/>
          <a:lstStyle/>
          <a:p>
            <a:pPr marL="0" indent="0">
              <a:buNone/>
            </a:pPr>
            <a:r>
              <a:rPr lang="en-US" sz="3200" b="0" i="0" dirty="0">
                <a:solidFill>
                  <a:srgbClr val="000000"/>
                </a:solidFill>
                <a:effectLst/>
                <a:latin typeface="LinLibertine"/>
              </a:rPr>
              <a:t>The </a:t>
            </a:r>
            <a:r>
              <a:rPr lang="en-US" sz="3200" b="0" i="0" dirty="0">
                <a:solidFill>
                  <a:srgbClr val="000000"/>
                </a:solidFill>
                <a:effectLst/>
                <a:latin typeface="AnonymousPro"/>
              </a:rPr>
              <a:t>--advertise-</a:t>
            </a:r>
            <a:r>
              <a:rPr lang="en-US" sz="3200" b="0" i="0" dirty="0" err="1">
                <a:solidFill>
                  <a:srgbClr val="000000"/>
                </a:solidFill>
                <a:effectLst/>
                <a:latin typeface="AnonymousPro"/>
              </a:rPr>
              <a:t>addr</a:t>
            </a:r>
            <a:r>
              <a:rPr lang="en-US" sz="3200" b="0" i="0" dirty="0">
                <a:solidFill>
                  <a:srgbClr val="000000"/>
                </a:solidFill>
                <a:effectLst/>
                <a:latin typeface="LinLibertine"/>
              </a:rPr>
              <a:t>, and </a:t>
            </a:r>
            <a:r>
              <a:rPr lang="en-US" sz="3200" b="0" i="0" dirty="0">
                <a:solidFill>
                  <a:srgbClr val="000000"/>
                </a:solidFill>
                <a:effectLst/>
                <a:latin typeface="AnonymousPro"/>
              </a:rPr>
              <a:t>--listen-</a:t>
            </a:r>
            <a:r>
              <a:rPr lang="en-US" sz="3200" b="0" i="0" dirty="0" err="1">
                <a:solidFill>
                  <a:srgbClr val="000000"/>
                </a:solidFill>
                <a:effectLst/>
                <a:latin typeface="AnonymousPro"/>
              </a:rPr>
              <a:t>addr</a:t>
            </a:r>
            <a:r>
              <a:rPr lang="en-US" sz="3200" b="0" i="0" dirty="0">
                <a:solidFill>
                  <a:srgbClr val="000000"/>
                </a:solidFill>
                <a:effectLst/>
                <a:latin typeface="AnonymousPro"/>
              </a:rPr>
              <a:t> </a:t>
            </a:r>
            <a:r>
              <a:rPr lang="en-US" sz="3200" b="0" i="0" dirty="0">
                <a:solidFill>
                  <a:srgbClr val="000000"/>
                </a:solidFill>
                <a:effectLst/>
                <a:latin typeface="LinLibertine"/>
              </a:rPr>
              <a:t>flags optional. They have been added  considering the best practice to be as specific as possible when it comes to network configuration.</a:t>
            </a:r>
            <a:r>
              <a:rPr lang="en-US" sz="4400" dirty="0"/>
              <a:t> </a:t>
            </a:r>
            <a:br>
              <a:rPr lang="en-US" dirty="0"/>
            </a:br>
            <a:endParaRPr lang="en-US" dirty="0"/>
          </a:p>
        </p:txBody>
      </p:sp>
    </p:spTree>
    <p:extLst>
      <p:ext uri="{BB962C8B-B14F-4D97-AF65-F5344CB8AC3E}">
        <p14:creationId xmlns:p14="http://schemas.microsoft.com/office/powerpoint/2010/main" val="3728972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AEE3-913F-3D8E-6CCD-8466961DF5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E2D0E4-B01B-1804-1EE9-04266DE4F6EB}"/>
              </a:ext>
            </a:extLst>
          </p:cNvPr>
          <p:cNvSpPr>
            <a:spLocks noGrp="1"/>
          </p:cNvSpPr>
          <p:nvPr>
            <p:ph idx="1"/>
          </p:nvPr>
        </p:nvSpPr>
        <p:spPr/>
        <p:txBody>
          <a:bodyPr>
            <a:normAutofit/>
          </a:bodyPr>
          <a:lstStyle/>
          <a:p>
            <a:r>
              <a:rPr lang="en-US" sz="2400" b="0" i="0" dirty="0">
                <a:solidFill>
                  <a:srgbClr val="000000"/>
                </a:solidFill>
                <a:effectLst/>
                <a:latin typeface="LinLibertine"/>
              </a:rPr>
              <a:t>On the application orchestration front, the atomic unit of scheduling on a swarm is the </a:t>
            </a:r>
            <a:r>
              <a:rPr lang="en-US" sz="2400" b="0" i="1" dirty="0">
                <a:solidFill>
                  <a:srgbClr val="000000"/>
                </a:solidFill>
                <a:effectLst/>
                <a:latin typeface="LinLibertineI"/>
              </a:rPr>
              <a:t>service</a:t>
            </a:r>
            <a:r>
              <a:rPr lang="en-US" sz="2400" b="0" i="0" dirty="0">
                <a:solidFill>
                  <a:srgbClr val="000000"/>
                </a:solidFill>
                <a:effectLst/>
                <a:latin typeface="LinLibertine"/>
              </a:rPr>
              <a:t>. This is a new object in the API, introduced along with swarm, and is a higher level construct that wraps some advanced features around containers.</a:t>
            </a:r>
          </a:p>
          <a:p>
            <a:r>
              <a:rPr lang="en-US" sz="2400" b="0" i="0" dirty="0">
                <a:solidFill>
                  <a:srgbClr val="000000"/>
                </a:solidFill>
                <a:effectLst/>
                <a:latin typeface="LinLibertine"/>
              </a:rPr>
              <a:t>When a container is wrapped in a service we call it a </a:t>
            </a:r>
            <a:r>
              <a:rPr lang="en-US" sz="2400" b="0" i="1" dirty="0">
                <a:solidFill>
                  <a:srgbClr val="000000"/>
                </a:solidFill>
                <a:effectLst/>
                <a:latin typeface="LinLibertineI"/>
              </a:rPr>
              <a:t>task </a:t>
            </a:r>
            <a:r>
              <a:rPr lang="en-US" sz="2400" b="0" i="0" dirty="0">
                <a:solidFill>
                  <a:srgbClr val="000000"/>
                </a:solidFill>
                <a:effectLst/>
                <a:latin typeface="LinLibertine"/>
              </a:rPr>
              <a:t>or a </a:t>
            </a:r>
            <a:r>
              <a:rPr lang="en-US" sz="2400" b="0" i="1" dirty="0">
                <a:solidFill>
                  <a:srgbClr val="000000"/>
                </a:solidFill>
                <a:effectLst/>
                <a:latin typeface="LinLibertineI"/>
              </a:rPr>
              <a:t>replica</a:t>
            </a:r>
            <a:r>
              <a:rPr lang="en-US" sz="2400" b="0" i="0" dirty="0">
                <a:solidFill>
                  <a:srgbClr val="000000"/>
                </a:solidFill>
                <a:effectLst/>
                <a:latin typeface="LinLibertine"/>
              </a:rPr>
              <a:t>, and the service construct adds things like scaling, rolling updates, and simple rollbacks.</a:t>
            </a:r>
            <a:r>
              <a:rPr lang="en-US" sz="3600" dirty="0"/>
              <a:t> </a:t>
            </a:r>
            <a:br>
              <a:rPr lang="en-US" sz="3600" dirty="0"/>
            </a:br>
            <a:endParaRPr lang="en-US" sz="3600" dirty="0"/>
          </a:p>
        </p:txBody>
      </p:sp>
      <p:sp>
        <p:nvSpPr>
          <p:cNvPr id="4" name="Date Placeholder 3">
            <a:extLst>
              <a:ext uri="{FF2B5EF4-FFF2-40B4-BE49-F238E27FC236}">
                <a16:creationId xmlns:a16="http://schemas.microsoft.com/office/drawing/2014/main" id="{1692FBF3-465F-2841-EF23-DB3628D880BA}"/>
              </a:ext>
            </a:extLst>
          </p:cNvPr>
          <p:cNvSpPr>
            <a:spLocks noGrp="1"/>
          </p:cNvSpPr>
          <p:nvPr>
            <p:ph type="dt" sz="half" idx="10"/>
          </p:nvPr>
        </p:nvSpPr>
        <p:spPr/>
        <p:txBody>
          <a:bodyPr/>
          <a:lstStyle/>
          <a:p>
            <a:fld id="{D40A7B7E-3938-4D0E-8E14-E58AA83CCFB6}" type="datetime1">
              <a:rPr lang="en-US" smtClean="0"/>
              <a:t>7/16/2024</a:t>
            </a:fld>
            <a:endParaRPr lang="en-US" dirty="0"/>
          </a:p>
        </p:txBody>
      </p:sp>
      <p:sp>
        <p:nvSpPr>
          <p:cNvPr id="5" name="Footer Placeholder 4">
            <a:extLst>
              <a:ext uri="{FF2B5EF4-FFF2-40B4-BE49-F238E27FC236}">
                <a16:creationId xmlns:a16="http://schemas.microsoft.com/office/drawing/2014/main" id="{B78363B4-1805-210D-3B18-B337B95B8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C2DD1-33DC-FEC8-BB1D-9DBA74D988B2}"/>
              </a:ext>
            </a:extLst>
          </p:cNvPr>
          <p:cNvSpPr>
            <a:spLocks noGrp="1"/>
          </p:cNvSpPr>
          <p:nvPr>
            <p:ph type="sldNum" sz="quarter" idx="12"/>
          </p:nvPr>
        </p:nvSpPr>
        <p:spPr/>
        <p:txBody>
          <a:bodyPr/>
          <a:lstStyle/>
          <a:p>
            <a:fld id="{5EE24C92-1265-4741-8F9F-404A15D9386E}" type="slidenum">
              <a:rPr lang="en-US" smtClean="0"/>
              <a:t>15</a:t>
            </a:fld>
            <a:endParaRPr lang="en-US"/>
          </a:p>
        </p:txBody>
      </p:sp>
    </p:spTree>
    <p:extLst>
      <p:ext uri="{BB962C8B-B14F-4D97-AF65-F5344CB8AC3E}">
        <p14:creationId xmlns:p14="http://schemas.microsoft.com/office/powerpoint/2010/main" val="3060406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E3AAC9-6AF7-24D0-714B-FE70439BFD00}"/>
              </a:ext>
            </a:extLst>
          </p:cNvPr>
          <p:cNvSpPr>
            <a:spLocks noGrp="1"/>
          </p:cNvSpPr>
          <p:nvPr>
            <p:ph idx="1"/>
          </p:nvPr>
        </p:nvSpPr>
        <p:spPr>
          <a:xfrm>
            <a:off x="838199" y="1825625"/>
            <a:ext cx="5882703" cy="4351338"/>
          </a:xfrm>
        </p:spPr>
        <p:txBody>
          <a:bodyPr>
            <a:normAutofit/>
          </a:bodyPr>
          <a:lstStyle/>
          <a:p>
            <a:r>
              <a:rPr lang="en-US" sz="2000" b="0" i="0" dirty="0">
                <a:solidFill>
                  <a:srgbClr val="000000"/>
                </a:solidFill>
                <a:effectLst/>
                <a:latin typeface="LinLibertine"/>
              </a:rPr>
              <a:t>• </a:t>
            </a:r>
            <a:r>
              <a:rPr lang="en-US" sz="2000" b="0" i="0" dirty="0">
                <a:solidFill>
                  <a:srgbClr val="000000"/>
                </a:solidFill>
                <a:effectLst/>
                <a:latin typeface="AnonymousPro"/>
              </a:rPr>
              <a:t>2377/</a:t>
            </a:r>
            <a:r>
              <a:rPr lang="en-US" sz="2000" b="0" i="0" dirty="0" err="1">
                <a:solidFill>
                  <a:srgbClr val="000000"/>
                </a:solidFill>
                <a:effectLst/>
                <a:latin typeface="AnonymousPro"/>
              </a:rPr>
              <a:t>tcp</a:t>
            </a:r>
            <a:r>
              <a:rPr lang="en-US" sz="2000" b="0" i="0" dirty="0">
                <a:solidFill>
                  <a:srgbClr val="000000"/>
                </a:solidFill>
                <a:effectLst/>
                <a:latin typeface="AnonymousPro"/>
              </a:rPr>
              <a:t>: </a:t>
            </a:r>
            <a:r>
              <a:rPr lang="en-US" sz="2000" b="0" i="0" dirty="0">
                <a:solidFill>
                  <a:srgbClr val="000000"/>
                </a:solidFill>
                <a:effectLst/>
                <a:latin typeface="LinLibertine"/>
              </a:rPr>
              <a:t>for secure client-to-swarm communication</a:t>
            </a:r>
          </a:p>
          <a:p>
            <a:r>
              <a:rPr lang="en-US" sz="2000" b="0" i="0" dirty="0">
                <a:solidFill>
                  <a:srgbClr val="000000"/>
                </a:solidFill>
                <a:effectLst/>
                <a:latin typeface="LinLibertine"/>
              </a:rPr>
              <a:t>• </a:t>
            </a:r>
            <a:r>
              <a:rPr lang="en-US" sz="2000" b="0" i="0" dirty="0">
                <a:solidFill>
                  <a:srgbClr val="000000"/>
                </a:solidFill>
                <a:effectLst/>
                <a:latin typeface="AnonymousPro"/>
              </a:rPr>
              <a:t>7946/</a:t>
            </a:r>
            <a:r>
              <a:rPr lang="en-US" sz="2000" b="0" i="0" dirty="0" err="1">
                <a:solidFill>
                  <a:srgbClr val="000000"/>
                </a:solidFill>
                <a:effectLst/>
                <a:latin typeface="AnonymousPro"/>
              </a:rPr>
              <a:t>tcp</a:t>
            </a:r>
            <a:r>
              <a:rPr lang="en-US" sz="2000" b="0" i="0" dirty="0">
                <a:solidFill>
                  <a:srgbClr val="000000"/>
                </a:solidFill>
                <a:effectLst/>
                <a:latin typeface="AnonymousPro"/>
              </a:rPr>
              <a:t> and 7946/</a:t>
            </a:r>
            <a:r>
              <a:rPr lang="en-US" sz="2000" b="0" i="0" dirty="0" err="1">
                <a:solidFill>
                  <a:srgbClr val="000000"/>
                </a:solidFill>
                <a:effectLst/>
                <a:latin typeface="AnonymousPro"/>
              </a:rPr>
              <a:t>udp</a:t>
            </a:r>
            <a:r>
              <a:rPr lang="en-US" sz="2000" b="0" i="0" dirty="0">
                <a:solidFill>
                  <a:srgbClr val="000000"/>
                </a:solidFill>
                <a:effectLst/>
                <a:latin typeface="AnonymousPro"/>
              </a:rPr>
              <a:t>: </a:t>
            </a:r>
            <a:r>
              <a:rPr lang="en-US" sz="2000" b="0" i="0" dirty="0">
                <a:solidFill>
                  <a:srgbClr val="000000"/>
                </a:solidFill>
                <a:effectLst/>
                <a:latin typeface="LinLibertine"/>
              </a:rPr>
              <a:t>for control plane gossip</a:t>
            </a:r>
          </a:p>
          <a:p>
            <a:r>
              <a:rPr lang="en-US" sz="2000" b="0" i="0" dirty="0">
                <a:solidFill>
                  <a:srgbClr val="000000"/>
                </a:solidFill>
                <a:effectLst/>
                <a:latin typeface="LinLibertine"/>
              </a:rPr>
              <a:t>• </a:t>
            </a:r>
            <a:r>
              <a:rPr lang="en-US" sz="2000" b="0" i="0" dirty="0">
                <a:solidFill>
                  <a:srgbClr val="000000"/>
                </a:solidFill>
                <a:effectLst/>
                <a:latin typeface="AnonymousPro"/>
              </a:rPr>
              <a:t>4789/</a:t>
            </a:r>
            <a:r>
              <a:rPr lang="en-US" sz="2000" b="0" i="0" dirty="0" err="1">
                <a:solidFill>
                  <a:srgbClr val="000000"/>
                </a:solidFill>
                <a:effectLst/>
                <a:latin typeface="AnonymousPro"/>
              </a:rPr>
              <a:t>udp</a:t>
            </a:r>
            <a:r>
              <a:rPr lang="en-US" sz="2000" b="0" i="0" dirty="0">
                <a:solidFill>
                  <a:srgbClr val="000000"/>
                </a:solidFill>
                <a:effectLst/>
                <a:latin typeface="AnonymousPro"/>
              </a:rPr>
              <a:t>: </a:t>
            </a:r>
            <a:r>
              <a:rPr lang="en-US" sz="2000" b="0" i="0" dirty="0">
                <a:solidFill>
                  <a:srgbClr val="000000"/>
                </a:solidFill>
                <a:effectLst/>
                <a:latin typeface="LinLibertine"/>
              </a:rPr>
              <a:t>for VXLAN-based overlay networks</a:t>
            </a:r>
            <a:r>
              <a:rPr lang="en-US" sz="3200" dirty="0"/>
              <a:t> </a:t>
            </a:r>
            <a:br>
              <a:rPr lang="en-US" sz="3200" dirty="0"/>
            </a:br>
            <a:endParaRPr lang="en-US" sz="3200" dirty="0"/>
          </a:p>
        </p:txBody>
      </p:sp>
      <p:sp>
        <p:nvSpPr>
          <p:cNvPr id="4" name="Date Placeholder 3">
            <a:extLst>
              <a:ext uri="{FF2B5EF4-FFF2-40B4-BE49-F238E27FC236}">
                <a16:creationId xmlns:a16="http://schemas.microsoft.com/office/drawing/2014/main" id="{BBB06286-5110-D077-D652-2FCCF8091FA5}"/>
              </a:ext>
            </a:extLst>
          </p:cNvPr>
          <p:cNvSpPr>
            <a:spLocks noGrp="1"/>
          </p:cNvSpPr>
          <p:nvPr>
            <p:ph type="dt" sz="half" idx="10"/>
          </p:nvPr>
        </p:nvSpPr>
        <p:spPr/>
        <p:txBody>
          <a:bodyPr/>
          <a:lstStyle/>
          <a:p>
            <a:fld id="{D40A7B7E-3938-4D0E-8E14-E58AA83CCFB6}" type="datetime1">
              <a:rPr lang="en-US" smtClean="0"/>
              <a:t>7/16/2024</a:t>
            </a:fld>
            <a:endParaRPr lang="en-US" dirty="0"/>
          </a:p>
        </p:txBody>
      </p:sp>
      <p:sp>
        <p:nvSpPr>
          <p:cNvPr id="5" name="Footer Placeholder 4">
            <a:extLst>
              <a:ext uri="{FF2B5EF4-FFF2-40B4-BE49-F238E27FC236}">
                <a16:creationId xmlns:a16="http://schemas.microsoft.com/office/drawing/2014/main" id="{50EF13BF-7E35-F77C-9BD7-D2B7D1AF1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F8113-97CD-91AA-0DD0-B58F09C44139}"/>
              </a:ext>
            </a:extLst>
          </p:cNvPr>
          <p:cNvSpPr>
            <a:spLocks noGrp="1"/>
          </p:cNvSpPr>
          <p:nvPr>
            <p:ph type="sldNum" sz="quarter" idx="12"/>
          </p:nvPr>
        </p:nvSpPr>
        <p:spPr/>
        <p:txBody>
          <a:bodyPr/>
          <a:lstStyle/>
          <a:p>
            <a:fld id="{5EE24C92-1265-4741-8F9F-404A15D9386E}" type="slidenum">
              <a:rPr lang="en-US" smtClean="0"/>
              <a:t>16</a:t>
            </a:fld>
            <a:endParaRPr lang="en-US"/>
          </a:p>
        </p:txBody>
      </p:sp>
      <p:pic>
        <p:nvPicPr>
          <p:cNvPr id="8" name="Picture 7" descr="A logo of a brick wall and a boat&#10;&#10;Description automatically generated">
            <a:extLst>
              <a:ext uri="{FF2B5EF4-FFF2-40B4-BE49-F238E27FC236}">
                <a16:creationId xmlns:a16="http://schemas.microsoft.com/office/drawing/2014/main" id="{B69D7E7C-8C71-3FD1-D2EB-D4B5AEAF1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0903" y="1825625"/>
            <a:ext cx="4395691" cy="2461587"/>
          </a:xfrm>
          <a:prstGeom prst="rect">
            <a:avLst/>
          </a:prstGeom>
        </p:spPr>
      </p:pic>
    </p:spTree>
    <p:extLst>
      <p:ext uri="{BB962C8B-B14F-4D97-AF65-F5344CB8AC3E}">
        <p14:creationId xmlns:p14="http://schemas.microsoft.com/office/powerpoint/2010/main" val="61700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E3AAC9-6AF7-24D0-714B-FE70439BFD00}"/>
              </a:ext>
            </a:extLst>
          </p:cNvPr>
          <p:cNvSpPr>
            <a:spLocks noGrp="1"/>
          </p:cNvSpPr>
          <p:nvPr>
            <p:ph idx="1"/>
          </p:nvPr>
        </p:nvSpPr>
        <p:spPr>
          <a:xfrm>
            <a:off x="838199" y="1825625"/>
            <a:ext cx="10515601" cy="4351338"/>
          </a:xfrm>
        </p:spPr>
        <p:txBody>
          <a:bodyPr>
            <a:normAutofit/>
          </a:bodyPr>
          <a:lstStyle/>
          <a:p>
            <a:r>
              <a:rPr lang="en-US" b="1" i="0" dirty="0">
                <a:solidFill>
                  <a:srgbClr val="000000"/>
                </a:solidFill>
                <a:effectLst/>
                <a:latin typeface="LinLibertineB"/>
              </a:rPr>
              <a:t>Note: </a:t>
            </a:r>
            <a:r>
              <a:rPr lang="en-US" b="0" i="0" dirty="0">
                <a:solidFill>
                  <a:srgbClr val="000000"/>
                </a:solidFill>
                <a:effectLst/>
                <a:latin typeface="LinLibertine"/>
              </a:rPr>
              <a:t>It’s a pain to specify the </a:t>
            </a:r>
            <a:r>
              <a:rPr lang="en-US" b="0" i="0" dirty="0">
                <a:solidFill>
                  <a:srgbClr val="000000"/>
                </a:solidFill>
                <a:effectLst/>
                <a:latin typeface="AnonymousPro"/>
              </a:rPr>
              <a:t>--advertise-</a:t>
            </a:r>
            <a:r>
              <a:rPr lang="en-US" b="0" i="0" dirty="0" err="1">
                <a:solidFill>
                  <a:srgbClr val="000000"/>
                </a:solidFill>
                <a:effectLst/>
                <a:latin typeface="AnonymousPro"/>
              </a:rPr>
              <a:t>addr</a:t>
            </a:r>
            <a:r>
              <a:rPr lang="en-US" b="0" i="0" dirty="0">
                <a:solidFill>
                  <a:srgbClr val="000000"/>
                </a:solidFill>
                <a:effectLst/>
                <a:latin typeface="AnonymousPro"/>
              </a:rPr>
              <a:t> </a:t>
            </a:r>
            <a:r>
              <a:rPr lang="en-US" b="0" i="0" dirty="0">
                <a:solidFill>
                  <a:srgbClr val="000000"/>
                </a:solidFill>
                <a:effectLst/>
                <a:latin typeface="LinLibertine"/>
              </a:rPr>
              <a:t>and </a:t>
            </a:r>
            <a:r>
              <a:rPr lang="en-US" b="0" i="0" dirty="0">
                <a:solidFill>
                  <a:srgbClr val="000000"/>
                </a:solidFill>
                <a:effectLst/>
                <a:latin typeface="AnonymousPro"/>
              </a:rPr>
              <a:t>--listen-</a:t>
            </a:r>
            <a:r>
              <a:rPr lang="en-US" b="0" i="0" dirty="0" err="1">
                <a:solidFill>
                  <a:srgbClr val="000000"/>
                </a:solidFill>
                <a:effectLst/>
                <a:latin typeface="AnonymousPro"/>
              </a:rPr>
              <a:t>addr</a:t>
            </a:r>
            <a:r>
              <a:rPr lang="en-US" b="0" i="0" dirty="0">
                <a:solidFill>
                  <a:srgbClr val="000000"/>
                </a:solidFill>
                <a:effectLst/>
                <a:latin typeface="AnonymousPro"/>
              </a:rPr>
              <a:t> </a:t>
            </a:r>
            <a:r>
              <a:rPr lang="en-US" b="0" i="0" dirty="0">
                <a:solidFill>
                  <a:srgbClr val="000000"/>
                </a:solidFill>
                <a:effectLst/>
                <a:latin typeface="LinLibertine"/>
              </a:rPr>
              <a:t>flags every time you join a node to the swarm. However, it can be a much bigger pain if you get the network configuration of your swarm wrong. </a:t>
            </a:r>
            <a:br>
              <a:rPr lang="en-US" sz="2000" dirty="0"/>
            </a:br>
            <a:endParaRPr lang="en-US" sz="4400" dirty="0"/>
          </a:p>
        </p:txBody>
      </p:sp>
      <p:sp>
        <p:nvSpPr>
          <p:cNvPr id="4" name="Date Placeholder 3">
            <a:extLst>
              <a:ext uri="{FF2B5EF4-FFF2-40B4-BE49-F238E27FC236}">
                <a16:creationId xmlns:a16="http://schemas.microsoft.com/office/drawing/2014/main" id="{BBB06286-5110-D077-D652-2FCCF8091FA5}"/>
              </a:ext>
            </a:extLst>
          </p:cNvPr>
          <p:cNvSpPr>
            <a:spLocks noGrp="1"/>
          </p:cNvSpPr>
          <p:nvPr>
            <p:ph type="dt" sz="half" idx="10"/>
          </p:nvPr>
        </p:nvSpPr>
        <p:spPr/>
        <p:txBody>
          <a:bodyPr/>
          <a:lstStyle/>
          <a:p>
            <a:fld id="{D40A7B7E-3938-4D0E-8E14-E58AA83CCFB6}" type="datetime1">
              <a:rPr lang="en-US" smtClean="0"/>
              <a:t>7/16/2024</a:t>
            </a:fld>
            <a:endParaRPr lang="en-US" dirty="0"/>
          </a:p>
        </p:txBody>
      </p:sp>
      <p:sp>
        <p:nvSpPr>
          <p:cNvPr id="5" name="Footer Placeholder 4">
            <a:extLst>
              <a:ext uri="{FF2B5EF4-FFF2-40B4-BE49-F238E27FC236}">
                <a16:creationId xmlns:a16="http://schemas.microsoft.com/office/drawing/2014/main" id="{50EF13BF-7E35-F77C-9BD7-D2B7D1AF1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F8113-97CD-91AA-0DD0-B58F09C44139}"/>
              </a:ext>
            </a:extLst>
          </p:cNvPr>
          <p:cNvSpPr>
            <a:spLocks noGrp="1"/>
          </p:cNvSpPr>
          <p:nvPr>
            <p:ph type="sldNum" sz="quarter" idx="12"/>
          </p:nvPr>
        </p:nvSpPr>
        <p:spPr/>
        <p:txBody>
          <a:bodyPr/>
          <a:lstStyle/>
          <a:p>
            <a:fld id="{5EE24C92-1265-4741-8F9F-404A15D9386E}" type="slidenum">
              <a:rPr lang="en-US" smtClean="0"/>
              <a:t>17</a:t>
            </a:fld>
            <a:endParaRPr lang="en-US"/>
          </a:p>
        </p:txBody>
      </p:sp>
    </p:spTree>
    <p:extLst>
      <p:ext uri="{BB962C8B-B14F-4D97-AF65-F5344CB8AC3E}">
        <p14:creationId xmlns:p14="http://schemas.microsoft.com/office/powerpoint/2010/main" val="2791252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whale with containers on it&#10;&#10;Description automatically generated with medium confidence">
            <a:extLst>
              <a:ext uri="{FF2B5EF4-FFF2-40B4-BE49-F238E27FC236}">
                <a16:creationId xmlns:a16="http://schemas.microsoft.com/office/drawing/2014/main" id="{050689E2-0438-82F1-20F9-B38B2E55EBDA}"/>
              </a:ext>
            </a:extLst>
          </p:cNvPr>
          <p:cNvPicPr>
            <a:picLocks noChangeAspect="1"/>
          </p:cNvPicPr>
          <p:nvPr/>
        </p:nvPicPr>
        <p:blipFill>
          <a:blip r:embed="rId2"/>
          <a:srcRect b="14032"/>
          <a:stretch/>
        </p:blipFill>
        <p:spPr>
          <a:xfrm>
            <a:off x="1" y="10"/>
            <a:ext cx="9669642" cy="6857990"/>
          </a:xfrm>
          <a:prstGeom prst="rect">
            <a:avLst/>
          </a:prstGeom>
        </p:spPr>
      </p:pic>
      <p:sp>
        <p:nvSpPr>
          <p:cNvPr id="20" name="Rectangle 1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F5A6D72-A7DB-3735-27B7-0730E59904AF}"/>
              </a:ext>
            </a:extLst>
          </p:cNvPr>
          <p:cNvSpPr txBox="1"/>
          <p:nvPr/>
        </p:nvSpPr>
        <p:spPr>
          <a:xfrm>
            <a:off x="7531610" y="365125"/>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400" b="1" i="0">
                <a:effectLst/>
                <a:latin typeface="+mj-lt"/>
                <a:ea typeface="+mj-ea"/>
                <a:cs typeface="+mj-cs"/>
              </a:rPr>
              <a:t>Swarm manager high availability (HA)</a:t>
            </a:r>
            <a:r>
              <a:rPr lang="en-US" sz="3400">
                <a:latin typeface="+mj-lt"/>
                <a:ea typeface="+mj-ea"/>
                <a:cs typeface="+mj-cs"/>
              </a:rPr>
              <a:t> </a:t>
            </a:r>
            <a:br>
              <a:rPr lang="en-US" sz="3400">
                <a:latin typeface="+mj-lt"/>
                <a:ea typeface="+mj-ea"/>
                <a:cs typeface="+mj-cs"/>
              </a:rPr>
            </a:br>
            <a:endParaRPr lang="en-US" sz="3400">
              <a:latin typeface="+mj-lt"/>
              <a:ea typeface="+mj-ea"/>
              <a:cs typeface="+mj-cs"/>
            </a:endParaRPr>
          </a:p>
        </p:txBody>
      </p:sp>
      <p:sp>
        <p:nvSpPr>
          <p:cNvPr id="11" name="TextBox 10">
            <a:extLst>
              <a:ext uri="{FF2B5EF4-FFF2-40B4-BE49-F238E27FC236}">
                <a16:creationId xmlns:a16="http://schemas.microsoft.com/office/drawing/2014/main" id="{95BF0763-BCDE-A0BE-868A-D678FA596F1D}"/>
              </a:ext>
            </a:extLst>
          </p:cNvPr>
          <p:cNvSpPr txBox="1"/>
          <p:nvPr/>
        </p:nvSpPr>
        <p:spPr>
          <a:xfrm>
            <a:off x="7531610" y="2434201"/>
            <a:ext cx="3822189" cy="3742762"/>
          </a:xfrm>
          <a:prstGeom prst="rect">
            <a:avLst/>
          </a:prstGeom>
        </p:spPr>
        <p:txBody>
          <a:bodyPr vert="horz" lIns="91440" tIns="45720" rIns="91440" bIns="45720" rtlCol="0">
            <a:normAutofit fontScale="92500" lnSpcReduction="20000"/>
          </a:bodyPr>
          <a:lstStyle/>
          <a:p>
            <a:pPr indent="-228600">
              <a:lnSpc>
                <a:spcPct val="90000"/>
              </a:lnSpc>
              <a:spcAft>
                <a:spcPts val="600"/>
              </a:spcAft>
              <a:buFont typeface="Arial" panose="020B0604020202020204" pitchFamily="34" charset="0"/>
              <a:buChar char="•"/>
            </a:pPr>
            <a:r>
              <a:rPr lang="en-US" sz="1600" b="0" i="0" dirty="0">
                <a:effectLst/>
              </a:rPr>
              <a:t>we’ve added three manager nodes to a swarm. Why did we add three, and how do they work together? We’ll answer all of this, plus more in this section.</a:t>
            </a:r>
          </a:p>
          <a:p>
            <a:pPr indent="-228600">
              <a:lnSpc>
                <a:spcPct val="90000"/>
              </a:lnSpc>
              <a:spcAft>
                <a:spcPts val="600"/>
              </a:spcAft>
              <a:buFont typeface="Arial" panose="020B0604020202020204" pitchFamily="34" charset="0"/>
              <a:buChar char="•"/>
            </a:pPr>
            <a:r>
              <a:rPr lang="en-US" sz="1600" b="0" i="0" dirty="0">
                <a:effectLst/>
              </a:rPr>
              <a:t>Swarm </a:t>
            </a:r>
            <a:r>
              <a:rPr lang="en-US" sz="1600" b="0" i="1" dirty="0">
                <a:effectLst/>
              </a:rPr>
              <a:t>managers </a:t>
            </a:r>
            <a:r>
              <a:rPr lang="en-US" sz="1600" b="0" i="0" dirty="0">
                <a:effectLst/>
              </a:rPr>
              <a:t>have native support for high availability (HA). This means one or more can fail, and the survivors will keep the swarm running.</a:t>
            </a:r>
          </a:p>
          <a:p>
            <a:pPr indent="-228600">
              <a:lnSpc>
                <a:spcPct val="90000"/>
              </a:lnSpc>
              <a:spcAft>
                <a:spcPts val="600"/>
              </a:spcAft>
              <a:buFont typeface="Arial" panose="020B0604020202020204" pitchFamily="34" charset="0"/>
              <a:buChar char="•"/>
            </a:pPr>
            <a:r>
              <a:rPr lang="en-US" sz="1600" b="0" i="0" dirty="0">
                <a:effectLst/>
              </a:rPr>
              <a:t>Technically speaking, swarm implements a form of active-passive multi-manager HA. This means that although you might — and should — have multiple </a:t>
            </a:r>
            <a:r>
              <a:rPr lang="en-US" sz="1600" b="0" i="1" dirty="0">
                <a:effectLst/>
              </a:rPr>
              <a:t>managers</a:t>
            </a:r>
            <a:r>
              <a:rPr lang="en-US" sz="1600" b="0" i="0" dirty="0">
                <a:effectLst/>
              </a:rPr>
              <a:t>, only one of them is ever considered </a:t>
            </a:r>
            <a:r>
              <a:rPr lang="en-US" sz="1600" b="0" i="1" dirty="0">
                <a:effectLst/>
              </a:rPr>
              <a:t>active</a:t>
            </a:r>
            <a:r>
              <a:rPr lang="en-US" sz="1600" b="0" i="0" dirty="0">
                <a:effectLst/>
              </a:rPr>
              <a:t>. We call this active manager the “</a:t>
            </a:r>
            <a:r>
              <a:rPr lang="en-US" sz="1600" b="0" i="1" dirty="0">
                <a:effectLst/>
              </a:rPr>
              <a:t>leader</a:t>
            </a:r>
            <a:r>
              <a:rPr lang="en-US" sz="1600" b="0" i="0" dirty="0">
                <a:effectLst/>
              </a:rPr>
              <a:t>”, and the leader’s the only one that will ever issue live commands against the </a:t>
            </a:r>
            <a:r>
              <a:rPr lang="en-US" sz="1600" b="0" i="1" dirty="0">
                <a:effectLst/>
              </a:rPr>
              <a:t>swarm</a:t>
            </a:r>
            <a:r>
              <a:rPr lang="en-US" sz="1600" b="0" i="0" dirty="0">
                <a:effectLst/>
              </a:rPr>
              <a:t>. So it’s only ever the leader that changes the config, or issues tasks to workers. If a passive (non-active) manager receives commands for the swarm, it proxies them across to the leader.</a:t>
            </a:r>
            <a:r>
              <a:rPr lang="en-US" sz="1600" dirty="0"/>
              <a:t> </a:t>
            </a:r>
            <a:br>
              <a:rPr lang="en-US" sz="1600" dirty="0"/>
            </a:br>
            <a:endParaRPr lang="en-US" sz="1600" dirty="0"/>
          </a:p>
        </p:txBody>
      </p:sp>
      <p:sp>
        <p:nvSpPr>
          <p:cNvPr id="4" name="Date Placeholder 3">
            <a:extLst>
              <a:ext uri="{FF2B5EF4-FFF2-40B4-BE49-F238E27FC236}">
                <a16:creationId xmlns:a16="http://schemas.microsoft.com/office/drawing/2014/main" id="{BBB06286-5110-D077-D652-2FCCF8091FA5}"/>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lgn="l">
              <a:spcAft>
                <a:spcPts val="600"/>
              </a:spcAft>
              <a:defRPr/>
            </a:pPr>
            <a:fld id="{D40A7B7E-3938-4D0E-8E14-E58AA83CCFB6}" type="datetime1">
              <a:rPr lang="en-US" sz="1200" smtClean="0">
                <a:solidFill>
                  <a:srgbClr val="FFFFFF"/>
                </a:solidFill>
                <a:latin typeface="Calibri" panose="020F0502020204030204"/>
              </a:rPr>
              <a:pPr algn="l">
                <a:spcAft>
                  <a:spcPts val="600"/>
                </a:spcAft>
                <a:defRPr/>
              </a:pPr>
              <a:t>7/16/2024</a:t>
            </a:fld>
            <a:endParaRPr lang="en-US" sz="1200">
              <a:solidFill>
                <a:srgbClr val="FFFFFF"/>
              </a:solidFill>
              <a:latin typeface="Calibri" panose="020F0502020204030204"/>
            </a:endParaRPr>
          </a:p>
        </p:txBody>
      </p:sp>
      <p:sp>
        <p:nvSpPr>
          <p:cNvPr id="5" name="Footer Placeholder 4">
            <a:extLst>
              <a:ext uri="{FF2B5EF4-FFF2-40B4-BE49-F238E27FC236}">
                <a16:creationId xmlns:a16="http://schemas.microsoft.com/office/drawing/2014/main" id="{50EF13BF-7E35-F77C-9BD7-D2B7D1AF1CB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defRPr/>
            </a:pPr>
            <a:endParaRPr lang="en-US" sz="1200" kern="1200">
              <a:solidFill>
                <a:srgbClr val="FFFFFF"/>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87F8113-97CD-91AA-0DD0-B58F09C4413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5EE24C92-1265-4741-8F9F-404A15D9386E}" type="slidenum">
              <a:rPr lang="en-US" smtClean="0">
                <a:solidFill>
                  <a:prstClr val="black">
                    <a:tint val="75000"/>
                  </a:prstClr>
                </a:solidFill>
                <a:latin typeface="Calibri" panose="020F0502020204030204"/>
              </a:rPr>
              <a:pPr>
                <a:spcAft>
                  <a:spcPts val="600"/>
                </a:spcAft>
                <a:defRPr/>
              </a:pPr>
              <a:t>18</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830545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BBB06286-5110-D077-D652-2FCCF8091FA5}"/>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lgn="l">
              <a:spcAft>
                <a:spcPts val="600"/>
              </a:spcAft>
              <a:defRPr/>
            </a:pPr>
            <a:fld id="{D40A7B7E-3938-4D0E-8E14-E58AA83CCFB6}" type="datetime1">
              <a:rPr lang="en-US" sz="1200" smtClean="0">
                <a:solidFill>
                  <a:srgbClr val="FFFFFF"/>
                </a:solidFill>
                <a:latin typeface="Calibri" panose="020F0502020204030204"/>
              </a:rPr>
              <a:pPr algn="l">
                <a:spcAft>
                  <a:spcPts val="600"/>
                </a:spcAft>
                <a:defRPr/>
              </a:pPr>
              <a:t>7/16/2024</a:t>
            </a:fld>
            <a:endParaRPr lang="en-US" sz="1200">
              <a:solidFill>
                <a:srgbClr val="FFFFFF"/>
              </a:solidFill>
              <a:latin typeface="Calibri" panose="020F0502020204030204"/>
            </a:endParaRPr>
          </a:p>
        </p:txBody>
      </p:sp>
      <p:sp>
        <p:nvSpPr>
          <p:cNvPr id="5" name="Footer Placeholder 4">
            <a:extLst>
              <a:ext uri="{FF2B5EF4-FFF2-40B4-BE49-F238E27FC236}">
                <a16:creationId xmlns:a16="http://schemas.microsoft.com/office/drawing/2014/main" id="{50EF13BF-7E35-F77C-9BD7-D2B7D1AF1CB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defRPr/>
            </a:pPr>
            <a:endParaRPr lang="en-US" sz="1200" kern="1200">
              <a:solidFill>
                <a:srgbClr val="FFFFFF"/>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87F8113-97CD-91AA-0DD0-B58F09C4413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5EE24C92-1265-4741-8F9F-404A15D9386E}" type="slidenum">
              <a:rPr lang="en-US" smtClean="0">
                <a:solidFill>
                  <a:prstClr val="black">
                    <a:tint val="75000"/>
                  </a:prstClr>
                </a:solidFill>
                <a:latin typeface="Calibri" panose="020F0502020204030204"/>
              </a:rPr>
              <a:pPr>
                <a:spcAft>
                  <a:spcPts val="600"/>
                </a:spcAft>
                <a:defRPr/>
              </a:pPr>
              <a:t>19</a:t>
            </a:fld>
            <a:endParaRPr lang="en-US">
              <a:solidFill>
                <a:prstClr val="black">
                  <a:tint val="75000"/>
                </a:prstClr>
              </a:solidFill>
              <a:latin typeface="Calibri" panose="020F0502020204030204"/>
            </a:endParaRPr>
          </a:p>
        </p:txBody>
      </p:sp>
      <p:pic>
        <p:nvPicPr>
          <p:cNvPr id="3" name="Picture 2">
            <a:extLst>
              <a:ext uri="{FF2B5EF4-FFF2-40B4-BE49-F238E27FC236}">
                <a16:creationId xmlns:a16="http://schemas.microsoft.com/office/drawing/2014/main" id="{CC58E3FC-101D-3CD7-2FDF-D6D4BA6B644E}"/>
              </a:ext>
            </a:extLst>
          </p:cNvPr>
          <p:cNvPicPr>
            <a:picLocks noChangeAspect="1"/>
          </p:cNvPicPr>
          <p:nvPr/>
        </p:nvPicPr>
        <p:blipFill>
          <a:blip r:embed="rId2"/>
          <a:stretch>
            <a:fillRect/>
          </a:stretch>
        </p:blipFill>
        <p:spPr>
          <a:xfrm>
            <a:off x="692707" y="1057354"/>
            <a:ext cx="10806585" cy="4264154"/>
          </a:xfrm>
          <a:prstGeom prst="rect">
            <a:avLst/>
          </a:prstGeom>
        </p:spPr>
      </p:pic>
    </p:spTree>
    <p:extLst>
      <p:ext uri="{BB962C8B-B14F-4D97-AF65-F5344CB8AC3E}">
        <p14:creationId xmlns:p14="http://schemas.microsoft.com/office/powerpoint/2010/main" val="3884439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6A8-4682-FA03-D75B-7A59F7AC35A3}"/>
              </a:ext>
            </a:extLst>
          </p:cNvPr>
          <p:cNvSpPr>
            <a:spLocks noGrp="1"/>
          </p:cNvSpPr>
          <p:nvPr>
            <p:ph type="title"/>
          </p:nvPr>
        </p:nvSpPr>
        <p:spPr/>
        <p:txBody>
          <a:bodyPr>
            <a:normAutofit/>
          </a:bodyPr>
          <a:lstStyle/>
          <a:p>
            <a:pPr algn="ctr"/>
            <a:br>
              <a:rPr lang="en-US" dirty="0"/>
            </a:br>
            <a:endParaRPr lang="en-US" b="1" dirty="0"/>
          </a:p>
        </p:txBody>
      </p:sp>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7/16/2024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2</a:t>
            </a:fld>
            <a:endParaRPr lang="en-US"/>
          </a:p>
        </p:txBody>
      </p:sp>
      <p:sp>
        <p:nvSpPr>
          <p:cNvPr id="7" name="Content Placeholder 6">
            <a:extLst>
              <a:ext uri="{FF2B5EF4-FFF2-40B4-BE49-F238E27FC236}">
                <a16:creationId xmlns:a16="http://schemas.microsoft.com/office/drawing/2014/main" id="{0B6BD117-9CB1-4996-B575-C47DBA82B6E0}"/>
              </a:ext>
            </a:extLst>
          </p:cNvPr>
          <p:cNvSpPr>
            <a:spLocks noGrp="1"/>
          </p:cNvSpPr>
          <p:nvPr>
            <p:ph idx="1"/>
          </p:nvPr>
        </p:nvSpPr>
        <p:spPr>
          <a:xfrm>
            <a:off x="4106054" y="1196039"/>
            <a:ext cx="6402049" cy="1325563"/>
          </a:xfrm>
        </p:spPr>
        <p:txBody>
          <a:bodyPr>
            <a:normAutofit fontScale="92500" lnSpcReduction="20000"/>
          </a:bodyPr>
          <a:lstStyle/>
          <a:p>
            <a:pPr marL="0" indent="0">
              <a:buNone/>
            </a:pPr>
            <a:r>
              <a:rPr lang="en-US" sz="4000" b="1" i="0" dirty="0">
                <a:solidFill>
                  <a:srgbClr val="000000"/>
                </a:solidFill>
                <a:effectLst/>
                <a:latin typeface="OpenSans-Bold"/>
              </a:rPr>
              <a:t>Docker Swarm</a:t>
            </a:r>
            <a:r>
              <a:rPr lang="en-US" sz="5400" dirty="0"/>
              <a:t> </a:t>
            </a:r>
            <a:br>
              <a:rPr lang="en-US" sz="5400" dirty="0"/>
            </a:br>
            <a:endParaRPr lang="en-US" sz="5400" dirty="0"/>
          </a:p>
        </p:txBody>
      </p:sp>
      <p:pic>
        <p:nvPicPr>
          <p:cNvPr id="9" name="Picture 8" descr="A cartoon of a whale and a docker swan&#10;&#10;Description automatically generated">
            <a:extLst>
              <a:ext uri="{FF2B5EF4-FFF2-40B4-BE49-F238E27FC236}">
                <a16:creationId xmlns:a16="http://schemas.microsoft.com/office/drawing/2014/main" id="{A5BE0096-7799-CBFC-89F4-22F99E107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137" y="1858820"/>
            <a:ext cx="6839726" cy="3959360"/>
          </a:xfrm>
          <a:prstGeom prst="rect">
            <a:avLst/>
          </a:prstGeom>
        </p:spPr>
      </p:pic>
    </p:spTree>
    <p:extLst>
      <p:ext uri="{BB962C8B-B14F-4D97-AF65-F5344CB8AC3E}">
        <p14:creationId xmlns:p14="http://schemas.microsoft.com/office/powerpoint/2010/main" val="1489566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B6A9-C480-5AF4-4EA7-741504DF8D96}"/>
              </a:ext>
            </a:extLst>
          </p:cNvPr>
          <p:cNvSpPr>
            <a:spLocks noGrp="1"/>
          </p:cNvSpPr>
          <p:nvPr>
            <p:ph type="title"/>
          </p:nvPr>
        </p:nvSpPr>
        <p:spPr/>
        <p:txBody>
          <a:bodyPr/>
          <a:lstStyle/>
          <a:p>
            <a:r>
              <a:rPr lang="en-US" b="1" dirty="0"/>
              <a:t>The Raft Consensus Algorithm </a:t>
            </a:r>
            <a:br>
              <a:rPr lang="en-US" b="1" dirty="0"/>
            </a:br>
            <a:endParaRPr lang="en-US" dirty="0"/>
          </a:p>
        </p:txBody>
      </p:sp>
      <p:pic>
        <p:nvPicPr>
          <p:cNvPr id="8" name="Content Placeholder 7">
            <a:extLst>
              <a:ext uri="{FF2B5EF4-FFF2-40B4-BE49-F238E27FC236}">
                <a16:creationId xmlns:a16="http://schemas.microsoft.com/office/drawing/2014/main" id="{C1FC143E-FBA4-172D-8954-2C5A623D27F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9014826" y="723314"/>
            <a:ext cx="1934747" cy="1934747"/>
          </a:xfrm>
        </p:spPr>
      </p:pic>
      <p:sp>
        <p:nvSpPr>
          <p:cNvPr id="4" name="Date Placeholder 3">
            <a:extLst>
              <a:ext uri="{FF2B5EF4-FFF2-40B4-BE49-F238E27FC236}">
                <a16:creationId xmlns:a16="http://schemas.microsoft.com/office/drawing/2014/main" id="{5F871DC0-E06F-3624-60A7-C249BB8EB7FA}"/>
              </a:ext>
            </a:extLst>
          </p:cNvPr>
          <p:cNvSpPr>
            <a:spLocks noGrp="1"/>
          </p:cNvSpPr>
          <p:nvPr>
            <p:ph type="dt" sz="half" idx="10"/>
          </p:nvPr>
        </p:nvSpPr>
        <p:spPr/>
        <p:txBody>
          <a:bodyPr/>
          <a:lstStyle/>
          <a:p>
            <a:fld id="{D40A7B7E-3938-4D0E-8E14-E58AA83CCFB6}" type="datetime1">
              <a:rPr lang="en-US" smtClean="0"/>
              <a:t>7/16/2024</a:t>
            </a:fld>
            <a:endParaRPr lang="en-US" dirty="0"/>
          </a:p>
        </p:txBody>
      </p:sp>
      <p:sp>
        <p:nvSpPr>
          <p:cNvPr id="5" name="Footer Placeholder 4">
            <a:extLst>
              <a:ext uri="{FF2B5EF4-FFF2-40B4-BE49-F238E27FC236}">
                <a16:creationId xmlns:a16="http://schemas.microsoft.com/office/drawing/2014/main" id="{76D5A0F7-F3A5-D82F-30A4-4B806AA61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5EA7E-E289-273B-CA2D-6443145FB1AB}"/>
              </a:ext>
            </a:extLst>
          </p:cNvPr>
          <p:cNvSpPr>
            <a:spLocks noGrp="1"/>
          </p:cNvSpPr>
          <p:nvPr>
            <p:ph type="sldNum" sz="quarter" idx="12"/>
          </p:nvPr>
        </p:nvSpPr>
        <p:spPr/>
        <p:txBody>
          <a:bodyPr/>
          <a:lstStyle/>
          <a:p>
            <a:fld id="{5EE24C92-1265-4741-8F9F-404A15D9386E}" type="slidenum">
              <a:rPr lang="en-US" smtClean="0"/>
              <a:t>20</a:t>
            </a:fld>
            <a:endParaRPr lang="en-US"/>
          </a:p>
        </p:txBody>
      </p:sp>
      <p:sp>
        <p:nvSpPr>
          <p:cNvPr id="10" name="TextBox 9">
            <a:extLst>
              <a:ext uri="{FF2B5EF4-FFF2-40B4-BE49-F238E27FC236}">
                <a16:creationId xmlns:a16="http://schemas.microsoft.com/office/drawing/2014/main" id="{03C8F77E-D5AF-DEC6-3788-EA3F307FB26A}"/>
              </a:ext>
            </a:extLst>
          </p:cNvPr>
          <p:cNvSpPr txBox="1"/>
          <p:nvPr/>
        </p:nvSpPr>
        <p:spPr>
          <a:xfrm>
            <a:off x="433973" y="2368768"/>
            <a:ext cx="10628768" cy="2308324"/>
          </a:xfrm>
          <a:prstGeom prst="rect">
            <a:avLst/>
          </a:prstGeom>
          <a:noFill/>
        </p:spPr>
        <p:txBody>
          <a:bodyPr wrap="square">
            <a:spAutoFit/>
          </a:bodyPr>
          <a:lstStyle/>
          <a:p>
            <a:r>
              <a:rPr lang="en-US" sz="2400" dirty="0"/>
              <a:t>Raft is a consensus algorithm that is designed to be easy to understand. It's equivalent to </a:t>
            </a:r>
            <a:r>
              <a:rPr lang="en-US" sz="2400" dirty="0" err="1"/>
              <a:t>Paxos</a:t>
            </a:r>
            <a:r>
              <a:rPr lang="en-US" sz="2400" dirty="0"/>
              <a:t> in fault-tolerance and performance. The difference is that it's decomposed into relatively independent subproblems, and it cleanly addresses all major pieces needed for practical systems. We hope Raft will make consensus available to a wider audience, and that this wider audience will be able to develop a variety of higher quality consensus-based systems than are available today. </a:t>
            </a:r>
          </a:p>
        </p:txBody>
      </p:sp>
    </p:spTree>
    <p:extLst>
      <p:ext uri="{BB962C8B-B14F-4D97-AF65-F5344CB8AC3E}">
        <p14:creationId xmlns:p14="http://schemas.microsoft.com/office/powerpoint/2010/main" val="419143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4AB85-40BB-C845-4775-C155AB8CE9F6}"/>
              </a:ext>
            </a:extLst>
          </p:cNvPr>
          <p:cNvSpPr>
            <a:spLocks noGrp="1"/>
          </p:cNvSpPr>
          <p:nvPr>
            <p:ph type="title"/>
          </p:nvPr>
        </p:nvSpPr>
        <p:spPr>
          <a:xfrm>
            <a:off x="477379" y="1354476"/>
            <a:ext cx="11078980" cy="1325563"/>
          </a:xfrm>
        </p:spPr>
        <p:txBody>
          <a:bodyPr>
            <a:noAutofit/>
          </a:bodyPr>
          <a:lstStyle/>
          <a:p>
            <a:r>
              <a:rPr lang="en-US" sz="5400" dirty="0">
                <a:solidFill>
                  <a:srgbClr val="000000"/>
                </a:solidFill>
                <a:latin typeface="LinLibertine"/>
              </a:rPr>
              <a:t>T</a:t>
            </a:r>
            <a:r>
              <a:rPr lang="en-US" sz="5400" b="0" i="0" dirty="0">
                <a:solidFill>
                  <a:srgbClr val="000000"/>
                </a:solidFill>
                <a:effectLst/>
                <a:latin typeface="LinLibertine"/>
              </a:rPr>
              <a:t>he following two best practices apply</a:t>
            </a:r>
            <a:r>
              <a:rPr lang="en-US" sz="5400" dirty="0"/>
              <a:t> </a:t>
            </a:r>
            <a:br>
              <a:rPr lang="en-US" sz="5400" dirty="0"/>
            </a:br>
            <a:endParaRPr lang="en-US" sz="5400" dirty="0"/>
          </a:p>
        </p:txBody>
      </p:sp>
      <p:sp>
        <p:nvSpPr>
          <p:cNvPr id="3" name="Content Placeholder 2">
            <a:extLst>
              <a:ext uri="{FF2B5EF4-FFF2-40B4-BE49-F238E27FC236}">
                <a16:creationId xmlns:a16="http://schemas.microsoft.com/office/drawing/2014/main" id="{BB0242E6-C316-ACB6-EC9F-6E0BF0C8744B}"/>
              </a:ext>
            </a:extLst>
          </p:cNvPr>
          <p:cNvSpPr>
            <a:spLocks noGrp="1"/>
          </p:cNvSpPr>
          <p:nvPr>
            <p:ph idx="1"/>
          </p:nvPr>
        </p:nvSpPr>
        <p:spPr>
          <a:xfrm>
            <a:off x="759069" y="2829966"/>
            <a:ext cx="10515600" cy="4351338"/>
          </a:xfrm>
        </p:spPr>
        <p:txBody>
          <a:bodyPr>
            <a:normAutofit/>
          </a:bodyPr>
          <a:lstStyle/>
          <a:p>
            <a:pPr marL="0" indent="0">
              <a:buNone/>
            </a:pPr>
            <a:r>
              <a:rPr lang="en-US" sz="3200" b="0" i="1" dirty="0">
                <a:solidFill>
                  <a:srgbClr val="000000"/>
                </a:solidFill>
                <a:effectLst/>
                <a:latin typeface="LinLibertine"/>
              </a:rPr>
              <a:t>1. Deploy an odd number of managers.</a:t>
            </a:r>
          </a:p>
          <a:p>
            <a:pPr marL="0" indent="0">
              <a:buNone/>
            </a:pPr>
            <a:r>
              <a:rPr lang="en-US" sz="3200" b="0" i="1" dirty="0">
                <a:solidFill>
                  <a:srgbClr val="000000"/>
                </a:solidFill>
                <a:effectLst/>
                <a:latin typeface="LinLibertine"/>
              </a:rPr>
              <a:t>2. Don’t deploy too many managers (3 or 5 is recommended)</a:t>
            </a:r>
            <a:r>
              <a:rPr lang="en-US" sz="4400" i="1" dirty="0"/>
              <a:t> </a:t>
            </a:r>
            <a:br>
              <a:rPr lang="en-US" sz="4400" dirty="0"/>
            </a:br>
            <a:endParaRPr lang="en-US" sz="4400" dirty="0"/>
          </a:p>
        </p:txBody>
      </p:sp>
      <p:sp>
        <p:nvSpPr>
          <p:cNvPr id="4" name="Date Placeholder 3">
            <a:extLst>
              <a:ext uri="{FF2B5EF4-FFF2-40B4-BE49-F238E27FC236}">
                <a16:creationId xmlns:a16="http://schemas.microsoft.com/office/drawing/2014/main" id="{1406D14D-9186-2008-D5E3-FFB78DF84841}"/>
              </a:ext>
            </a:extLst>
          </p:cNvPr>
          <p:cNvSpPr>
            <a:spLocks noGrp="1"/>
          </p:cNvSpPr>
          <p:nvPr>
            <p:ph type="dt" sz="half" idx="10"/>
          </p:nvPr>
        </p:nvSpPr>
        <p:spPr/>
        <p:txBody>
          <a:bodyPr/>
          <a:lstStyle/>
          <a:p>
            <a:fld id="{D40A7B7E-3938-4D0E-8E14-E58AA83CCFB6}" type="datetime1">
              <a:rPr lang="en-US" smtClean="0"/>
              <a:t>7/16/2024</a:t>
            </a:fld>
            <a:endParaRPr lang="en-US" dirty="0"/>
          </a:p>
        </p:txBody>
      </p:sp>
      <p:sp>
        <p:nvSpPr>
          <p:cNvPr id="5" name="Footer Placeholder 4">
            <a:extLst>
              <a:ext uri="{FF2B5EF4-FFF2-40B4-BE49-F238E27FC236}">
                <a16:creationId xmlns:a16="http://schemas.microsoft.com/office/drawing/2014/main" id="{FB4BB397-4FE0-E161-37DB-1341151D2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C9460-BE21-C521-FD27-224DD8CA4A4B}"/>
              </a:ext>
            </a:extLst>
          </p:cNvPr>
          <p:cNvSpPr>
            <a:spLocks noGrp="1"/>
          </p:cNvSpPr>
          <p:nvPr>
            <p:ph type="sldNum" sz="quarter" idx="12"/>
          </p:nvPr>
        </p:nvSpPr>
        <p:spPr/>
        <p:txBody>
          <a:bodyPr/>
          <a:lstStyle/>
          <a:p>
            <a:fld id="{5EE24C92-1265-4741-8F9F-404A15D9386E}" type="slidenum">
              <a:rPr lang="en-US" smtClean="0"/>
              <a:t>21</a:t>
            </a:fld>
            <a:endParaRPr lang="en-US"/>
          </a:p>
        </p:txBody>
      </p:sp>
    </p:spTree>
    <p:extLst>
      <p:ext uri="{BB962C8B-B14F-4D97-AF65-F5344CB8AC3E}">
        <p14:creationId xmlns:p14="http://schemas.microsoft.com/office/powerpoint/2010/main" val="2178438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Content Placeholder 7">
            <a:extLst>
              <a:ext uri="{FF2B5EF4-FFF2-40B4-BE49-F238E27FC236}">
                <a16:creationId xmlns:a16="http://schemas.microsoft.com/office/drawing/2014/main" id="{C2A57E00-9681-127F-3D85-E7DE5B21ED7C}"/>
              </a:ext>
            </a:extLst>
          </p:cNvPr>
          <p:cNvPicPr>
            <a:picLocks noGrp="1" noChangeAspect="1"/>
          </p:cNvPicPr>
          <p:nvPr>
            <p:ph idx="1"/>
          </p:nvPr>
        </p:nvPicPr>
        <p:blipFill>
          <a:blip r:embed="rId2"/>
          <a:srcRect r="1315"/>
          <a:stretch/>
        </p:blipFill>
        <p:spPr>
          <a:xfrm>
            <a:off x="20" y="1282"/>
            <a:ext cx="12191980" cy="6856718"/>
          </a:xfrm>
          <a:prstGeom prst="rect">
            <a:avLst/>
          </a:prstGeom>
        </p:spPr>
      </p:pic>
      <p:sp>
        <p:nvSpPr>
          <p:cNvPr id="4" name="Date Placeholder 3">
            <a:extLst>
              <a:ext uri="{FF2B5EF4-FFF2-40B4-BE49-F238E27FC236}">
                <a16:creationId xmlns:a16="http://schemas.microsoft.com/office/drawing/2014/main" id="{A4EA4078-AC45-F21C-8BDE-5C814829B4DD}"/>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lgn="l">
              <a:spcAft>
                <a:spcPts val="600"/>
              </a:spcAft>
            </a:pPr>
            <a:fld id="{D40A7B7E-3938-4D0E-8E14-E58AA83CCFB6}" type="datetime1">
              <a:rPr lang="en-US" sz="1200">
                <a:solidFill>
                  <a:srgbClr val="FFFFFF"/>
                </a:solidFill>
              </a:rPr>
              <a:pPr algn="l">
                <a:spcAft>
                  <a:spcPts val="600"/>
                </a:spcAft>
              </a:pPr>
              <a:t>7/16/2024</a:t>
            </a:fld>
            <a:endParaRPr lang="en-US" sz="1200">
              <a:solidFill>
                <a:srgbClr val="FFFFFF"/>
              </a:solidFill>
            </a:endParaRPr>
          </a:p>
        </p:txBody>
      </p:sp>
      <p:sp>
        <p:nvSpPr>
          <p:cNvPr id="5" name="Footer Placeholder 4">
            <a:extLst>
              <a:ext uri="{FF2B5EF4-FFF2-40B4-BE49-F238E27FC236}">
                <a16:creationId xmlns:a16="http://schemas.microsoft.com/office/drawing/2014/main" id="{AFC4F145-33DD-193B-9239-5FE7655FE6C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endParaRPr lang="en-US" sz="1200" kern="1200">
              <a:solidFill>
                <a:srgbClr val="FFFFFF"/>
              </a:solidFill>
              <a:latin typeface="+mn-lt"/>
              <a:ea typeface="+mn-ea"/>
              <a:cs typeface="+mn-cs"/>
            </a:endParaRPr>
          </a:p>
        </p:txBody>
      </p:sp>
      <p:sp>
        <p:nvSpPr>
          <p:cNvPr id="6" name="Slide Number Placeholder 5">
            <a:extLst>
              <a:ext uri="{FF2B5EF4-FFF2-40B4-BE49-F238E27FC236}">
                <a16:creationId xmlns:a16="http://schemas.microsoft.com/office/drawing/2014/main" id="{18C28A14-B2D2-AF9B-6929-6689DD04091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E24C92-1265-4741-8F9F-404A15D9386E}" type="slidenum">
              <a:rPr lang="en-US">
                <a:solidFill>
                  <a:srgbClr val="FFFFFF"/>
                </a:solidFill>
              </a:rPr>
              <a:pPr>
                <a:spcAft>
                  <a:spcPts val="600"/>
                </a:spcAft>
              </a:pPr>
              <a:t>22</a:t>
            </a:fld>
            <a:endParaRPr lang="en-US">
              <a:solidFill>
                <a:srgbClr val="FFFFFF"/>
              </a:solidFill>
            </a:endParaRPr>
          </a:p>
        </p:txBody>
      </p:sp>
    </p:spTree>
    <p:extLst>
      <p:ext uri="{BB962C8B-B14F-4D97-AF65-F5344CB8AC3E}">
        <p14:creationId xmlns:p14="http://schemas.microsoft.com/office/powerpoint/2010/main" val="2921738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C2ED-B193-2C5C-32E1-A9D77FB2D589}"/>
              </a:ext>
            </a:extLst>
          </p:cNvPr>
          <p:cNvSpPr>
            <a:spLocks noGrp="1"/>
          </p:cNvSpPr>
          <p:nvPr>
            <p:ph type="title"/>
          </p:nvPr>
        </p:nvSpPr>
        <p:spPr>
          <a:xfrm>
            <a:off x="1317885" y="365125"/>
            <a:ext cx="10515600" cy="1531132"/>
          </a:xfrm>
        </p:spPr>
        <p:txBody>
          <a:bodyPr>
            <a:normAutofit/>
          </a:bodyPr>
          <a:lstStyle/>
          <a:p>
            <a:r>
              <a:rPr lang="en-US" b="1" i="0" dirty="0">
                <a:solidFill>
                  <a:srgbClr val="000000"/>
                </a:solidFill>
                <a:effectLst/>
                <a:latin typeface="OpenSans-Bold"/>
              </a:rPr>
              <a:t>Locking a Swarm</a:t>
            </a:r>
            <a:r>
              <a:rPr lang="en-US" sz="4800" dirty="0"/>
              <a:t> </a:t>
            </a:r>
            <a:br>
              <a:rPr lang="en-US" sz="4800" dirty="0"/>
            </a:br>
            <a:endParaRPr lang="en-US" sz="4800" dirty="0"/>
          </a:p>
        </p:txBody>
      </p:sp>
      <p:sp>
        <p:nvSpPr>
          <p:cNvPr id="3" name="Content Placeholder 2">
            <a:extLst>
              <a:ext uri="{FF2B5EF4-FFF2-40B4-BE49-F238E27FC236}">
                <a16:creationId xmlns:a16="http://schemas.microsoft.com/office/drawing/2014/main" id="{748DF535-C463-D46C-7A43-1C4EE4CCC6DD}"/>
              </a:ext>
            </a:extLst>
          </p:cNvPr>
          <p:cNvSpPr>
            <a:spLocks noGrp="1"/>
          </p:cNvSpPr>
          <p:nvPr>
            <p:ph idx="1"/>
          </p:nvPr>
        </p:nvSpPr>
        <p:spPr>
          <a:xfrm>
            <a:off x="132413" y="2756094"/>
            <a:ext cx="9370101" cy="3570275"/>
          </a:xfrm>
        </p:spPr>
        <p:txBody>
          <a:bodyPr>
            <a:normAutofit/>
          </a:bodyPr>
          <a:lstStyle/>
          <a:p>
            <a:pPr marL="0" indent="0">
              <a:buNone/>
            </a:pPr>
            <a:r>
              <a:rPr lang="en-US" sz="4000" b="0" i="0" dirty="0">
                <a:solidFill>
                  <a:srgbClr val="000000"/>
                </a:solidFill>
                <a:effectLst/>
                <a:latin typeface="AnonymousPro"/>
              </a:rPr>
              <a:t>docker swarm update --</a:t>
            </a:r>
            <a:r>
              <a:rPr lang="en-US" sz="4000" b="0" i="0" dirty="0" err="1">
                <a:solidFill>
                  <a:srgbClr val="000000"/>
                </a:solidFill>
                <a:effectLst/>
                <a:latin typeface="AnonymousPro"/>
              </a:rPr>
              <a:t>autolock</a:t>
            </a:r>
            <a:r>
              <a:rPr lang="en-US" sz="4000" b="0" i="0" dirty="0">
                <a:solidFill>
                  <a:srgbClr val="666666"/>
                </a:solidFill>
                <a:effectLst/>
                <a:latin typeface="AnonymousPro"/>
              </a:rPr>
              <a:t>=</a:t>
            </a:r>
            <a:r>
              <a:rPr lang="en-US" sz="4000" b="0" i="0" dirty="0">
                <a:solidFill>
                  <a:srgbClr val="008000"/>
                </a:solidFill>
                <a:effectLst/>
                <a:latin typeface="AnonymousPro"/>
              </a:rPr>
              <a:t>true</a:t>
            </a:r>
            <a:r>
              <a:rPr lang="en-US" sz="5400" dirty="0"/>
              <a:t> </a:t>
            </a:r>
            <a:br>
              <a:rPr lang="en-US" sz="5400" dirty="0"/>
            </a:br>
            <a:endParaRPr lang="en-US" sz="5400" dirty="0"/>
          </a:p>
        </p:txBody>
      </p:sp>
      <p:sp>
        <p:nvSpPr>
          <p:cNvPr id="4" name="Date Placeholder 3">
            <a:extLst>
              <a:ext uri="{FF2B5EF4-FFF2-40B4-BE49-F238E27FC236}">
                <a16:creationId xmlns:a16="http://schemas.microsoft.com/office/drawing/2014/main" id="{3D3ACD81-71BA-9F9C-B1AD-72AD2D5412E5}"/>
              </a:ext>
            </a:extLst>
          </p:cNvPr>
          <p:cNvSpPr>
            <a:spLocks noGrp="1"/>
          </p:cNvSpPr>
          <p:nvPr>
            <p:ph type="dt" sz="half" idx="10"/>
          </p:nvPr>
        </p:nvSpPr>
        <p:spPr/>
        <p:txBody>
          <a:bodyPr/>
          <a:lstStyle/>
          <a:p>
            <a:fld id="{D40A7B7E-3938-4D0E-8E14-E58AA83CCFB6}" type="datetime1">
              <a:rPr lang="en-US" smtClean="0"/>
              <a:t>7/16/2024</a:t>
            </a:fld>
            <a:endParaRPr lang="en-US" dirty="0"/>
          </a:p>
        </p:txBody>
      </p:sp>
      <p:sp>
        <p:nvSpPr>
          <p:cNvPr id="5" name="Footer Placeholder 4">
            <a:extLst>
              <a:ext uri="{FF2B5EF4-FFF2-40B4-BE49-F238E27FC236}">
                <a16:creationId xmlns:a16="http://schemas.microsoft.com/office/drawing/2014/main" id="{515262BA-7F2B-3BF0-D9BD-A4991118D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2384E-4AEA-0645-10B9-0D65704071A7}"/>
              </a:ext>
            </a:extLst>
          </p:cNvPr>
          <p:cNvSpPr>
            <a:spLocks noGrp="1"/>
          </p:cNvSpPr>
          <p:nvPr>
            <p:ph type="sldNum" sz="quarter" idx="12"/>
          </p:nvPr>
        </p:nvSpPr>
        <p:spPr/>
        <p:txBody>
          <a:bodyPr/>
          <a:lstStyle/>
          <a:p>
            <a:fld id="{5EE24C92-1265-4741-8F9F-404A15D9386E}" type="slidenum">
              <a:rPr lang="en-US" smtClean="0"/>
              <a:t>23</a:t>
            </a:fld>
            <a:endParaRPr lang="en-US"/>
          </a:p>
        </p:txBody>
      </p:sp>
      <p:pic>
        <p:nvPicPr>
          <p:cNvPr id="8" name="Picture 7" descr="A blue whale with a lock&#10;&#10;Description automatically generated with medium confidence">
            <a:extLst>
              <a:ext uri="{FF2B5EF4-FFF2-40B4-BE49-F238E27FC236}">
                <a16:creationId xmlns:a16="http://schemas.microsoft.com/office/drawing/2014/main" id="{96517EF9-9069-56C5-BD48-08F66BE98B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7041" y="1635726"/>
            <a:ext cx="2743200" cy="2704795"/>
          </a:xfrm>
          <a:prstGeom prst="rect">
            <a:avLst/>
          </a:prstGeom>
        </p:spPr>
      </p:pic>
    </p:spTree>
    <p:extLst>
      <p:ext uri="{BB962C8B-B14F-4D97-AF65-F5344CB8AC3E}">
        <p14:creationId xmlns:p14="http://schemas.microsoft.com/office/powerpoint/2010/main" val="67705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7/16/2024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3</a:t>
            </a:fld>
            <a:endParaRPr lang="en-US"/>
          </a:p>
        </p:txBody>
      </p:sp>
      <p:sp>
        <p:nvSpPr>
          <p:cNvPr id="7" name="Content Placeholder 6">
            <a:extLst>
              <a:ext uri="{FF2B5EF4-FFF2-40B4-BE49-F238E27FC236}">
                <a16:creationId xmlns:a16="http://schemas.microsoft.com/office/drawing/2014/main" id="{E3C2A60E-E710-C932-8DD3-64D659C621D2}"/>
              </a:ext>
            </a:extLst>
          </p:cNvPr>
          <p:cNvSpPr>
            <a:spLocks noGrp="1"/>
          </p:cNvSpPr>
          <p:nvPr>
            <p:ph idx="1"/>
          </p:nvPr>
        </p:nvSpPr>
        <p:spPr>
          <a:xfrm>
            <a:off x="759069" y="1507337"/>
            <a:ext cx="10515600" cy="3843325"/>
          </a:xfrm>
        </p:spPr>
        <p:txBody>
          <a:bodyPr>
            <a:noAutofit/>
          </a:bodyPr>
          <a:lstStyle/>
          <a:p>
            <a:r>
              <a:rPr lang="en-US" b="0" i="0" dirty="0">
                <a:solidFill>
                  <a:srgbClr val="000000"/>
                </a:solidFill>
                <a:effectLst/>
                <a:latin typeface="LinLibertine"/>
              </a:rPr>
              <a:t>Docker Swarm is two things: an enterprise-grade secure cluster of Docker hosts, and an engine for orchestrating microservices apps.</a:t>
            </a:r>
          </a:p>
          <a:p>
            <a:r>
              <a:rPr lang="en-US" b="0" i="0" dirty="0">
                <a:solidFill>
                  <a:srgbClr val="000000"/>
                </a:solidFill>
                <a:effectLst/>
                <a:latin typeface="LinLibertine"/>
              </a:rPr>
              <a:t>On the clustering front, it groups one or more Docker nodes and lets you manage them as a cluster. Out-of-the-box you get an encrypted distributed cluster store, encrypted networks, mutual TLS, secure cluster join tokens, and a PKI that makes managing and rotating certificates a breeze! And you can non-disruptively add and remove nodes. It’s a beautiful thing!</a:t>
            </a:r>
            <a:r>
              <a:rPr lang="en-US" sz="4400" dirty="0"/>
              <a:t> </a:t>
            </a:r>
            <a:br>
              <a:rPr lang="en-US" sz="4400" dirty="0"/>
            </a:br>
            <a:endParaRPr lang="en-US" sz="6000" dirty="0"/>
          </a:p>
        </p:txBody>
      </p:sp>
    </p:spTree>
    <p:extLst>
      <p:ext uri="{BB962C8B-B14F-4D97-AF65-F5344CB8AC3E}">
        <p14:creationId xmlns:p14="http://schemas.microsoft.com/office/powerpoint/2010/main" val="682046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5D77-3C5E-A758-2E58-5902486A16BD}"/>
              </a:ext>
            </a:extLst>
          </p:cNvPr>
          <p:cNvSpPr>
            <a:spLocks noGrp="1"/>
          </p:cNvSpPr>
          <p:nvPr>
            <p:ph type="title"/>
          </p:nvPr>
        </p:nvSpPr>
        <p:spPr/>
        <p:txBody>
          <a:bodyPr/>
          <a:lstStyle/>
          <a:p>
            <a:pPr algn="ctr"/>
            <a:endParaRPr lang="en-US" b="1" dirty="0"/>
          </a:p>
        </p:txBody>
      </p:sp>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7/16/2024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4</a:t>
            </a:fld>
            <a:endParaRPr lang="en-US"/>
          </a:p>
        </p:txBody>
      </p:sp>
      <p:sp>
        <p:nvSpPr>
          <p:cNvPr id="9" name="TextBox 8">
            <a:extLst>
              <a:ext uri="{FF2B5EF4-FFF2-40B4-BE49-F238E27FC236}">
                <a16:creationId xmlns:a16="http://schemas.microsoft.com/office/drawing/2014/main" id="{B082FF72-42E2-560F-3A44-A4AA5ADDB49F}"/>
              </a:ext>
            </a:extLst>
          </p:cNvPr>
          <p:cNvSpPr txBox="1"/>
          <p:nvPr/>
        </p:nvSpPr>
        <p:spPr>
          <a:xfrm>
            <a:off x="601480" y="2014597"/>
            <a:ext cx="10989039" cy="4524315"/>
          </a:xfrm>
          <a:prstGeom prst="rect">
            <a:avLst/>
          </a:prstGeom>
          <a:noFill/>
        </p:spPr>
        <p:txBody>
          <a:bodyPr wrap="square">
            <a:spAutoFit/>
          </a:bodyPr>
          <a:lstStyle/>
          <a:p>
            <a:r>
              <a:rPr lang="en-US" sz="2400" b="0" i="0" dirty="0">
                <a:solidFill>
                  <a:srgbClr val="000000"/>
                </a:solidFill>
                <a:effectLst/>
                <a:latin typeface="LinLibertine"/>
              </a:rPr>
              <a:t>On the orchestration front, swarm exposes a rich API that allows you to deploy and manage complicated microservices apps with ease. You can define your apps in declarative manifest files, and deploy them with native Docker commands. You can even perform rolling updates, rollbacks, and scaling operations. Again, all with simple commands.</a:t>
            </a:r>
          </a:p>
          <a:p>
            <a:r>
              <a:rPr lang="en-US" sz="2400" b="0" i="0" dirty="0">
                <a:solidFill>
                  <a:srgbClr val="000000"/>
                </a:solidFill>
                <a:effectLst/>
                <a:latin typeface="LinLibertine"/>
              </a:rPr>
              <a:t>In the past, Docker Swarm was a separate product that you layered on top of the Docker engine. Since Docker 1.12 it’s fully integrated into the Docker engine and can be enabled with a single command, it has the ability to deploy and manage native swarm apps as well as Kubernetes apps. Though at the time of writing, support for Kubernetes apps is relatively new.</a:t>
            </a:r>
            <a:r>
              <a:rPr lang="en-US" sz="3600" dirty="0"/>
              <a:t> </a:t>
            </a:r>
            <a:br>
              <a:rPr lang="en-US" sz="3600" dirty="0"/>
            </a:br>
            <a:endParaRPr lang="en-US" sz="3600" dirty="0"/>
          </a:p>
        </p:txBody>
      </p:sp>
    </p:spTree>
    <p:extLst>
      <p:ext uri="{BB962C8B-B14F-4D97-AF65-F5344CB8AC3E}">
        <p14:creationId xmlns:p14="http://schemas.microsoft.com/office/powerpoint/2010/main" val="8001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BC9E-0733-B038-94EE-0CC125A6B2FF}"/>
              </a:ext>
            </a:extLst>
          </p:cNvPr>
          <p:cNvSpPr>
            <a:spLocks noGrp="1"/>
          </p:cNvSpPr>
          <p:nvPr>
            <p:ph type="title"/>
          </p:nvPr>
        </p:nvSpPr>
        <p:spPr/>
        <p:txBody>
          <a:bodyPr>
            <a:normAutofit/>
          </a:bodyPr>
          <a:lstStyle/>
          <a:p>
            <a:pPr algn="ctr"/>
            <a:endParaRPr lang="en-US" b="1" dirty="0"/>
          </a:p>
        </p:txBody>
      </p:sp>
      <p:sp>
        <p:nvSpPr>
          <p:cNvPr id="4" name="Date Placeholder 3">
            <a:extLst>
              <a:ext uri="{FF2B5EF4-FFF2-40B4-BE49-F238E27FC236}">
                <a16:creationId xmlns:a16="http://schemas.microsoft.com/office/drawing/2014/main" id="{910F7766-2E16-09ED-5A6F-9357F85B7A7C}"/>
              </a:ext>
            </a:extLst>
          </p:cNvPr>
          <p:cNvSpPr>
            <a:spLocks noGrp="1"/>
          </p:cNvSpPr>
          <p:nvPr>
            <p:ph type="dt" sz="half" idx="10"/>
          </p:nvPr>
        </p:nvSpPr>
        <p:spPr/>
        <p:txBody>
          <a:bodyPr/>
          <a:lstStyle/>
          <a:p>
            <a:fld id="{D40A7B7E-3938-4D0E-8E14-E58AA83CCFB6}" type="datetime1">
              <a:rPr lang="en-US" smtClean="0"/>
              <a:t>7/16/2024</a:t>
            </a:fld>
            <a:endParaRPr lang="en-US" dirty="0"/>
          </a:p>
        </p:txBody>
      </p:sp>
      <p:sp>
        <p:nvSpPr>
          <p:cNvPr id="5" name="Footer Placeholder 4">
            <a:extLst>
              <a:ext uri="{FF2B5EF4-FFF2-40B4-BE49-F238E27FC236}">
                <a16:creationId xmlns:a16="http://schemas.microsoft.com/office/drawing/2014/main" id="{1B8BAC80-0B2E-E0F6-452D-21714AC6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462E3-BC2F-E00D-11B6-114EF10023D1}"/>
              </a:ext>
            </a:extLst>
          </p:cNvPr>
          <p:cNvSpPr>
            <a:spLocks noGrp="1"/>
          </p:cNvSpPr>
          <p:nvPr>
            <p:ph type="sldNum" sz="quarter" idx="12"/>
          </p:nvPr>
        </p:nvSpPr>
        <p:spPr/>
        <p:txBody>
          <a:bodyPr/>
          <a:lstStyle/>
          <a:p>
            <a:fld id="{5EE24C92-1265-4741-8F9F-404A15D9386E}" type="slidenum">
              <a:rPr lang="en-US" smtClean="0"/>
              <a:t>5</a:t>
            </a:fld>
            <a:endParaRPr lang="en-US"/>
          </a:p>
        </p:txBody>
      </p:sp>
      <p:pic>
        <p:nvPicPr>
          <p:cNvPr id="10" name="Content Placeholder 9" descr="A computer screen shot of several computer servers&#10;&#10;Description automatically generated">
            <a:extLst>
              <a:ext uri="{FF2B5EF4-FFF2-40B4-BE49-F238E27FC236}">
                <a16:creationId xmlns:a16="http://schemas.microsoft.com/office/drawing/2014/main" id="{F399A480-EBF0-9B49-D6AE-EFF65C7908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9192" y="1825625"/>
            <a:ext cx="8333616" cy="4351338"/>
          </a:xfrm>
        </p:spPr>
      </p:pic>
    </p:spTree>
    <p:extLst>
      <p:ext uri="{BB962C8B-B14F-4D97-AF65-F5344CB8AC3E}">
        <p14:creationId xmlns:p14="http://schemas.microsoft.com/office/powerpoint/2010/main" val="402377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0634-B891-FD3D-40F1-38F625FBAD0B}"/>
              </a:ext>
            </a:extLst>
          </p:cNvPr>
          <p:cNvSpPr>
            <a:spLocks noGrp="1"/>
          </p:cNvSpPr>
          <p:nvPr>
            <p:ph type="title"/>
          </p:nvPr>
        </p:nvSpPr>
        <p:spPr/>
        <p:txBody>
          <a:bodyPr/>
          <a:lstStyle/>
          <a:p>
            <a:endParaRPr lang="en-US" dirty="0"/>
          </a:p>
        </p:txBody>
      </p:sp>
      <p:sp>
        <p:nvSpPr>
          <p:cNvPr id="4" name="Date Placeholder 3">
            <a:extLst>
              <a:ext uri="{FF2B5EF4-FFF2-40B4-BE49-F238E27FC236}">
                <a16:creationId xmlns:a16="http://schemas.microsoft.com/office/drawing/2014/main" id="{6C395433-F6D4-B02E-2172-C0F6E5DBDDFC}"/>
              </a:ext>
            </a:extLst>
          </p:cNvPr>
          <p:cNvSpPr>
            <a:spLocks noGrp="1"/>
          </p:cNvSpPr>
          <p:nvPr>
            <p:ph type="dt" sz="half" idx="10"/>
          </p:nvPr>
        </p:nvSpPr>
        <p:spPr/>
        <p:txBody>
          <a:bodyPr/>
          <a:lstStyle/>
          <a:p>
            <a:fld id="{D40A7B7E-3938-4D0E-8E14-E58AA83CCFB6}" type="datetime1">
              <a:rPr lang="en-US" smtClean="0"/>
              <a:t>7/16/2024</a:t>
            </a:fld>
            <a:endParaRPr lang="en-US" dirty="0"/>
          </a:p>
        </p:txBody>
      </p:sp>
      <p:sp>
        <p:nvSpPr>
          <p:cNvPr id="5" name="Footer Placeholder 4">
            <a:extLst>
              <a:ext uri="{FF2B5EF4-FFF2-40B4-BE49-F238E27FC236}">
                <a16:creationId xmlns:a16="http://schemas.microsoft.com/office/drawing/2014/main" id="{5154DD96-8447-F4A1-DCAD-0BB7CD7CB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ECD8FA-1A36-9A8F-0E54-00174A344706}"/>
              </a:ext>
            </a:extLst>
          </p:cNvPr>
          <p:cNvSpPr>
            <a:spLocks noGrp="1"/>
          </p:cNvSpPr>
          <p:nvPr>
            <p:ph type="sldNum" sz="quarter" idx="12"/>
          </p:nvPr>
        </p:nvSpPr>
        <p:spPr/>
        <p:txBody>
          <a:bodyPr/>
          <a:lstStyle/>
          <a:p>
            <a:fld id="{5EE24C92-1265-4741-8F9F-404A15D9386E}" type="slidenum">
              <a:rPr lang="en-US" smtClean="0"/>
              <a:t>6</a:t>
            </a:fld>
            <a:endParaRPr lang="en-US"/>
          </a:p>
        </p:txBody>
      </p:sp>
      <p:sp>
        <p:nvSpPr>
          <p:cNvPr id="9" name="TextBox 8">
            <a:extLst>
              <a:ext uri="{FF2B5EF4-FFF2-40B4-BE49-F238E27FC236}">
                <a16:creationId xmlns:a16="http://schemas.microsoft.com/office/drawing/2014/main" id="{990E5B4D-C0FF-6301-4337-1E8F4E736C34}"/>
              </a:ext>
            </a:extLst>
          </p:cNvPr>
          <p:cNvSpPr txBox="1"/>
          <p:nvPr/>
        </p:nvSpPr>
        <p:spPr>
          <a:xfrm>
            <a:off x="668936" y="2023672"/>
            <a:ext cx="10854128" cy="3908762"/>
          </a:xfrm>
          <a:prstGeom prst="rect">
            <a:avLst/>
          </a:prstGeom>
          <a:noFill/>
        </p:spPr>
        <p:txBody>
          <a:bodyPr wrap="square">
            <a:spAutoFit/>
          </a:bodyPr>
          <a:lstStyle/>
          <a:p>
            <a:r>
              <a:rPr lang="en-US" sz="4400" b="0" i="0" baseline="-25000" dirty="0">
                <a:solidFill>
                  <a:srgbClr val="000000"/>
                </a:solidFill>
                <a:effectLst/>
                <a:latin typeface="LinLibertine"/>
              </a:rPr>
              <a:t>Nodes are configured as </a:t>
            </a:r>
            <a:r>
              <a:rPr lang="en-US" sz="4400" b="0" i="1" baseline="-25000" dirty="0">
                <a:solidFill>
                  <a:srgbClr val="000000"/>
                </a:solidFill>
                <a:effectLst/>
                <a:latin typeface="LinLibertineI"/>
              </a:rPr>
              <a:t>managers </a:t>
            </a:r>
            <a:r>
              <a:rPr lang="en-US" sz="4400" b="0" i="0" baseline="-25000" dirty="0">
                <a:solidFill>
                  <a:srgbClr val="000000"/>
                </a:solidFill>
                <a:effectLst/>
                <a:latin typeface="LinLibertine"/>
              </a:rPr>
              <a:t>or </a:t>
            </a:r>
            <a:r>
              <a:rPr lang="en-US" sz="4400" b="0" i="1" baseline="-25000" dirty="0">
                <a:solidFill>
                  <a:srgbClr val="000000"/>
                </a:solidFill>
                <a:effectLst/>
                <a:latin typeface="LinLibertineI"/>
              </a:rPr>
              <a:t>workers</a:t>
            </a:r>
            <a:r>
              <a:rPr lang="en-US" sz="4400" b="0" i="0" baseline="-25000" dirty="0">
                <a:solidFill>
                  <a:srgbClr val="000000"/>
                </a:solidFill>
                <a:effectLst/>
                <a:latin typeface="LinLibertine"/>
              </a:rPr>
              <a:t>. </a:t>
            </a:r>
            <a:r>
              <a:rPr lang="en-US" sz="4400" b="0" i="1" baseline="-25000" dirty="0">
                <a:solidFill>
                  <a:srgbClr val="000000"/>
                </a:solidFill>
                <a:effectLst/>
                <a:latin typeface="LinLibertineI"/>
              </a:rPr>
              <a:t>Managers </a:t>
            </a:r>
            <a:r>
              <a:rPr lang="en-US" sz="4400" b="0" i="0" baseline="-25000" dirty="0">
                <a:solidFill>
                  <a:srgbClr val="000000"/>
                </a:solidFill>
                <a:effectLst/>
                <a:latin typeface="LinLibertine"/>
              </a:rPr>
              <a:t>look after the control plane of the cluster, meaning things like the state of the cluster and dispatching tasks to </a:t>
            </a:r>
            <a:r>
              <a:rPr lang="en-US" sz="4400" b="0" i="1" baseline="-25000" dirty="0">
                <a:solidFill>
                  <a:srgbClr val="000000"/>
                </a:solidFill>
                <a:effectLst/>
                <a:latin typeface="LinLibertineI"/>
              </a:rPr>
              <a:t>workers</a:t>
            </a:r>
            <a:r>
              <a:rPr lang="en-US" sz="4400" b="0" i="0" baseline="-25000" dirty="0">
                <a:solidFill>
                  <a:srgbClr val="000000"/>
                </a:solidFill>
                <a:effectLst/>
                <a:latin typeface="LinLibertine"/>
              </a:rPr>
              <a:t>. </a:t>
            </a:r>
            <a:r>
              <a:rPr lang="en-US" sz="4400" b="0" i="1" baseline="-25000" dirty="0">
                <a:solidFill>
                  <a:srgbClr val="000000"/>
                </a:solidFill>
                <a:effectLst/>
                <a:latin typeface="LinLibertineI"/>
              </a:rPr>
              <a:t>Workers </a:t>
            </a:r>
            <a:r>
              <a:rPr lang="en-US" sz="4400" b="0" i="0" baseline="-25000" dirty="0">
                <a:solidFill>
                  <a:srgbClr val="000000"/>
                </a:solidFill>
                <a:effectLst/>
                <a:latin typeface="LinLibertine"/>
              </a:rPr>
              <a:t>accept tasks from </a:t>
            </a:r>
            <a:r>
              <a:rPr lang="en-US" sz="4400" b="0" i="1" baseline="-25000" dirty="0">
                <a:solidFill>
                  <a:srgbClr val="000000"/>
                </a:solidFill>
                <a:effectLst/>
                <a:latin typeface="LinLibertineI"/>
              </a:rPr>
              <a:t>managers </a:t>
            </a:r>
            <a:r>
              <a:rPr lang="en-US" sz="4400" b="0" i="0" baseline="-25000" dirty="0">
                <a:solidFill>
                  <a:srgbClr val="000000"/>
                </a:solidFill>
                <a:effectLst/>
                <a:latin typeface="LinLibertine"/>
              </a:rPr>
              <a:t>and execute them.</a:t>
            </a:r>
          </a:p>
          <a:p>
            <a:r>
              <a:rPr lang="en-US" sz="4400" b="0" i="0" baseline="-25000" dirty="0">
                <a:solidFill>
                  <a:srgbClr val="000000"/>
                </a:solidFill>
                <a:effectLst/>
                <a:latin typeface="LinLibertine"/>
              </a:rPr>
              <a:t>The configuration and state of the </a:t>
            </a:r>
            <a:r>
              <a:rPr lang="en-US" sz="4400" b="0" i="1" baseline="-25000" dirty="0">
                <a:solidFill>
                  <a:srgbClr val="000000"/>
                </a:solidFill>
                <a:effectLst/>
                <a:latin typeface="LinLibertineI"/>
              </a:rPr>
              <a:t>swarm </a:t>
            </a:r>
            <a:r>
              <a:rPr lang="en-US" sz="4400" b="0" i="0" baseline="-25000" dirty="0">
                <a:solidFill>
                  <a:srgbClr val="000000"/>
                </a:solidFill>
                <a:effectLst/>
                <a:latin typeface="LinLibertine"/>
              </a:rPr>
              <a:t>is held in a distributed </a:t>
            </a:r>
            <a:r>
              <a:rPr lang="en-US" sz="4400" b="1" i="1" baseline="-25000" dirty="0" err="1">
                <a:solidFill>
                  <a:schemeClr val="accent5">
                    <a:lumMod val="75000"/>
                  </a:schemeClr>
                </a:solidFill>
                <a:effectLst/>
                <a:latin typeface="LinLibertineI"/>
              </a:rPr>
              <a:t>etcd</a:t>
            </a:r>
            <a:r>
              <a:rPr lang="en-US" sz="4400" b="0" i="1" baseline="-25000" dirty="0">
                <a:solidFill>
                  <a:srgbClr val="000000"/>
                </a:solidFill>
                <a:effectLst/>
                <a:latin typeface="LinLibertineI"/>
              </a:rPr>
              <a:t> </a:t>
            </a:r>
            <a:r>
              <a:rPr lang="en-US" sz="4400" b="0" i="0" baseline="-25000" dirty="0">
                <a:solidFill>
                  <a:srgbClr val="000000"/>
                </a:solidFill>
                <a:effectLst/>
                <a:latin typeface="LinLibertine"/>
              </a:rPr>
              <a:t>database located on all managers. It’s kept in memory and is extremely up-to-date.</a:t>
            </a:r>
            <a:r>
              <a:rPr lang="en-US" sz="5400" baseline="-25000" dirty="0"/>
              <a:t> </a:t>
            </a:r>
            <a:br>
              <a:rPr lang="en-US" sz="5400" baseline="-25000" dirty="0"/>
            </a:br>
            <a:endParaRPr lang="en-US" sz="5400" baseline="-25000" dirty="0"/>
          </a:p>
        </p:txBody>
      </p:sp>
    </p:spTree>
    <p:extLst>
      <p:ext uri="{BB962C8B-B14F-4D97-AF65-F5344CB8AC3E}">
        <p14:creationId xmlns:p14="http://schemas.microsoft.com/office/powerpoint/2010/main" val="345757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D121F5-1C99-BDB1-66E5-61C98D96A3FF}"/>
              </a:ext>
            </a:extLst>
          </p:cNvPr>
          <p:cNvSpPr>
            <a:spLocks noGrp="1"/>
          </p:cNvSpPr>
          <p:nvPr>
            <p:ph type="dt" sz="half" idx="10"/>
          </p:nvPr>
        </p:nvSpPr>
        <p:spPr/>
        <p:txBody>
          <a:bodyPr/>
          <a:lstStyle/>
          <a:p>
            <a:fld id="{D40A7B7E-3938-4D0E-8E14-E58AA83CCFB6}" type="datetime1">
              <a:rPr lang="en-US" smtClean="0"/>
              <a:t>7/16/2024</a:t>
            </a:fld>
            <a:endParaRPr lang="en-US" dirty="0"/>
          </a:p>
        </p:txBody>
      </p:sp>
      <p:sp>
        <p:nvSpPr>
          <p:cNvPr id="5" name="Footer Placeholder 4">
            <a:extLst>
              <a:ext uri="{FF2B5EF4-FFF2-40B4-BE49-F238E27FC236}">
                <a16:creationId xmlns:a16="http://schemas.microsoft.com/office/drawing/2014/main" id="{598B6BB6-A9DB-DCF1-6ABB-ECDAB7FCC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571C2-A770-C44D-4C95-37E024BCDE39}"/>
              </a:ext>
            </a:extLst>
          </p:cNvPr>
          <p:cNvSpPr>
            <a:spLocks noGrp="1"/>
          </p:cNvSpPr>
          <p:nvPr>
            <p:ph type="sldNum" sz="quarter" idx="12"/>
          </p:nvPr>
        </p:nvSpPr>
        <p:spPr/>
        <p:txBody>
          <a:bodyPr/>
          <a:lstStyle/>
          <a:p>
            <a:fld id="{5EE24C92-1265-4741-8F9F-404A15D9386E}" type="slidenum">
              <a:rPr lang="en-US" smtClean="0"/>
              <a:t>7</a:t>
            </a:fld>
            <a:endParaRPr lang="en-US"/>
          </a:p>
        </p:txBody>
      </p:sp>
      <p:pic>
        <p:nvPicPr>
          <p:cNvPr id="10" name="Content Placeholder 9">
            <a:extLst>
              <a:ext uri="{FF2B5EF4-FFF2-40B4-BE49-F238E27FC236}">
                <a16:creationId xmlns:a16="http://schemas.microsoft.com/office/drawing/2014/main" id="{5C163C60-9C6A-0AFD-BDBD-3C6149183C30}"/>
              </a:ext>
            </a:extLst>
          </p:cNvPr>
          <p:cNvPicPr>
            <a:picLocks noGrp="1" noChangeAspect="1"/>
          </p:cNvPicPr>
          <p:nvPr>
            <p:ph idx="1"/>
          </p:nvPr>
        </p:nvPicPr>
        <p:blipFill>
          <a:blip r:embed="rId2"/>
          <a:stretch>
            <a:fillRect/>
          </a:stretch>
        </p:blipFill>
        <p:spPr>
          <a:xfrm>
            <a:off x="868686" y="1948721"/>
            <a:ext cx="10002019" cy="3927423"/>
          </a:xfrm>
        </p:spPr>
      </p:pic>
    </p:spTree>
    <p:extLst>
      <p:ext uri="{BB962C8B-B14F-4D97-AF65-F5344CB8AC3E}">
        <p14:creationId xmlns:p14="http://schemas.microsoft.com/office/powerpoint/2010/main" val="1064087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D121F5-1C99-BDB1-66E5-61C98D96A3FF}"/>
              </a:ext>
            </a:extLst>
          </p:cNvPr>
          <p:cNvSpPr>
            <a:spLocks noGrp="1"/>
          </p:cNvSpPr>
          <p:nvPr>
            <p:ph type="dt" sz="half" idx="10"/>
          </p:nvPr>
        </p:nvSpPr>
        <p:spPr/>
        <p:txBody>
          <a:bodyPr/>
          <a:lstStyle/>
          <a:p>
            <a:fld id="{D40A7B7E-3938-4D0E-8E14-E58AA83CCFB6}" type="datetime1">
              <a:rPr lang="en-US" smtClean="0"/>
              <a:t>7/16/2024</a:t>
            </a:fld>
            <a:endParaRPr lang="en-US" dirty="0"/>
          </a:p>
        </p:txBody>
      </p:sp>
      <p:sp>
        <p:nvSpPr>
          <p:cNvPr id="5" name="Footer Placeholder 4">
            <a:extLst>
              <a:ext uri="{FF2B5EF4-FFF2-40B4-BE49-F238E27FC236}">
                <a16:creationId xmlns:a16="http://schemas.microsoft.com/office/drawing/2014/main" id="{598B6BB6-A9DB-DCF1-6ABB-ECDAB7FCC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571C2-A770-C44D-4C95-37E024BCDE39}"/>
              </a:ext>
            </a:extLst>
          </p:cNvPr>
          <p:cNvSpPr>
            <a:spLocks noGrp="1"/>
          </p:cNvSpPr>
          <p:nvPr>
            <p:ph type="sldNum" sz="quarter" idx="12"/>
          </p:nvPr>
        </p:nvSpPr>
        <p:spPr/>
        <p:txBody>
          <a:bodyPr/>
          <a:lstStyle/>
          <a:p>
            <a:fld id="{5EE24C92-1265-4741-8F9F-404A15D9386E}" type="slidenum">
              <a:rPr lang="en-US" smtClean="0"/>
              <a:t>8</a:t>
            </a:fld>
            <a:endParaRPr lang="en-US"/>
          </a:p>
        </p:txBody>
      </p:sp>
      <p:pic>
        <p:nvPicPr>
          <p:cNvPr id="8" name="Content Placeholder 7" descr="A black text on a white background&#10;&#10;Description automatically generated">
            <a:extLst>
              <a:ext uri="{FF2B5EF4-FFF2-40B4-BE49-F238E27FC236}">
                <a16:creationId xmlns:a16="http://schemas.microsoft.com/office/drawing/2014/main" id="{07DE562E-8F4A-7AFB-CE6B-E12464EA24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049" y="1079253"/>
            <a:ext cx="5553979" cy="1984622"/>
          </a:xfrm>
        </p:spPr>
      </p:pic>
      <p:sp>
        <p:nvSpPr>
          <p:cNvPr id="11" name="TextBox 10">
            <a:extLst>
              <a:ext uri="{FF2B5EF4-FFF2-40B4-BE49-F238E27FC236}">
                <a16:creationId xmlns:a16="http://schemas.microsoft.com/office/drawing/2014/main" id="{B762EBD7-2188-44F1-D60D-976D7054573D}"/>
              </a:ext>
            </a:extLst>
          </p:cNvPr>
          <p:cNvSpPr txBox="1"/>
          <p:nvPr/>
        </p:nvSpPr>
        <p:spPr>
          <a:xfrm>
            <a:off x="838200" y="3237635"/>
            <a:ext cx="9754849" cy="2308324"/>
          </a:xfrm>
          <a:prstGeom prst="rect">
            <a:avLst/>
          </a:prstGeom>
          <a:noFill/>
        </p:spPr>
        <p:txBody>
          <a:bodyPr wrap="square">
            <a:spAutoFit/>
          </a:bodyPr>
          <a:lstStyle/>
          <a:p>
            <a:r>
              <a:rPr lang="en-US" sz="2400" dirty="0" err="1"/>
              <a:t>etcd</a:t>
            </a:r>
            <a:r>
              <a:rPr lang="en-US" sz="2400" dirty="0"/>
              <a:t> is a distributed reliable key-value store for the most critical data of a distributed system, with a focus on being:</a:t>
            </a:r>
          </a:p>
          <a:p>
            <a:pPr>
              <a:buFont typeface="Arial" panose="020B0604020202020204" pitchFamily="34" charset="0"/>
              <a:buChar char="•"/>
            </a:pPr>
            <a:r>
              <a:rPr lang="en-US" sz="2400" i="1" dirty="0"/>
              <a:t>Simple</a:t>
            </a:r>
            <a:r>
              <a:rPr lang="en-US" sz="2400" dirty="0"/>
              <a:t>: well-defined, user-facing API (</a:t>
            </a:r>
            <a:r>
              <a:rPr lang="en-US" sz="2400" dirty="0" err="1"/>
              <a:t>gRPC</a:t>
            </a:r>
            <a:r>
              <a:rPr lang="en-US" sz="2400" dirty="0"/>
              <a:t>)</a:t>
            </a:r>
          </a:p>
          <a:p>
            <a:pPr>
              <a:buFont typeface="Arial" panose="020B0604020202020204" pitchFamily="34" charset="0"/>
              <a:buChar char="•"/>
            </a:pPr>
            <a:r>
              <a:rPr lang="en-US" sz="2400" i="1" dirty="0"/>
              <a:t>Secure</a:t>
            </a:r>
            <a:r>
              <a:rPr lang="en-US" sz="2400" dirty="0"/>
              <a:t>: automatic TLS with optional client cert authentication</a:t>
            </a:r>
          </a:p>
          <a:p>
            <a:pPr>
              <a:buFont typeface="Arial" panose="020B0604020202020204" pitchFamily="34" charset="0"/>
              <a:buChar char="•"/>
            </a:pPr>
            <a:r>
              <a:rPr lang="en-US" sz="2400" i="1" dirty="0"/>
              <a:t>Fast</a:t>
            </a:r>
            <a:r>
              <a:rPr lang="en-US" sz="2400" dirty="0"/>
              <a:t>: benchmarked 10,000 writes/sec</a:t>
            </a:r>
          </a:p>
          <a:p>
            <a:pPr>
              <a:buFont typeface="Arial" panose="020B0604020202020204" pitchFamily="34" charset="0"/>
              <a:buChar char="•"/>
            </a:pPr>
            <a:r>
              <a:rPr lang="en-US" sz="2400" i="1" dirty="0"/>
              <a:t>Reliable</a:t>
            </a:r>
            <a:r>
              <a:rPr lang="en-US" sz="2400" dirty="0"/>
              <a:t>: properly distributed using Raft</a:t>
            </a:r>
          </a:p>
        </p:txBody>
      </p:sp>
    </p:spTree>
    <p:extLst>
      <p:ext uri="{BB962C8B-B14F-4D97-AF65-F5344CB8AC3E}">
        <p14:creationId xmlns:p14="http://schemas.microsoft.com/office/powerpoint/2010/main" val="3235925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D121F5-1C99-BDB1-66E5-61C98D96A3FF}"/>
              </a:ext>
            </a:extLst>
          </p:cNvPr>
          <p:cNvSpPr>
            <a:spLocks noGrp="1"/>
          </p:cNvSpPr>
          <p:nvPr>
            <p:ph type="dt" sz="half" idx="10"/>
          </p:nvPr>
        </p:nvSpPr>
        <p:spPr/>
        <p:txBody>
          <a:bodyPr/>
          <a:lstStyle/>
          <a:p>
            <a:fld id="{D40A7B7E-3938-4D0E-8E14-E58AA83CCFB6}" type="datetime1">
              <a:rPr lang="en-US" smtClean="0"/>
              <a:t>7/16/2024</a:t>
            </a:fld>
            <a:endParaRPr lang="en-US" dirty="0"/>
          </a:p>
        </p:txBody>
      </p:sp>
      <p:sp>
        <p:nvSpPr>
          <p:cNvPr id="5" name="Footer Placeholder 4">
            <a:extLst>
              <a:ext uri="{FF2B5EF4-FFF2-40B4-BE49-F238E27FC236}">
                <a16:creationId xmlns:a16="http://schemas.microsoft.com/office/drawing/2014/main" id="{598B6BB6-A9DB-DCF1-6ABB-ECDAB7FCC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571C2-A770-C44D-4C95-37E024BCDE39}"/>
              </a:ext>
            </a:extLst>
          </p:cNvPr>
          <p:cNvSpPr>
            <a:spLocks noGrp="1"/>
          </p:cNvSpPr>
          <p:nvPr>
            <p:ph type="sldNum" sz="quarter" idx="12"/>
          </p:nvPr>
        </p:nvSpPr>
        <p:spPr/>
        <p:txBody>
          <a:bodyPr/>
          <a:lstStyle/>
          <a:p>
            <a:fld id="{5EE24C92-1265-4741-8F9F-404A15D9386E}" type="slidenum">
              <a:rPr lang="en-US" smtClean="0"/>
              <a:t>9</a:t>
            </a:fld>
            <a:endParaRPr lang="en-US"/>
          </a:p>
        </p:txBody>
      </p:sp>
      <p:sp>
        <p:nvSpPr>
          <p:cNvPr id="12" name="TextBox 11">
            <a:extLst>
              <a:ext uri="{FF2B5EF4-FFF2-40B4-BE49-F238E27FC236}">
                <a16:creationId xmlns:a16="http://schemas.microsoft.com/office/drawing/2014/main" id="{0DB06B86-76B8-4CC2-0E27-FBBB4D8A992D}"/>
              </a:ext>
            </a:extLst>
          </p:cNvPr>
          <p:cNvSpPr txBox="1"/>
          <p:nvPr/>
        </p:nvSpPr>
        <p:spPr>
          <a:xfrm>
            <a:off x="534650" y="1312041"/>
            <a:ext cx="6093500" cy="769441"/>
          </a:xfrm>
          <a:prstGeom prst="rect">
            <a:avLst/>
          </a:prstGeom>
          <a:noFill/>
        </p:spPr>
        <p:txBody>
          <a:bodyPr wrap="square">
            <a:spAutoFit/>
          </a:bodyPr>
          <a:lstStyle/>
          <a:p>
            <a:r>
              <a:rPr lang="en-US" sz="4400" b="1" dirty="0"/>
              <a:t>Transport Layer Security</a:t>
            </a:r>
          </a:p>
        </p:txBody>
      </p:sp>
      <p:pic>
        <p:nvPicPr>
          <p:cNvPr id="14" name="Picture 13" descr="A diagram of a computer&#10;&#10;Description automatically generated">
            <a:extLst>
              <a:ext uri="{FF2B5EF4-FFF2-40B4-BE49-F238E27FC236}">
                <a16:creationId xmlns:a16="http://schemas.microsoft.com/office/drawing/2014/main" id="{2DCDCB95-BFA6-71B6-82F3-9CC23FAFC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256702"/>
            <a:ext cx="7402172" cy="3924427"/>
          </a:xfrm>
          <a:prstGeom prst="rect">
            <a:avLst/>
          </a:prstGeom>
        </p:spPr>
      </p:pic>
    </p:spTree>
    <p:extLst>
      <p:ext uri="{BB962C8B-B14F-4D97-AF65-F5344CB8AC3E}">
        <p14:creationId xmlns:p14="http://schemas.microsoft.com/office/powerpoint/2010/main" val="1270669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10476</TotalTime>
  <Words>1059</Words>
  <Application>Microsoft Office PowerPoint</Application>
  <PresentationFormat>Widescreen</PresentationFormat>
  <Paragraphs>91</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AnonymousPro</vt:lpstr>
      <vt:lpstr>AnonymousPro-Bold</vt:lpstr>
      <vt:lpstr>Arial</vt:lpstr>
      <vt:lpstr>Calibri</vt:lpstr>
      <vt:lpstr>Calibri Light</vt:lpstr>
      <vt:lpstr>LinLibertine</vt:lpstr>
      <vt:lpstr>LinLibertineB</vt:lpstr>
      <vt:lpstr>LinLibertineI</vt:lpstr>
      <vt:lpstr>OpenSans-Bold</vt:lpstr>
      <vt:lpstr>Office Theme</vt:lpstr>
      <vt:lpstr>Docker Session 4</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Raft Consensus Algorithm  </vt:lpstr>
      <vt:lpstr>The following two best practices apply  </vt:lpstr>
      <vt:lpstr>PowerPoint Presentation</vt:lpstr>
      <vt:lpstr>Locking a Swarm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lastModifiedBy>Mohamed Imam</cp:lastModifiedBy>
  <cp:revision>98</cp:revision>
  <dcterms:created xsi:type="dcterms:W3CDTF">2024-03-14T10:03:54Z</dcterms:created>
  <dcterms:modified xsi:type="dcterms:W3CDTF">2024-07-16T13:17:23Z</dcterms:modified>
</cp:coreProperties>
</file>