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sldIdLst>
    <p:sldId id="256" r:id="rId2"/>
    <p:sldId id="259" r:id="rId3"/>
    <p:sldId id="277" r:id="rId4"/>
    <p:sldId id="276"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5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92383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116281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225663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79ED6-00BA-42C7-9D4E-82BA303D89C2}"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DFFB2-EFCC-44EF-9616-436DF60301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06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42936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179ED6-00BA-42C7-9D4E-82BA303D89C2}"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64740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179ED6-00BA-42C7-9D4E-82BA303D89C2}"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26582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179ED6-00BA-42C7-9D4E-82BA303D89C2}" type="datetimeFigureOut">
              <a:rPr lang="en-US" smtClean="0"/>
              <a:t>2/12/2022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223766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3DFFB2-EFCC-44EF-9616-436DF6030119}" type="slidenum">
              <a:rPr lang="en-US" smtClean="0"/>
              <a:t>‹#›</a:t>
            </a:fld>
            <a:endParaRPr lang="en-US"/>
          </a:p>
        </p:txBody>
      </p:sp>
    </p:spTree>
    <p:extLst>
      <p:ext uri="{BB962C8B-B14F-4D97-AF65-F5344CB8AC3E}">
        <p14:creationId xmlns:p14="http://schemas.microsoft.com/office/powerpoint/2010/main" val="409238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9ED6-00BA-42C7-9D4E-82BA303D89C2}"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3DFFB2-EFCC-44EF-9616-436DF6030119}" type="slidenum">
              <a:rPr lang="en-US" smtClean="0"/>
              <a:t>‹#›</a:t>
            </a:fld>
            <a:endParaRPr lang="en-US"/>
          </a:p>
        </p:txBody>
      </p:sp>
    </p:spTree>
    <p:extLst>
      <p:ext uri="{BB962C8B-B14F-4D97-AF65-F5344CB8AC3E}">
        <p14:creationId xmlns:p14="http://schemas.microsoft.com/office/powerpoint/2010/main" val="333941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179ED6-00BA-42C7-9D4E-82BA303D89C2}" type="datetimeFigureOut">
              <a:rPr lang="en-US" smtClean="0"/>
              <a:t>2/12/2022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3DFFB2-EFCC-44EF-9616-436DF60301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68361"/>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 JS</a:t>
            </a:r>
            <a:br>
              <a:rPr lang="en-US" dirty="0" smtClean="0"/>
            </a:b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283108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36937"/>
            <a:ext cx="8558606" cy="853225"/>
          </a:xfrm>
          <a:prstGeom prst="rect">
            <a:avLst/>
          </a:prstGeom>
        </p:spPr>
        <p:txBody>
          <a:bodyPr vert="horz" wrap="square" lIns="0" tIns="22013" rIns="0" bIns="0" rtlCol="0" anchor="ctr">
            <a:spAutoFit/>
          </a:bodyPr>
          <a:lstStyle/>
          <a:p>
            <a:pPr marL="16933">
              <a:lnSpc>
                <a:spcPct val="100000"/>
              </a:lnSpc>
              <a:spcBef>
                <a:spcPts val="173"/>
              </a:spcBef>
            </a:pPr>
            <a:r>
              <a:rPr lang="en-US" sz="5400" b="1" dirty="0">
                <a:solidFill>
                  <a:srgbClr val="666666"/>
                </a:solidFill>
                <a:latin typeface="Courier New"/>
                <a:cs typeface="Courier New"/>
              </a:rPr>
              <a:t>Functional component</a:t>
            </a:r>
            <a:endParaRPr sz="5000" dirty="0"/>
          </a:p>
        </p:txBody>
      </p:sp>
      <p:sp>
        <p:nvSpPr>
          <p:cNvPr id="3" name="object 3"/>
          <p:cNvSpPr txBox="1"/>
          <p:nvPr/>
        </p:nvSpPr>
        <p:spPr>
          <a:xfrm>
            <a:off x="578700" y="1932805"/>
            <a:ext cx="6694593" cy="3736792"/>
          </a:xfrm>
          <a:prstGeom prst="rect">
            <a:avLst/>
          </a:prstGeom>
        </p:spPr>
        <p:txBody>
          <a:bodyPr vert="horz" wrap="square" lIns="0" tIns="17780" rIns="0" bIns="0" rtlCol="0">
            <a:spAutoFit/>
          </a:bodyPr>
          <a:lstStyle/>
          <a:p>
            <a:pPr marL="626518" indent="-469042">
              <a:spcBef>
                <a:spcPts val="140"/>
              </a:spcBef>
              <a:buFont typeface="Arial"/>
              <a:buChar char="●"/>
              <a:tabLst>
                <a:tab pos="625671" algn="l"/>
                <a:tab pos="626518" algn="l"/>
              </a:tabLst>
            </a:pPr>
            <a:r>
              <a:rPr sz="2133" b="1" dirty="0">
                <a:solidFill>
                  <a:srgbClr val="666666"/>
                </a:solidFill>
                <a:latin typeface="Courier New"/>
                <a:cs typeface="Courier New"/>
              </a:rPr>
              <a:t>Functional component</a:t>
            </a:r>
            <a:r>
              <a:rPr sz="2133" b="1" spc="-7" dirty="0">
                <a:solidFill>
                  <a:srgbClr val="666666"/>
                </a:solidFill>
                <a:latin typeface="Courier New"/>
                <a:cs typeface="Courier New"/>
              </a:rPr>
              <a:t> </a:t>
            </a:r>
            <a:r>
              <a:rPr sz="2133" b="1" dirty="0">
                <a:solidFill>
                  <a:srgbClr val="666666"/>
                </a:solidFill>
                <a:latin typeface="Courier New"/>
                <a:cs typeface="Courier New"/>
              </a:rPr>
              <a:t>:</a:t>
            </a:r>
            <a:endParaRPr sz="2133" dirty="0">
              <a:latin typeface="Courier New"/>
              <a:cs typeface="Courier New"/>
            </a:endParaRPr>
          </a:p>
          <a:p>
            <a:pPr marL="16933">
              <a:spcBef>
                <a:spcPts val="1493"/>
              </a:spcBef>
            </a:pPr>
            <a:r>
              <a:rPr sz="1867" spc="-13" dirty="0">
                <a:solidFill>
                  <a:srgbClr val="666666"/>
                </a:solidFill>
                <a:latin typeface="Courier New"/>
                <a:cs typeface="Courier New"/>
              </a:rPr>
              <a:t>const App </a:t>
            </a:r>
            <a:r>
              <a:rPr sz="1867" spc="-7" dirty="0">
                <a:solidFill>
                  <a:srgbClr val="666666"/>
                </a:solidFill>
                <a:latin typeface="Courier New"/>
                <a:cs typeface="Courier New"/>
              </a:rPr>
              <a:t>= ( ) </a:t>
            </a:r>
            <a:r>
              <a:rPr sz="1867" spc="-13" dirty="0">
                <a:solidFill>
                  <a:srgbClr val="666666"/>
                </a:solidFill>
                <a:latin typeface="Courier New"/>
                <a:cs typeface="Courier New"/>
              </a:rPr>
              <a:t>=&gt; {return (&lt;h1&gt; Hello</a:t>
            </a:r>
            <a:r>
              <a:rPr sz="1867" spc="33" dirty="0">
                <a:solidFill>
                  <a:srgbClr val="666666"/>
                </a:solidFill>
                <a:latin typeface="Courier New"/>
                <a:cs typeface="Courier New"/>
              </a:rPr>
              <a:t> </a:t>
            </a:r>
            <a:r>
              <a:rPr sz="1867" spc="-13" dirty="0">
                <a:solidFill>
                  <a:srgbClr val="666666"/>
                </a:solidFill>
                <a:latin typeface="Courier New"/>
                <a:cs typeface="Courier New"/>
              </a:rPr>
              <a:t>&lt;/h1&gt;)};</a:t>
            </a:r>
            <a:endParaRPr sz="1867" dirty="0">
              <a:latin typeface="Courier New"/>
              <a:cs typeface="Courier New"/>
            </a:endParaRPr>
          </a:p>
          <a:p>
            <a:pPr>
              <a:lnSpc>
                <a:spcPct val="100000"/>
              </a:lnSpc>
            </a:pPr>
            <a:endParaRPr sz="2133" dirty="0">
              <a:latin typeface="Courier New"/>
              <a:cs typeface="Courier New"/>
            </a:endParaRPr>
          </a:p>
          <a:p>
            <a:pPr>
              <a:spcBef>
                <a:spcPts val="60"/>
              </a:spcBef>
            </a:pPr>
            <a:endParaRPr sz="2400" dirty="0">
              <a:latin typeface="Courier New"/>
              <a:cs typeface="Courier New"/>
            </a:endParaRPr>
          </a:p>
          <a:p>
            <a:pPr marL="626518" indent="-447875">
              <a:buFont typeface="Arial"/>
              <a:buChar char="●"/>
              <a:tabLst>
                <a:tab pos="625671" algn="l"/>
                <a:tab pos="626518" algn="l"/>
              </a:tabLst>
            </a:pPr>
            <a:r>
              <a:rPr sz="1867" b="1" spc="-7" dirty="0">
                <a:solidFill>
                  <a:srgbClr val="666666"/>
                </a:solidFill>
                <a:latin typeface="Courier New"/>
                <a:cs typeface="Courier New"/>
              </a:rPr>
              <a:t>Class component</a:t>
            </a:r>
            <a:r>
              <a:rPr sz="1867" b="1" spc="-20" dirty="0">
                <a:solidFill>
                  <a:srgbClr val="666666"/>
                </a:solidFill>
                <a:latin typeface="Courier New"/>
                <a:cs typeface="Courier New"/>
              </a:rPr>
              <a:t> </a:t>
            </a:r>
            <a:r>
              <a:rPr sz="1867" b="1" spc="-7" dirty="0">
                <a:solidFill>
                  <a:srgbClr val="666666"/>
                </a:solidFill>
                <a:latin typeface="Courier New"/>
                <a:cs typeface="Courier New"/>
              </a:rPr>
              <a:t>:</a:t>
            </a:r>
            <a:endParaRPr sz="1867" dirty="0">
              <a:latin typeface="Courier New"/>
              <a:cs typeface="Courier New"/>
            </a:endParaRPr>
          </a:p>
          <a:p>
            <a:pPr marL="16933" marR="2699106">
              <a:lnSpc>
                <a:spcPct val="166100"/>
              </a:lnSpc>
            </a:pPr>
            <a:r>
              <a:rPr sz="1867" spc="-13" dirty="0">
                <a:solidFill>
                  <a:srgbClr val="666666"/>
                </a:solidFill>
                <a:latin typeface="Courier New"/>
                <a:cs typeface="Courier New"/>
              </a:rPr>
              <a:t>class App extends Component{  render( ){</a:t>
            </a:r>
            <a:endParaRPr sz="1867" dirty="0">
              <a:latin typeface="Courier New"/>
              <a:cs typeface="Courier New"/>
            </a:endParaRPr>
          </a:p>
          <a:p>
            <a:pPr marL="16933">
              <a:spcBef>
                <a:spcPts val="1480"/>
              </a:spcBef>
            </a:pPr>
            <a:r>
              <a:rPr sz="1867" spc="-13" dirty="0">
                <a:solidFill>
                  <a:srgbClr val="666666"/>
                </a:solidFill>
                <a:latin typeface="Courier New"/>
                <a:cs typeface="Courier New"/>
              </a:rPr>
              <a:t>return (&lt;h1&gt; Hello</a:t>
            </a:r>
            <a:r>
              <a:rPr sz="1867" dirty="0">
                <a:solidFill>
                  <a:srgbClr val="666666"/>
                </a:solidFill>
                <a:latin typeface="Courier New"/>
                <a:cs typeface="Courier New"/>
              </a:rPr>
              <a:t> </a:t>
            </a:r>
            <a:r>
              <a:rPr sz="1867" spc="-13" dirty="0">
                <a:solidFill>
                  <a:srgbClr val="666666"/>
                </a:solidFill>
                <a:latin typeface="Courier New"/>
                <a:cs typeface="Courier New"/>
              </a:rPr>
              <a:t>&lt;/h1&gt;)}</a:t>
            </a:r>
            <a:endParaRPr sz="1867" dirty="0">
              <a:latin typeface="Courier New"/>
              <a:cs typeface="Courier New"/>
            </a:endParaRPr>
          </a:p>
          <a:p>
            <a:pPr marL="16933">
              <a:spcBef>
                <a:spcPts val="1480"/>
              </a:spcBef>
            </a:pPr>
            <a:r>
              <a:rPr sz="1867" spc="-13" dirty="0">
                <a:solidFill>
                  <a:srgbClr val="666666"/>
                </a:solidFill>
                <a:latin typeface="Courier New"/>
                <a:cs typeface="Courier New"/>
              </a:rPr>
              <a:t>};</a:t>
            </a:r>
            <a:endParaRPr sz="1867" dirty="0">
              <a:latin typeface="Courier New"/>
              <a:cs typeface="Courier New"/>
            </a:endParaRPr>
          </a:p>
        </p:txBody>
      </p:sp>
    </p:spTree>
    <p:extLst>
      <p:ext uri="{BB962C8B-B14F-4D97-AF65-F5344CB8AC3E}">
        <p14:creationId xmlns:p14="http://schemas.microsoft.com/office/powerpoint/2010/main" val="268417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3"/>
            <a:ext cx="10432674" cy="791669"/>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2150635"/>
            <a:ext cx="9177867" cy="2543303"/>
          </a:xfrm>
          <a:prstGeom prst="rect">
            <a:avLst/>
          </a:prstGeom>
        </p:spPr>
        <p:txBody>
          <a:bodyPr vert="horz" wrap="square" lIns="0" tIns="16933" rIns="0" bIns="0" rtlCol="0">
            <a:spAutoFit/>
          </a:bodyPr>
          <a:lstStyle/>
          <a:p>
            <a:pPr marL="16933">
              <a:spcBef>
                <a:spcPts val="133"/>
              </a:spcBef>
            </a:pPr>
            <a:r>
              <a:rPr sz="2400" spc="-7" dirty="0">
                <a:solidFill>
                  <a:srgbClr val="666666"/>
                </a:solidFill>
                <a:latin typeface="Courier New"/>
                <a:cs typeface="Courier New"/>
              </a:rPr>
              <a:t>There are 3 phases in a React component</a:t>
            </a:r>
            <a:r>
              <a:rPr sz="2400" spc="127" dirty="0">
                <a:solidFill>
                  <a:srgbClr val="666666"/>
                </a:solidFill>
                <a:latin typeface="Courier New"/>
                <a:cs typeface="Courier New"/>
              </a:rPr>
              <a:t> </a:t>
            </a:r>
            <a:r>
              <a:rPr sz="2400" spc="-7" dirty="0">
                <a:solidFill>
                  <a:srgbClr val="666666"/>
                </a:solidFill>
                <a:latin typeface="Courier New"/>
                <a:cs typeface="Courier New"/>
              </a:rPr>
              <a:t>lifecycle:</a:t>
            </a:r>
            <a:endParaRPr sz="2400" dirty="0">
              <a:latin typeface="Courier New"/>
              <a:cs typeface="Courier New"/>
            </a:endParaRPr>
          </a:p>
          <a:p>
            <a:pPr>
              <a:lnSpc>
                <a:spcPct val="100000"/>
              </a:lnSpc>
            </a:pPr>
            <a:endParaRPr sz="2933" dirty="0">
              <a:latin typeface="Courier New"/>
              <a:cs typeface="Courier New"/>
            </a:endParaRPr>
          </a:p>
          <a:p>
            <a:pPr>
              <a:spcBef>
                <a:spcPts val="67"/>
              </a:spcBef>
            </a:pPr>
            <a:endParaRPr sz="3133" dirty="0">
              <a:latin typeface="Courier New"/>
              <a:cs typeface="Courier New"/>
            </a:endParaRPr>
          </a:p>
          <a:p>
            <a:pPr marL="626518" indent="-489361">
              <a:buFont typeface="Arial"/>
              <a:buChar char="●"/>
              <a:tabLst>
                <a:tab pos="625671" algn="l"/>
                <a:tab pos="626518" algn="l"/>
              </a:tabLst>
            </a:pPr>
            <a:r>
              <a:rPr sz="2400" spc="-7" dirty="0">
                <a:solidFill>
                  <a:srgbClr val="666666"/>
                </a:solidFill>
                <a:latin typeface="Courier New"/>
                <a:cs typeface="Courier New"/>
              </a:rPr>
              <a:t>Mounting</a:t>
            </a:r>
            <a:endParaRPr sz="2400" dirty="0">
              <a:latin typeface="Courier New"/>
              <a:cs typeface="Courier New"/>
            </a:endParaRPr>
          </a:p>
          <a:p>
            <a:pPr marL="626518" indent="-489361">
              <a:spcBef>
                <a:spcPts val="433"/>
              </a:spcBef>
              <a:buFont typeface="Arial"/>
              <a:buChar char="●"/>
              <a:tabLst>
                <a:tab pos="625671" algn="l"/>
                <a:tab pos="626518" algn="l"/>
              </a:tabLst>
            </a:pPr>
            <a:r>
              <a:rPr sz="2400" spc="-7" dirty="0">
                <a:solidFill>
                  <a:srgbClr val="666666"/>
                </a:solidFill>
                <a:latin typeface="Courier New"/>
                <a:cs typeface="Courier New"/>
              </a:rPr>
              <a:t>Updating</a:t>
            </a:r>
            <a:endParaRPr sz="2400" dirty="0">
              <a:latin typeface="Courier New"/>
              <a:cs typeface="Courier New"/>
            </a:endParaRPr>
          </a:p>
          <a:p>
            <a:pPr marL="626518" indent="-489361">
              <a:spcBef>
                <a:spcPts val="433"/>
              </a:spcBef>
              <a:buFont typeface="Arial"/>
              <a:buChar char="●"/>
              <a:tabLst>
                <a:tab pos="625671" algn="l"/>
                <a:tab pos="626518" algn="l"/>
              </a:tabLst>
            </a:pPr>
            <a:r>
              <a:rPr sz="2400" spc="-7" dirty="0">
                <a:solidFill>
                  <a:srgbClr val="666666"/>
                </a:solidFill>
                <a:latin typeface="Courier New"/>
                <a:cs typeface="Courier New"/>
              </a:rPr>
              <a:t>Unmounting</a:t>
            </a:r>
            <a:endParaRPr sz="2400" dirty="0">
              <a:latin typeface="Courier New"/>
              <a:cs typeface="Courier New"/>
            </a:endParaRPr>
          </a:p>
        </p:txBody>
      </p:sp>
    </p:spTree>
    <p:extLst>
      <p:ext uri="{BB962C8B-B14F-4D97-AF65-F5344CB8AC3E}">
        <p14:creationId xmlns:p14="http://schemas.microsoft.com/office/powerpoint/2010/main" val="191690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0701867" cy="2692703"/>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Mounting</a:t>
            </a:r>
            <a:endParaRPr sz="2400" dirty="0">
              <a:latin typeface="Courier New"/>
              <a:cs typeface="Courier New"/>
            </a:endParaRPr>
          </a:p>
          <a:p>
            <a:pPr marL="16933">
              <a:spcBef>
                <a:spcPts val="2027"/>
              </a:spcBef>
            </a:pPr>
            <a:r>
              <a:rPr lang="en-US" sz="2400" spc="-7" dirty="0" smtClean="0">
                <a:solidFill>
                  <a:srgbClr val="666666"/>
                </a:solidFill>
                <a:latin typeface="Courier New"/>
                <a:cs typeface="Courier New"/>
              </a:rPr>
              <a:t>In </a:t>
            </a:r>
            <a:r>
              <a:rPr sz="2400" spc="-7" dirty="0" smtClean="0">
                <a:solidFill>
                  <a:srgbClr val="666666"/>
                </a:solidFill>
                <a:latin typeface="Courier New"/>
                <a:cs typeface="Courier New"/>
              </a:rPr>
              <a:t>mounting</a:t>
            </a:r>
            <a:r>
              <a:rPr lang="en-US" sz="2400" spc="-7" dirty="0" smtClean="0">
                <a:solidFill>
                  <a:srgbClr val="666666"/>
                </a:solidFill>
                <a:latin typeface="Courier New"/>
                <a:cs typeface="Courier New"/>
              </a:rPr>
              <a:t> we have this </a:t>
            </a:r>
            <a:r>
              <a:rPr sz="2400" spc="-7" dirty="0" smtClean="0">
                <a:solidFill>
                  <a:srgbClr val="666666"/>
                </a:solidFill>
                <a:latin typeface="Courier New"/>
                <a:cs typeface="Courier New"/>
              </a:rPr>
              <a:t> lifecycle </a:t>
            </a:r>
            <a:r>
              <a:rPr sz="2400" spc="-7" dirty="0">
                <a:solidFill>
                  <a:srgbClr val="666666"/>
                </a:solidFill>
                <a:latin typeface="Courier New"/>
                <a:cs typeface="Courier New"/>
              </a:rPr>
              <a:t>methods</a:t>
            </a:r>
            <a:r>
              <a:rPr sz="2400" spc="27" dirty="0">
                <a:solidFill>
                  <a:srgbClr val="666666"/>
                </a:solidFill>
                <a:latin typeface="Courier New"/>
                <a:cs typeface="Courier New"/>
              </a:rPr>
              <a:t> </a:t>
            </a:r>
            <a:r>
              <a:rPr sz="2400" spc="-7" dirty="0">
                <a:solidFill>
                  <a:srgbClr val="666666"/>
                </a:solidFill>
                <a:latin typeface="Courier New"/>
                <a:cs typeface="Courier New"/>
              </a:rPr>
              <a:t>:</a:t>
            </a:r>
            <a:endParaRPr sz="2400" dirty="0">
              <a:latin typeface="Courier New"/>
              <a:cs typeface="Courier New"/>
            </a:endParaRPr>
          </a:p>
          <a:p>
            <a:pPr marL="626518" indent="-489361">
              <a:spcBef>
                <a:spcPts val="2033"/>
              </a:spcBef>
              <a:buFont typeface="Arial"/>
              <a:buChar char="●"/>
              <a:tabLst>
                <a:tab pos="625671" algn="l"/>
                <a:tab pos="626518" algn="l"/>
              </a:tabLst>
            </a:pPr>
            <a:r>
              <a:rPr sz="2400" b="1" spc="-7" dirty="0">
                <a:solidFill>
                  <a:srgbClr val="666666"/>
                </a:solidFill>
                <a:latin typeface="Courier New"/>
                <a:cs typeface="Courier New"/>
              </a:rPr>
              <a:t>Constructor</a:t>
            </a:r>
            <a:endParaRPr sz="2400" dirty="0">
              <a:latin typeface="Courier New"/>
              <a:cs typeface="Courier New"/>
            </a:endParaRPr>
          </a:p>
          <a:p>
            <a:pPr marL="625671" marR="6773">
              <a:lnSpc>
                <a:spcPct val="114999"/>
              </a:lnSpc>
              <a:spcBef>
                <a:spcPts val="1600"/>
              </a:spcBef>
            </a:pPr>
            <a:r>
              <a:rPr sz="2400" spc="-7" dirty="0">
                <a:solidFill>
                  <a:srgbClr val="666666"/>
                </a:solidFill>
                <a:latin typeface="Courier New"/>
                <a:cs typeface="Courier New"/>
              </a:rPr>
              <a:t>The constructor is the first method that is called when  mounting a</a:t>
            </a:r>
            <a:r>
              <a:rPr sz="2400" spc="-13" dirty="0">
                <a:solidFill>
                  <a:srgbClr val="666666"/>
                </a:solidFill>
                <a:latin typeface="Courier New"/>
                <a:cs typeface="Courier New"/>
              </a:rPr>
              <a:t> </a:t>
            </a:r>
            <a:r>
              <a:rPr sz="2400" spc="-7" dirty="0">
                <a:solidFill>
                  <a:srgbClr val="666666"/>
                </a:solidFill>
                <a:latin typeface="Courier New"/>
                <a:cs typeface="Courier New"/>
              </a:rPr>
              <a:t>component.</a:t>
            </a:r>
            <a:endParaRPr sz="2400" dirty="0">
              <a:latin typeface="Courier New"/>
              <a:cs typeface="Courier New"/>
            </a:endParaRPr>
          </a:p>
        </p:txBody>
      </p:sp>
    </p:spTree>
    <p:extLst>
      <p:ext uri="{BB962C8B-B14F-4D97-AF65-F5344CB8AC3E}">
        <p14:creationId xmlns:p14="http://schemas.microsoft.com/office/powerpoint/2010/main" val="275719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633664" y="2347230"/>
            <a:ext cx="10581640" cy="3121538"/>
          </a:xfrm>
          <a:prstGeom prst="rect">
            <a:avLst/>
          </a:prstGeom>
        </p:spPr>
        <p:txBody>
          <a:bodyPr vert="horz" wrap="square" lIns="0" tIns="16933" rIns="0" bIns="0" rtlCol="0">
            <a:spAutoFit/>
          </a:bodyPr>
          <a:lstStyle/>
          <a:p>
            <a:pPr marL="505447" indent="-489361">
              <a:spcBef>
                <a:spcPts val="133"/>
              </a:spcBef>
              <a:buFont typeface="Arial"/>
              <a:buChar char="●"/>
              <a:tabLst>
                <a:tab pos="505447" algn="l"/>
                <a:tab pos="506294" algn="l"/>
              </a:tabLst>
            </a:pPr>
            <a:r>
              <a:rPr sz="2400" b="1" spc="-7" dirty="0">
                <a:solidFill>
                  <a:srgbClr val="666666"/>
                </a:solidFill>
                <a:latin typeface="Courier New"/>
                <a:cs typeface="Courier New"/>
              </a:rPr>
              <a:t>render()</a:t>
            </a:r>
            <a:endParaRPr sz="2400">
              <a:latin typeface="Courier New"/>
              <a:cs typeface="Courier New"/>
            </a:endParaRPr>
          </a:p>
          <a:p>
            <a:pPr marL="505447" marR="6773">
              <a:lnSpc>
                <a:spcPct val="114999"/>
              </a:lnSpc>
              <a:spcBef>
                <a:spcPts val="1600"/>
              </a:spcBef>
            </a:pPr>
            <a:r>
              <a:rPr sz="2400" spc="-7" dirty="0">
                <a:solidFill>
                  <a:srgbClr val="666666"/>
                </a:solidFill>
                <a:latin typeface="Courier New"/>
                <a:cs typeface="Courier New"/>
              </a:rPr>
              <a:t>From the render() method you return the JSX that builds  the component interface.</a:t>
            </a:r>
            <a:endParaRPr sz="2400">
              <a:latin typeface="Courier New"/>
              <a:cs typeface="Courier New"/>
            </a:endParaRPr>
          </a:p>
          <a:p>
            <a:pPr marL="505447" indent="-489361">
              <a:spcBef>
                <a:spcPts val="2027"/>
              </a:spcBef>
              <a:buFont typeface="Arial"/>
              <a:buChar char="●"/>
              <a:tabLst>
                <a:tab pos="505447" algn="l"/>
                <a:tab pos="506294" algn="l"/>
              </a:tabLst>
            </a:pPr>
            <a:r>
              <a:rPr sz="2400" b="1" spc="-7" dirty="0">
                <a:solidFill>
                  <a:srgbClr val="666666"/>
                </a:solidFill>
                <a:latin typeface="Courier New"/>
                <a:cs typeface="Courier New"/>
              </a:rPr>
              <a:t>componentDidMount()</a:t>
            </a:r>
            <a:endParaRPr sz="2400">
              <a:latin typeface="Courier New"/>
              <a:cs typeface="Courier New"/>
            </a:endParaRPr>
          </a:p>
          <a:p>
            <a:pPr marL="505447" marR="6773">
              <a:lnSpc>
                <a:spcPct val="114999"/>
              </a:lnSpc>
              <a:spcBef>
                <a:spcPts val="1600"/>
              </a:spcBef>
            </a:pPr>
            <a:r>
              <a:rPr sz="2400" spc="-7" dirty="0">
                <a:solidFill>
                  <a:srgbClr val="666666"/>
                </a:solidFill>
                <a:latin typeface="Courier New"/>
                <a:cs typeface="Courier New"/>
              </a:rPr>
              <a:t>This method is the one that you will use to perform API  calls, or process operations on the</a:t>
            </a:r>
            <a:r>
              <a:rPr sz="2400" spc="13" dirty="0">
                <a:solidFill>
                  <a:srgbClr val="666666"/>
                </a:solidFill>
                <a:latin typeface="Courier New"/>
                <a:cs typeface="Courier New"/>
              </a:rPr>
              <a:t> </a:t>
            </a:r>
            <a:r>
              <a:rPr sz="2400" spc="-7" dirty="0">
                <a:solidFill>
                  <a:srgbClr val="666666"/>
                </a:solidFill>
                <a:latin typeface="Courier New"/>
                <a:cs typeface="Courier New"/>
              </a:rPr>
              <a:t>DOM.</a:t>
            </a:r>
            <a:endParaRPr sz="2400">
              <a:latin typeface="Courier New"/>
              <a:cs typeface="Courier New"/>
            </a:endParaRPr>
          </a:p>
        </p:txBody>
      </p:sp>
    </p:spTree>
    <p:extLst>
      <p:ext uri="{BB962C8B-B14F-4D97-AF65-F5344CB8AC3E}">
        <p14:creationId xmlns:p14="http://schemas.microsoft.com/office/powerpoint/2010/main" val="87676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1067627" cy="2491622"/>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Updating</a:t>
            </a:r>
            <a:endParaRPr sz="2400">
              <a:latin typeface="Courier New"/>
              <a:cs typeface="Courier New"/>
            </a:endParaRPr>
          </a:p>
          <a:p>
            <a:pPr marL="626518" indent="-489361">
              <a:spcBef>
                <a:spcPts val="2027"/>
              </a:spcBef>
              <a:buFont typeface="Arial"/>
              <a:buChar char="●"/>
              <a:tabLst>
                <a:tab pos="625671" algn="l"/>
                <a:tab pos="626518" algn="l"/>
              </a:tabLst>
            </a:pPr>
            <a:r>
              <a:rPr sz="2400" b="1" spc="-7" dirty="0">
                <a:solidFill>
                  <a:srgbClr val="666666"/>
                </a:solidFill>
                <a:latin typeface="Courier New"/>
                <a:cs typeface="Courier New"/>
              </a:rPr>
              <a:t>componentDidUpdate()</a:t>
            </a:r>
            <a:endParaRPr sz="2400">
              <a:latin typeface="Courier New"/>
              <a:cs typeface="Courier New"/>
            </a:endParaRPr>
          </a:p>
          <a:p>
            <a:pPr marL="625671" marR="6773">
              <a:lnSpc>
                <a:spcPct val="114999"/>
              </a:lnSpc>
              <a:spcBef>
                <a:spcPts val="1600"/>
              </a:spcBef>
            </a:pPr>
            <a:r>
              <a:rPr sz="2400" spc="-7" dirty="0">
                <a:solidFill>
                  <a:srgbClr val="666666"/>
                </a:solidFill>
                <a:latin typeface="Courier New"/>
                <a:cs typeface="Courier New"/>
              </a:rPr>
              <a:t>This method is called when the component has been updated  in the DOM. Use this to call APIs that must be updated  when the DOM</a:t>
            </a:r>
            <a:r>
              <a:rPr sz="2400" spc="-13" dirty="0">
                <a:solidFill>
                  <a:srgbClr val="666666"/>
                </a:solidFill>
                <a:latin typeface="Courier New"/>
                <a:cs typeface="Courier New"/>
              </a:rPr>
              <a:t> </a:t>
            </a:r>
            <a:r>
              <a:rPr sz="2400" spc="-7" dirty="0">
                <a:solidFill>
                  <a:srgbClr val="666666"/>
                </a:solidFill>
                <a:latin typeface="Courier New"/>
                <a:cs typeface="Courier New"/>
              </a:rPr>
              <a:t>changes.</a:t>
            </a:r>
            <a:endParaRPr sz="2400">
              <a:latin typeface="Courier New"/>
              <a:cs typeface="Courier New"/>
            </a:endParaRPr>
          </a:p>
        </p:txBody>
      </p:sp>
    </p:spTree>
    <p:extLst>
      <p:ext uri="{BB962C8B-B14F-4D97-AF65-F5344CB8AC3E}">
        <p14:creationId xmlns:p14="http://schemas.microsoft.com/office/powerpoint/2010/main" val="25464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82992"/>
            <a:ext cx="3873500" cy="1561111"/>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solidFill>
                  <a:srgbClr val="666666"/>
                </a:solidFill>
                <a:latin typeface="Courier New"/>
                <a:cs typeface="Courier New"/>
              </a:rPr>
              <a:t>component</a:t>
            </a:r>
            <a:r>
              <a:rPr lang="en-US" sz="5000" spc="127" dirty="0">
                <a:solidFill>
                  <a:srgbClr val="666666"/>
                </a:solidFill>
                <a:latin typeface="Courier New"/>
                <a:cs typeface="Courier New"/>
              </a:rPr>
              <a:t> </a:t>
            </a:r>
            <a:r>
              <a:rPr lang="en-US" sz="5000" spc="-7" dirty="0">
                <a:solidFill>
                  <a:srgbClr val="666666"/>
                </a:solidFill>
                <a:latin typeface="Courier New"/>
                <a:cs typeface="Courier New"/>
              </a:rPr>
              <a:t>lifecycle</a:t>
            </a:r>
            <a:endParaRPr sz="5000" dirty="0"/>
          </a:p>
        </p:txBody>
      </p:sp>
      <p:sp>
        <p:nvSpPr>
          <p:cNvPr id="3" name="object 3"/>
          <p:cNvSpPr txBox="1"/>
          <p:nvPr/>
        </p:nvSpPr>
        <p:spPr>
          <a:xfrm>
            <a:off x="512965" y="1723407"/>
            <a:ext cx="10701867" cy="2491622"/>
          </a:xfrm>
          <a:prstGeom prst="rect">
            <a:avLst/>
          </a:prstGeom>
        </p:spPr>
        <p:txBody>
          <a:bodyPr vert="horz" wrap="square" lIns="0" tIns="16933" rIns="0" bIns="0" rtlCol="0">
            <a:spAutoFit/>
          </a:bodyPr>
          <a:lstStyle/>
          <a:p>
            <a:pPr marL="16933">
              <a:spcBef>
                <a:spcPts val="133"/>
              </a:spcBef>
            </a:pPr>
            <a:r>
              <a:rPr sz="2400" b="1" u="heavy" spc="-7" dirty="0">
                <a:solidFill>
                  <a:srgbClr val="666666"/>
                </a:solidFill>
                <a:uFill>
                  <a:solidFill>
                    <a:srgbClr val="666666"/>
                  </a:solidFill>
                </a:uFill>
                <a:latin typeface="Courier New"/>
                <a:cs typeface="Courier New"/>
              </a:rPr>
              <a:t>Unmounting</a:t>
            </a:r>
            <a:endParaRPr sz="2400">
              <a:latin typeface="Courier New"/>
              <a:cs typeface="Courier New"/>
            </a:endParaRPr>
          </a:p>
          <a:p>
            <a:pPr marL="626518" indent="-489361" algn="just">
              <a:spcBef>
                <a:spcPts val="2027"/>
              </a:spcBef>
              <a:buFont typeface="Arial"/>
              <a:buChar char="●"/>
              <a:tabLst>
                <a:tab pos="626518" algn="l"/>
              </a:tabLst>
            </a:pPr>
            <a:r>
              <a:rPr sz="2400" b="1" spc="-7" dirty="0">
                <a:solidFill>
                  <a:srgbClr val="666666"/>
                </a:solidFill>
                <a:latin typeface="Courier New"/>
                <a:cs typeface="Courier New"/>
              </a:rPr>
              <a:t>componentWillUnmount()</a:t>
            </a:r>
            <a:endParaRPr sz="2400">
              <a:latin typeface="Courier New"/>
              <a:cs typeface="Courier New"/>
            </a:endParaRPr>
          </a:p>
          <a:p>
            <a:pPr marL="625671" marR="6773" algn="just">
              <a:lnSpc>
                <a:spcPct val="114999"/>
              </a:lnSpc>
              <a:spcBef>
                <a:spcPts val="1600"/>
              </a:spcBef>
            </a:pPr>
            <a:r>
              <a:rPr sz="2400" spc="-7" dirty="0">
                <a:solidFill>
                  <a:srgbClr val="666666"/>
                </a:solidFill>
                <a:latin typeface="Courier New"/>
                <a:cs typeface="Courier New"/>
              </a:rPr>
              <a:t>The method is called when the component is removed from  the DOM. Use this to do any sort of cleanup you need to  perform.</a:t>
            </a:r>
            <a:endParaRPr sz="2400">
              <a:latin typeface="Courier New"/>
              <a:cs typeface="Courier New"/>
            </a:endParaRPr>
          </a:p>
        </p:txBody>
      </p:sp>
    </p:spTree>
    <p:extLst>
      <p:ext uri="{BB962C8B-B14F-4D97-AF65-F5344CB8AC3E}">
        <p14:creationId xmlns:p14="http://schemas.microsoft.com/office/powerpoint/2010/main" val="148441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3"/>
            <a:ext cx="2773442"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t>Agenda</a:t>
            </a:r>
            <a:endParaRPr sz="5000" dirty="0"/>
          </a:p>
        </p:txBody>
      </p:sp>
      <p:sp>
        <p:nvSpPr>
          <p:cNvPr id="3" name="object 3"/>
          <p:cNvSpPr txBox="1"/>
          <p:nvPr/>
        </p:nvSpPr>
        <p:spPr>
          <a:xfrm>
            <a:off x="688918" y="1650255"/>
            <a:ext cx="4179993" cy="2686719"/>
          </a:xfrm>
          <a:prstGeom prst="rect">
            <a:avLst/>
          </a:prstGeom>
        </p:spPr>
        <p:txBody>
          <a:bodyPr vert="horz" wrap="square" lIns="0" tIns="94827" rIns="0" bIns="0" rtlCol="0">
            <a:spAutoFit/>
          </a:bodyPr>
          <a:lstStyle/>
          <a:p>
            <a:pPr marL="450415" indent="-434329">
              <a:spcBef>
                <a:spcPts val="747"/>
              </a:spcBef>
              <a:buFont typeface="Arial"/>
              <a:buChar char="●"/>
              <a:tabLst>
                <a:tab pos="450415" algn="l"/>
                <a:tab pos="451262" algn="l"/>
              </a:tabLst>
            </a:pPr>
            <a:r>
              <a:rPr sz="1667" spc="7" dirty="0">
                <a:solidFill>
                  <a:srgbClr val="666666"/>
                </a:solidFill>
                <a:latin typeface="Courier New"/>
                <a:cs typeface="Courier New"/>
              </a:rPr>
              <a:t>Introduction about</a:t>
            </a:r>
            <a:r>
              <a:rPr sz="1667" spc="-27" dirty="0">
                <a:solidFill>
                  <a:srgbClr val="666666"/>
                </a:solidFill>
                <a:latin typeface="Courier New"/>
                <a:cs typeface="Courier New"/>
              </a:rPr>
              <a:t> </a:t>
            </a:r>
            <a:r>
              <a:rPr sz="1667" spc="7" dirty="0">
                <a:solidFill>
                  <a:srgbClr val="666666"/>
                </a:solidFill>
                <a:latin typeface="Courier New"/>
                <a:cs typeface="Courier New"/>
              </a:rPr>
              <a:t>React</a:t>
            </a:r>
            <a:endParaRPr sz="1667" dirty="0">
              <a:latin typeface="Courier New"/>
              <a:cs typeface="Courier New"/>
            </a:endParaRPr>
          </a:p>
          <a:p>
            <a:pPr marL="450415" indent="-434329">
              <a:spcBef>
                <a:spcPts val="627"/>
              </a:spcBef>
              <a:buFont typeface="Arial"/>
              <a:buChar char="●"/>
              <a:tabLst>
                <a:tab pos="450415" algn="l"/>
                <a:tab pos="451262" algn="l"/>
              </a:tabLst>
            </a:pPr>
            <a:r>
              <a:rPr sz="1667" spc="7" dirty="0">
                <a:solidFill>
                  <a:srgbClr val="666666"/>
                </a:solidFill>
                <a:latin typeface="Courier New"/>
                <a:cs typeface="Courier New"/>
              </a:rPr>
              <a:t>Single page</a:t>
            </a:r>
            <a:r>
              <a:rPr sz="1667" spc="-27" dirty="0">
                <a:solidFill>
                  <a:srgbClr val="666666"/>
                </a:solidFill>
                <a:latin typeface="Courier New"/>
                <a:cs typeface="Courier New"/>
              </a:rPr>
              <a:t> </a:t>
            </a:r>
            <a:r>
              <a:rPr sz="1667" spc="7" dirty="0">
                <a:solidFill>
                  <a:srgbClr val="666666"/>
                </a:solidFill>
                <a:latin typeface="Courier New"/>
                <a:cs typeface="Courier New"/>
              </a:rPr>
              <a:t>application</a:t>
            </a:r>
            <a:endParaRPr sz="1667" dirty="0">
              <a:latin typeface="Courier New"/>
              <a:cs typeface="Courier New"/>
            </a:endParaRPr>
          </a:p>
          <a:p>
            <a:pPr marL="450415" indent="-434329">
              <a:spcBef>
                <a:spcPts val="619"/>
              </a:spcBef>
              <a:buFont typeface="Arial"/>
              <a:buChar char="●"/>
              <a:tabLst>
                <a:tab pos="450415" algn="l"/>
                <a:tab pos="451262" algn="l"/>
              </a:tabLst>
            </a:pPr>
            <a:r>
              <a:rPr sz="1667" spc="7" dirty="0">
                <a:solidFill>
                  <a:srgbClr val="666666"/>
                </a:solidFill>
                <a:latin typeface="Courier New"/>
                <a:cs typeface="Courier New"/>
              </a:rPr>
              <a:t>Virtual</a:t>
            </a:r>
            <a:r>
              <a:rPr sz="1667" dirty="0">
                <a:solidFill>
                  <a:srgbClr val="666666"/>
                </a:solidFill>
                <a:latin typeface="Courier New"/>
                <a:cs typeface="Courier New"/>
              </a:rPr>
              <a:t> </a:t>
            </a:r>
            <a:r>
              <a:rPr sz="1667" spc="7" dirty="0">
                <a:solidFill>
                  <a:srgbClr val="666666"/>
                </a:solidFill>
                <a:latin typeface="Courier New"/>
                <a:cs typeface="Courier New"/>
              </a:rPr>
              <a:t>Dom</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Environment</a:t>
            </a:r>
            <a:r>
              <a:rPr sz="1667" spc="-7" dirty="0">
                <a:solidFill>
                  <a:srgbClr val="666666"/>
                </a:solidFill>
                <a:latin typeface="Courier New"/>
                <a:cs typeface="Courier New"/>
              </a:rPr>
              <a:t> </a:t>
            </a:r>
            <a:r>
              <a:rPr sz="1667" spc="7" dirty="0">
                <a:solidFill>
                  <a:srgbClr val="666666"/>
                </a:solidFill>
                <a:latin typeface="Courier New"/>
                <a:cs typeface="Courier New"/>
              </a:rPr>
              <a:t>setup.</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React app</a:t>
            </a:r>
            <a:r>
              <a:rPr sz="1667" spc="-20" dirty="0">
                <a:solidFill>
                  <a:srgbClr val="666666"/>
                </a:solidFill>
                <a:latin typeface="Courier New"/>
                <a:cs typeface="Courier New"/>
              </a:rPr>
              <a:t> </a:t>
            </a:r>
            <a:r>
              <a:rPr sz="1667" spc="7" dirty="0">
                <a:solidFill>
                  <a:srgbClr val="666666"/>
                </a:solidFill>
                <a:latin typeface="Courier New"/>
                <a:cs typeface="Courier New"/>
              </a:rPr>
              <a:t>structure.</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What is JSX</a:t>
            </a:r>
            <a:r>
              <a:rPr sz="1667" spc="-13" dirty="0">
                <a:solidFill>
                  <a:srgbClr val="666666"/>
                </a:solidFill>
                <a:latin typeface="Courier New"/>
                <a:cs typeface="Courier New"/>
              </a:rPr>
              <a:t> </a:t>
            </a:r>
            <a:r>
              <a:rPr sz="1667" spc="7" dirty="0">
                <a:solidFill>
                  <a:srgbClr val="666666"/>
                </a:solidFill>
                <a:latin typeface="Courier New"/>
                <a:cs typeface="Courier New"/>
              </a:rPr>
              <a:t>?</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Building Reusable</a:t>
            </a:r>
            <a:r>
              <a:rPr sz="1667" spc="-93" dirty="0">
                <a:solidFill>
                  <a:srgbClr val="666666"/>
                </a:solidFill>
                <a:latin typeface="Courier New"/>
                <a:cs typeface="Courier New"/>
              </a:rPr>
              <a:t> </a:t>
            </a:r>
            <a:r>
              <a:rPr sz="1667" spc="7" dirty="0">
                <a:solidFill>
                  <a:srgbClr val="666666"/>
                </a:solidFill>
                <a:latin typeface="Courier New"/>
                <a:cs typeface="Courier New"/>
              </a:rPr>
              <a:t>components.</a:t>
            </a:r>
            <a:endParaRPr sz="1667" dirty="0">
              <a:latin typeface="Courier New"/>
              <a:cs typeface="Courier New"/>
            </a:endParaRPr>
          </a:p>
          <a:p>
            <a:pPr marL="450415" indent="-434329">
              <a:spcBef>
                <a:spcPts val="620"/>
              </a:spcBef>
              <a:buFont typeface="Arial"/>
              <a:buChar char="●"/>
              <a:tabLst>
                <a:tab pos="450415" algn="l"/>
                <a:tab pos="451262" algn="l"/>
              </a:tabLst>
            </a:pPr>
            <a:r>
              <a:rPr sz="1667" spc="7" dirty="0">
                <a:solidFill>
                  <a:srgbClr val="666666"/>
                </a:solidFill>
                <a:latin typeface="Courier New"/>
                <a:cs typeface="Courier New"/>
              </a:rPr>
              <a:t>Component lifecycle</a:t>
            </a:r>
            <a:r>
              <a:rPr sz="1667" spc="-47" dirty="0">
                <a:solidFill>
                  <a:srgbClr val="666666"/>
                </a:solidFill>
                <a:latin typeface="Courier New"/>
                <a:cs typeface="Courier New"/>
              </a:rPr>
              <a:t> </a:t>
            </a:r>
            <a:r>
              <a:rPr sz="1667" spc="7" dirty="0" smtClean="0">
                <a:solidFill>
                  <a:srgbClr val="666666"/>
                </a:solidFill>
                <a:latin typeface="Courier New"/>
                <a:cs typeface="Courier New"/>
              </a:rPr>
              <a:t>methods</a:t>
            </a:r>
            <a:endParaRPr sz="1667" dirty="0">
              <a:latin typeface="Courier New"/>
              <a:cs typeface="Courier New"/>
            </a:endParaRPr>
          </a:p>
        </p:txBody>
      </p:sp>
    </p:spTree>
    <p:extLst>
      <p:ext uri="{BB962C8B-B14F-4D97-AF65-F5344CB8AC3E}">
        <p14:creationId xmlns:p14="http://schemas.microsoft.com/office/powerpoint/2010/main" val="216276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endParaRPr lang="en-US" dirty="0"/>
          </a:p>
        </p:txBody>
      </p:sp>
      <p:sp>
        <p:nvSpPr>
          <p:cNvPr id="3" name="Content Placeholder 2"/>
          <p:cNvSpPr>
            <a:spLocks noGrp="1"/>
          </p:cNvSpPr>
          <p:nvPr>
            <p:ph idx="1"/>
          </p:nvPr>
        </p:nvSpPr>
        <p:spPr/>
        <p:txBody>
          <a:bodyPr/>
          <a:lstStyle/>
          <a:p>
            <a:pPr marL="16086" marR="6773" algn="ctr">
              <a:lnSpc>
                <a:spcPct val="139500"/>
              </a:lnSpc>
              <a:spcBef>
                <a:spcPts val="1292"/>
              </a:spcBef>
            </a:pPr>
            <a:r>
              <a:rPr lang="en-US" spc="-7" dirty="0">
                <a:solidFill>
                  <a:srgbClr val="666666"/>
                </a:solidFill>
                <a:latin typeface="Courier New"/>
                <a:cs typeface="Courier New"/>
              </a:rPr>
              <a:t>React is a JavaScript library for  building user interfaces ,  developed at Facebook and</a:t>
            </a:r>
            <a:r>
              <a:rPr lang="en-US" spc="-67" dirty="0">
                <a:solidFill>
                  <a:srgbClr val="666666"/>
                </a:solidFill>
                <a:latin typeface="Courier New"/>
                <a:cs typeface="Courier New"/>
              </a:rPr>
              <a:t> </a:t>
            </a:r>
            <a:r>
              <a:rPr lang="en-US" spc="-7" dirty="0">
                <a:solidFill>
                  <a:srgbClr val="666666"/>
                </a:solidFill>
                <a:latin typeface="Courier New"/>
                <a:cs typeface="Courier New"/>
              </a:rPr>
              <a:t>released  to the world in</a:t>
            </a:r>
            <a:r>
              <a:rPr lang="en-US" spc="-47" dirty="0">
                <a:solidFill>
                  <a:srgbClr val="666666"/>
                </a:solidFill>
                <a:latin typeface="Courier New"/>
                <a:cs typeface="Courier New"/>
              </a:rPr>
              <a:t> </a:t>
            </a:r>
            <a:r>
              <a:rPr lang="en-US" spc="-7" dirty="0">
                <a:solidFill>
                  <a:srgbClr val="666666"/>
                </a:solidFill>
                <a:latin typeface="Courier New"/>
                <a:cs typeface="Courier New"/>
              </a:rPr>
              <a:t>2013.</a:t>
            </a:r>
            <a:endParaRPr lang="en-US" dirty="0">
              <a:latin typeface="Courier New"/>
              <a:cs typeface="Courier New"/>
            </a:endParaRPr>
          </a:p>
          <a:p>
            <a:pPr>
              <a:lnSpc>
                <a:spcPct val="100000"/>
              </a:lnSpc>
            </a:pPr>
            <a:endParaRPr lang="en-US" sz="2800" dirty="0">
              <a:latin typeface="Courier New"/>
              <a:cs typeface="Courier New"/>
            </a:endParaRPr>
          </a:p>
          <a:p>
            <a:endParaRPr lang="en-US" dirty="0"/>
          </a:p>
        </p:txBody>
      </p:sp>
    </p:spTree>
    <p:extLst>
      <p:ext uri="{BB962C8B-B14F-4D97-AF65-F5344CB8AC3E}">
        <p14:creationId xmlns:p14="http://schemas.microsoft.com/office/powerpoint/2010/main" val="291542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half" idx="1"/>
          </p:nvPr>
        </p:nvSpPr>
        <p:spPr/>
        <p:txBody>
          <a:bodyPr/>
          <a:lstStyle/>
          <a:p>
            <a:pPr marL="505447" marR="6773" indent="-489361">
              <a:lnSpc>
                <a:spcPct val="114999"/>
              </a:lnSpc>
              <a:spcBef>
                <a:spcPts val="133"/>
              </a:spcBef>
              <a:buFont typeface="Arial"/>
              <a:buChar char="●"/>
              <a:tabLst>
                <a:tab pos="505447" algn="l"/>
                <a:tab pos="506294" algn="l"/>
              </a:tabLst>
            </a:pPr>
            <a:r>
              <a:rPr lang="en-US" spc="-7" dirty="0">
                <a:solidFill>
                  <a:schemeClr val="tx2"/>
                </a:solidFill>
                <a:latin typeface="Courier New"/>
                <a:cs typeface="Courier New"/>
              </a:rPr>
              <a:t>Easy creation of  dynamic</a:t>
            </a:r>
            <a:r>
              <a:rPr lang="en-US" spc="-13" dirty="0">
                <a:solidFill>
                  <a:schemeClr val="tx2"/>
                </a:solidFill>
                <a:latin typeface="Courier New"/>
                <a:cs typeface="Courier New"/>
              </a:rPr>
              <a:t> </a:t>
            </a:r>
            <a:r>
              <a:rPr lang="en-US" spc="-7" dirty="0">
                <a:solidFill>
                  <a:schemeClr val="tx2"/>
                </a:solidFill>
                <a:latin typeface="Courier New"/>
                <a:cs typeface="Courier New"/>
              </a:rPr>
              <a:t>applications.</a:t>
            </a:r>
            <a:endParaRPr lang="en-US" dirty="0">
              <a:solidFill>
                <a:schemeClr val="tx2"/>
              </a:solidFill>
              <a:latin typeface="Courier New"/>
              <a:cs typeface="Courier New"/>
            </a:endParaRPr>
          </a:p>
          <a:p>
            <a:pPr marL="505447" marR="190495" indent="-489361">
              <a:lnSpc>
                <a:spcPct val="114999"/>
              </a:lnSpc>
              <a:buFont typeface="Arial"/>
              <a:buChar char="●"/>
              <a:tabLst>
                <a:tab pos="505447" algn="l"/>
                <a:tab pos="506294" algn="l"/>
              </a:tabLst>
            </a:pPr>
            <a:r>
              <a:rPr lang="en-US" spc="-7" dirty="0">
                <a:solidFill>
                  <a:schemeClr val="tx2"/>
                </a:solidFill>
                <a:latin typeface="Courier New"/>
                <a:cs typeface="Courier New"/>
              </a:rPr>
              <a:t>Improved</a:t>
            </a:r>
            <a:r>
              <a:rPr lang="en-US" spc="-20" dirty="0">
                <a:solidFill>
                  <a:schemeClr val="tx2"/>
                </a:solidFill>
                <a:latin typeface="Courier New"/>
                <a:cs typeface="Courier New"/>
              </a:rPr>
              <a:t> </a:t>
            </a:r>
            <a:r>
              <a:rPr lang="en-US" spc="-7" dirty="0">
                <a:solidFill>
                  <a:schemeClr val="tx2"/>
                </a:solidFill>
                <a:latin typeface="Courier New"/>
                <a:cs typeface="Courier New"/>
              </a:rPr>
              <a:t>performance  using Virtual</a:t>
            </a:r>
            <a:r>
              <a:rPr lang="en-US" spc="-27" dirty="0">
                <a:solidFill>
                  <a:schemeClr val="tx2"/>
                </a:solidFill>
                <a:latin typeface="Courier New"/>
                <a:cs typeface="Courier New"/>
              </a:rPr>
              <a:t> </a:t>
            </a:r>
            <a:r>
              <a:rPr lang="en-US" spc="-7" dirty="0">
                <a:solidFill>
                  <a:schemeClr val="tx2"/>
                </a:solidFill>
                <a:latin typeface="Courier New"/>
                <a:cs typeface="Courier New"/>
              </a:rPr>
              <a:t>DOM.</a:t>
            </a:r>
            <a:endParaRPr lang="en-US" dirty="0">
              <a:solidFill>
                <a:schemeClr val="tx2"/>
              </a:solidFill>
              <a:latin typeface="Courier New"/>
              <a:cs typeface="Courier New"/>
            </a:endParaRPr>
          </a:p>
          <a:p>
            <a:pPr marL="505447" indent="-489361">
              <a:spcBef>
                <a:spcPts val="427"/>
              </a:spcBef>
              <a:buFont typeface="Arial"/>
              <a:buChar char="●"/>
              <a:tabLst>
                <a:tab pos="505447" algn="l"/>
                <a:tab pos="506294" algn="l"/>
              </a:tabLst>
            </a:pPr>
            <a:r>
              <a:rPr lang="en-US" spc="-7" dirty="0">
                <a:solidFill>
                  <a:schemeClr val="tx2"/>
                </a:solidFill>
                <a:latin typeface="Courier New"/>
                <a:cs typeface="Courier New"/>
              </a:rPr>
              <a:t>Reusable</a:t>
            </a:r>
            <a:r>
              <a:rPr lang="en-US" spc="-13" dirty="0">
                <a:solidFill>
                  <a:schemeClr val="tx2"/>
                </a:solidFill>
                <a:latin typeface="Courier New"/>
                <a:cs typeface="Courier New"/>
              </a:rPr>
              <a:t> </a:t>
            </a:r>
            <a:r>
              <a:rPr lang="en-US" spc="-7" dirty="0">
                <a:solidFill>
                  <a:schemeClr val="tx2"/>
                </a:solidFill>
                <a:latin typeface="Courier New"/>
                <a:cs typeface="Courier New"/>
              </a:rPr>
              <a:t>components</a:t>
            </a:r>
            <a:endParaRPr lang="en-US" dirty="0">
              <a:solidFill>
                <a:schemeClr val="tx2"/>
              </a:solidFill>
              <a:latin typeface="Courier New"/>
              <a:cs typeface="Courier New"/>
            </a:endParaRPr>
          </a:p>
          <a:p>
            <a:pPr marL="505447" indent="-489361">
              <a:spcBef>
                <a:spcPts val="433"/>
              </a:spcBef>
              <a:buFont typeface="Arial"/>
              <a:buChar char="●"/>
              <a:tabLst>
                <a:tab pos="505447" algn="l"/>
                <a:tab pos="506294" algn="l"/>
              </a:tabLst>
            </a:pPr>
            <a:r>
              <a:rPr lang="en-US" spc="-7" dirty="0">
                <a:solidFill>
                  <a:schemeClr val="tx2"/>
                </a:solidFill>
                <a:latin typeface="Courier New"/>
                <a:cs typeface="Courier New"/>
              </a:rPr>
              <a:t>Easy to</a:t>
            </a:r>
            <a:r>
              <a:rPr lang="en-US" spc="-20" dirty="0">
                <a:solidFill>
                  <a:schemeClr val="tx2"/>
                </a:solidFill>
                <a:latin typeface="Courier New"/>
                <a:cs typeface="Courier New"/>
              </a:rPr>
              <a:t> </a:t>
            </a:r>
            <a:r>
              <a:rPr lang="en-US" spc="-7" dirty="0">
                <a:solidFill>
                  <a:schemeClr val="tx2"/>
                </a:solidFill>
                <a:latin typeface="Courier New"/>
                <a:cs typeface="Courier New"/>
              </a:rPr>
              <a:t>learn.</a:t>
            </a:r>
            <a:endParaRPr lang="en-US" dirty="0">
              <a:solidFill>
                <a:schemeClr val="tx2"/>
              </a:solidFill>
              <a:latin typeface="Courier New"/>
              <a:cs typeface="Courier New"/>
            </a:endParaRPr>
          </a:p>
          <a:p>
            <a:pPr marL="505447" marR="373371" indent="-489361">
              <a:lnSpc>
                <a:spcPct val="114999"/>
              </a:lnSpc>
              <a:buFont typeface="Arial"/>
              <a:buChar char="●"/>
              <a:tabLst>
                <a:tab pos="505447" algn="l"/>
                <a:tab pos="506294" algn="l"/>
              </a:tabLst>
            </a:pPr>
            <a:r>
              <a:rPr lang="en-US" spc="-7" dirty="0">
                <a:solidFill>
                  <a:schemeClr val="tx2"/>
                </a:solidFill>
                <a:latin typeface="Courier New"/>
                <a:cs typeface="Courier New"/>
              </a:rPr>
              <a:t>Dedicated tools</a:t>
            </a:r>
            <a:r>
              <a:rPr lang="en-US" spc="-33" dirty="0">
                <a:solidFill>
                  <a:schemeClr val="tx2"/>
                </a:solidFill>
                <a:latin typeface="Courier New"/>
                <a:cs typeface="Courier New"/>
              </a:rPr>
              <a:t> </a:t>
            </a:r>
            <a:r>
              <a:rPr lang="en-US" spc="-7" dirty="0">
                <a:solidFill>
                  <a:schemeClr val="tx2"/>
                </a:solidFill>
                <a:latin typeface="Courier New"/>
                <a:cs typeface="Courier New"/>
              </a:rPr>
              <a:t>for  easy</a:t>
            </a:r>
            <a:r>
              <a:rPr lang="en-US" spc="-20" dirty="0">
                <a:solidFill>
                  <a:schemeClr val="tx2"/>
                </a:solidFill>
                <a:latin typeface="Courier New"/>
                <a:cs typeface="Courier New"/>
              </a:rPr>
              <a:t> </a:t>
            </a:r>
            <a:r>
              <a:rPr lang="en-US" spc="-7" dirty="0">
                <a:solidFill>
                  <a:schemeClr val="tx2"/>
                </a:solidFill>
                <a:latin typeface="Courier New"/>
                <a:cs typeface="Courier New"/>
              </a:rPr>
              <a:t>debugging.</a:t>
            </a:r>
            <a:endParaRPr lang="en-US" dirty="0">
              <a:solidFill>
                <a:schemeClr val="tx2"/>
              </a:solidFill>
              <a:latin typeface="Courier New"/>
              <a:cs typeface="Courier New"/>
            </a:endParaRP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62056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5" y="467713"/>
            <a:ext cx="6014584"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latin typeface="+mn-lt"/>
              </a:rPr>
              <a:t>Single </a:t>
            </a:r>
            <a:r>
              <a:rPr lang="en-US" sz="5000" dirty="0"/>
              <a:t>P</a:t>
            </a:r>
            <a:r>
              <a:rPr lang="en-US" sz="5000" dirty="0" smtClean="0"/>
              <a:t>age</a:t>
            </a:r>
            <a:r>
              <a:rPr lang="en-US" sz="5000" dirty="0" smtClean="0">
                <a:latin typeface="+mn-lt"/>
              </a:rPr>
              <a:t> Application</a:t>
            </a:r>
            <a:endParaRPr sz="5000" dirty="0">
              <a:latin typeface="+mn-lt"/>
            </a:endParaRPr>
          </a:p>
        </p:txBody>
      </p:sp>
      <p:sp>
        <p:nvSpPr>
          <p:cNvPr id="3" name="object 3"/>
          <p:cNvSpPr/>
          <p:nvPr/>
        </p:nvSpPr>
        <p:spPr>
          <a:xfrm>
            <a:off x="2038083" y="1726417"/>
            <a:ext cx="7988999" cy="4565140"/>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69634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7667" y="4229685"/>
            <a:ext cx="5063067" cy="1655154"/>
          </a:xfrm>
          <a:prstGeom prst="rect">
            <a:avLst/>
          </a:prstGeom>
        </p:spPr>
        <p:txBody>
          <a:bodyPr vert="horz" wrap="square" lIns="0" tIns="18627" rIns="0" bIns="0" rtlCol="0">
            <a:spAutoFit/>
          </a:bodyPr>
          <a:lstStyle/>
          <a:p>
            <a:pPr marL="625671" marR="6773" indent="-609585" algn="ctr">
              <a:spcBef>
                <a:spcPts val="2207"/>
              </a:spcBef>
            </a:pPr>
            <a:r>
              <a:rPr lang="en-US" sz="4800" b="1" spc="-7" dirty="0" smtClean="0">
                <a:solidFill>
                  <a:schemeClr val="tx2"/>
                </a:solidFill>
                <a:latin typeface="+mj-lt"/>
                <a:cs typeface="Courier New"/>
              </a:rPr>
              <a:t>virtual</a:t>
            </a:r>
            <a:r>
              <a:rPr lang="en-US" sz="4800" b="1" spc="-7" dirty="0" smtClean="0">
                <a:solidFill>
                  <a:schemeClr val="tx2"/>
                </a:solidFill>
                <a:latin typeface="Courier New"/>
                <a:cs typeface="Courier New"/>
              </a:rPr>
              <a:t> DOM </a:t>
            </a:r>
          </a:p>
          <a:p>
            <a:pPr marL="625671" marR="6773" indent="-609585">
              <a:spcBef>
                <a:spcPts val="2207"/>
              </a:spcBef>
            </a:pPr>
            <a:r>
              <a:rPr sz="2000" spc="-7" dirty="0" smtClean="0">
                <a:solidFill>
                  <a:schemeClr val="tx2"/>
                </a:solidFill>
                <a:latin typeface="Courier New"/>
                <a:cs typeface="Courier New"/>
              </a:rPr>
              <a:t>The </a:t>
            </a:r>
            <a:r>
              <a:rPr sz="2000" spc="-7" dirty="0">
                <a:solidFill>
                  <a:schemeClr val="tx2"/>
                </a:solidFill>
                <a:latin typeface="Courier New"/>
                <a:cs typeface="Courier New"/>
              </a:rPr>
              <a:t>virtual DOM is only a virtual  representation of the DOM</a:t>
            </a:r>
            <a:endParaRPr sz="2000" dirty="0">
              <a:solidFill>
                <a:schemeClr val="tx2"/>
              </a:solidFill>
              <a:latin typeface="Courier New"/>
              <a:cs typeface="Courier New"/>
            </a:endParaRPr>
          </a:p>
        </p:txBody>
      </p:sp>
      <p:sp>
        <p:nvSpPr>
          <p:cNvPr id="3" name="object 3"/>
          <p:cNvSpPr txBox="1"/>
          <p:nvPr/>
        </p:nvSpPr>
        <p:spPr>
          <a:xfrm>
            <a:off x="6873094" y="1121825"/>
            <a:ext cx="4682913" cy="4536071"/>
          </a:xfrm>
          <a:prstGeom prst="rect">
            <a:avLst/>
          </a:prstGeom>
        </p:spPr>
        <p:txBody>
          <a:bodyPr vert="horz" wrap="square" lIns="0" tIns="16087" rIns="0" bIns="0" rtlCol="0">
            <a:spAutoFit/>
          </a:bodyPr>
          <a:lstStyle/>
          <a:p>
            <a:pPr marL="436022" marR="350511" indent="-419936">
              <a:lnSpc>
                <a:spcPct val="143200"/>
              </a:lnSpc>
              <a:spcBef>
                <a:spcPts val="127"/>
              </a:spcBef>
              <a:buFont typeface="Arial"/>
              <a:buChar char="●"/>
              <a:tabLst>
                <a:tab pos="436022" algn="l"/>
                <a:tab pos="436869" algn="l"/>
              </a:tabLst>
            </a:pPr>
            <a:r>
              <a:rPr sz="1467" spc="13" dirty="0">
                <a:solidFill>
                  <a:schemeClr val="tx2"/>
                </a:solidFill>
                <a:latin typeface="Courier New"/>
                <a:cs typeface="Courier New"/>
              </a:rPr>
              <a:t>When new elements are added to the  UI, a virtual DOM, which is  represented as a tree is</a:t>
            </a:r>
            <a:r>
              <a:rPr sz="1467" spc="53" dirty="0">
                <a:solidFill>
                  <a:schemeClr val="tx2"/>
                </a:solidFill>
                <a:latin typeface="Courier New"/>
                <a:cs typeface="Courier New"/>
              </a:rPr>
              <a:t> </a:t>
            </a:r>
            <a:r>
              <a:rPr sz="1467" spc="13" dirty="0">
                <a:solidFill>
                  <a:schemeClr val="tx2"/>
                </a:solidFill>
                <a:latin typeface="Courier New"/>
                <a:cs typeface="Courier New"/>
              </a:rPr>
              <a:t>created.</a:t>
            </a:r>
            <a:endParaRPr sz="1467" dirty="0">
              <a:solidFill>
                <a:schemeClr val="tx2"/>
              </a:solidFill>
              <a:latin typeface="Courier New"/>
              <a:cs typeface="Courier New"/>
            </a:endParaRPr>
          </a:p>
          <a:p>
            <a:pPr marL="436022" marR="6773" indent="-419936">
              <a:lnSpc>
                <a:spcPct val="143200"/>
              </a:lnSpc>
              <a:buFont typeface="Arial"/>
              <a:buChar char="●"/>
              <a:tabLst>
                <a:tab pos="436022" algn="l"/>
                <a:tab pos="436869" algn="l"/>
              </a:tabLst>
            </a:pPr>
            <a:r>
              <a:rPr sz="1467" spc="13" dirty="0">
                <a:solidFill>
                  <a:schemeClr val="tx2"/>
                </a:solidFill>
                <a:latin typeface="Courier New"/>
                <a:cs typeface="Courier New"/>
              </a:rPr>
              <a:t>Each element is a node on this tree.  If the state of any of these elements  changes, a new virtual DOM tree is  created.</a:t>
            </a:r>
            <a:endParaRPr sz="1467" dirty="0">
              <a:solidFill>
                <a:schemeClr val="tx2"/>
              </a:solidFill>
              <a:latin typeface="Courier New"/>
              <a:cs typeface="Courier New"/>
            </a:endParaRPr>
          </a:p>
          <a:p>
            <a:pPr marL="436022" marR="6773" indent="-419936">
              <a:lnSpc>
                <a:spcPct val="143200"/>
              </a:lnSpc>
              <a:buFont typeface="Arial"/>
              <a:buChar char="●"/>
              <a:tabLst>
                <a:tab pos="436022" algn="l"/>
                <a:tab pos="436869" algn="l"/>
              </a:tabLst>
            </a:pPr>
            <a:r>
              <a:rPr sz="1467" spc="13" dirty="0">
                <a:solidFill>
                  <a:schemeClr val="tx2"/>
                </a:solidFill>
                <a:latin typeface="Courier New"/>
                <a:cs typeface="Courier New"/>
              </a:rPr>
              <a:t>This tree is then compared with the  previous virtual DOM tree, the  virtual DOM calculates the best  possible method to make these changes  to the real DOM. This ensures that  there are minimal operations on the  real</a:t>
            </a:r>
            <a:r>
              <a:rPr sz="1467" spc="7" dirty="0">
                <a:solidFill>
                  <a:schemeClr val="tx2"/>
                </a:solidFill>
                <a:latin typeface="Courier New"/>
                <a:cs typeface="Courier New"/>
              </a:rPr>
              <a:t> </a:t>
            </a:r>
            <a:r>
              <a:rPr sz="1467" spc="13" dirty="0">
                <a:solidFill>
                  <a:schemeClr val="tx2"/>
                </a:solidFill>
                <a:latin typeface="Courier New"/>
                <a:cs typeface="Courier New"/>
              </a:rPr>
              <a:t>DOM.</a:t>
            </a:r>
            <a:endParaRPr sz="1467" dirty="0">
              <a:solidFill>
                <a:schemeClr val="tx2"/>
              </a:solidFill>
              <a:latin typeface="Courier New"/>
              <a:cs typeface="Courier New"/>
            </a:endParaRPr>
          </a:p>
        </p:txBody>
      </p:sp>
      <p:sp>
        <p:nvSpPr>
          <p:cNvPr id="4" name="object 4"/>
          <p:cNvSpPr/>
          <p:nvPr/>
        </p:nvSpPr>
        <p:spPr>
          <a:xfrm>
            <a:off x="555199" y="759182"/>
            <a:ext cx="4712589" cy="3430143"/>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36605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5"/>
            <a:ext cx="3316650" cy="791669"/>
          </a:xfrm>
          <a:prstGeom prst="rect">
            <a:avLst/>
          </a:prstGeom>
        </p:spPr>
        <p:txBody>
          <a:bodyPr vert="horz" wrap="square" lIns="0" tIns="22013" rIns="0" bIns="0" rtlCol="0" anchor="ctr">
            <a:spAutoFit/>
          </a:bodyPr>
          <a:lstStyle/>
          <a:p>
            <a:pPr marL="16933">
              <a:lnSpc>
                <a:spcPct val="100000"/>
              </a:lnSpc>
              <a:spcBef>
                <a:spcPts val="173"/>
              </a:spcBef>
            </a:pPr>
            <a:r>
              <a:rPr lang="en-US" sz="5000" dirty="0" smtClean="0"/>
              <a:t>Get Started</a:t>
            </a:r>
            <a:endParaRPr sz="5000" dirty="0"/>
          </a:p>
        </p:txBody>
      </p:sp>
      <p:sp>
        <p:nvSpPr>
          <p:cNvPr id="3" name="object 3"/>
          <p:cNvSpPr txBox="1"/>
          <p:nvPr/>
        </p:nvSpPr>
        <p:spPr>
          <a:xfrm>
            <a:off x="633665" y="1540527"/>
            <a:ext cx="10032153" cy="2766569"/>
          </a:xfrm>
          <a:prstGeom prst="rect">
            <a:avLst/>
          </a:prstGeom>
        </p:spPr>
        <p:txBody>
          <a:bodyPr vert="horz" wrap="square" lIns="0" tIns="199813" rIns="0" bIns="0" rtlCol="0">
            <a:spAutoFit/>
          </a:bodyPr>
          <a:lstStyle/>
          <a:p>
            <a:pPr marL="505447" indent="-489361">
              <a:spcBef>
                <a:spcPts val="1573"/>
              </a:spcBef>
              <a:buFont typeface="Arial"/>
              <a:buChar char="●"/>
              <a:tabLst>
                <a:tab pos="505447" algn="l"/>
                <a:tab pos="506294" algn="l"/>
              </a:tabLst>
            </a:pPr>
            <a:r>
              <a:rPr sz="2400" spc="-7" dirty="0">
                <a:solidFill>
                  <a:srgbClr val="666666"/>
                </a:solidFill>
                <a:latin typeface="Courier New"/>
                <a:cs typeface="Courier New"/>
              </a:rPr>
              <a:t>Install node :</a:t>
            </a:r>
            <a:r>
              <a:rPr sz="2400" spc="7" dirty="0">
                <a:solidFill>
                  <a:srgbClr val="7C7CDF"/>
                </a:solidFill>
                <a:latin typeface="Courier New"/>
                <a:cs typeface="Courier New"/>
              </a:rPr>
              <a:t> </a:t>
            </a:r>
            <a:r>
              <a:rPr sz="2400" b="1" u="heavy" spc="-7" dirty="0">
                <a:solidFill>
                  <a:schemeClr val="bg2">
                    <a:lumMod val="10000"/>
                  </a:schemeClr>
                </a:solidFill>
                <a:uFill>
                  <a:solidFill>
                    <a:srgbClr val="7C7CDF"/>
                  </a:solidFill>
                </a:uFill>
                <a:latin typeface="Courier New"/>
                <a:cs typeface="Courier New"/>
                <a:hlinkClick r:id="rId2"/>
              </a:rPr>
              <a:t>https://nodejs.org/en/</a:t>
            </a:r>
            <a:endParaRPr sz="2400" dirty="0">
              <a:solidFill>
                <a:schemeClr val="bg2">
                  <a:lumMod val="10000"/>
                </a:schemeClr>
              </a:solidFill>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Open new terminal in your</a:t>
            </a:r>
            <a:r>
              <a:rPr sz="2400" spc="7" dirty="0">
                <a:solidFill>
                  <a:srgbClr val="666666"/>
                </a:solidFill>
                <a:latin typeface="Courier New"/>
                <a:cs typeface="Courier New"/>
              </a:rPr>
              <a:t> </a:t>
            </a:r>
            <a:r>
              <a:rPr sz="2400" spc="-7" dirty="0">
                <a:solidFill>
                  <a:srgbClr val="666666"/>
                </a:solidFill>
                <a:latin typeface="Courier New"/>
                <a:cs typeface="Courier New"/>
              </a:rPr>
              <a:t>directory.</a:t>
            </a:r>
            <a:endParaRPr sz="2400" dirty="0">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Create new react app : </a:t>
            </a:r>
            <a:r>
              <a:rPr sz="2400" b="1" spc="-7" dirty="0">
                <a:solidFill>
                  <a:schemeClr val="bg2">
                    <a:lumMod val="10000"/>
                  </a:schemeClr>
                </a:solidFill>
                <a:latin typeface="Courier New"/>
                <a:cs typeface="Courier New"/>
              </a:rPr>
              <a:t>npx create-react-app</a:t>
            </a:r>
            <a:r>
              <a:rPr sz="2400" b="1" spc="-13" dirty="0">
                <a:solidFill>
                  <a:schemeClr val="bg2">
                    <a:lumMod val="10000"/>
                  </a:schemeClr>
                </a:solidFill>
                <a:latin typeface="Courier New"/>
                <a:cs typeface="Courier New"/>
              </a:rPr>
              <a:t> </a:t>
            </a:r>
            <a:r>
              <a:rPr sz="2400" b="1" spc="-7" dirty="0">
                <a:solidFill>
                  <a:schemeClr val="bg2">
                    <a:lumMod val="10000"/>
                  </a:schemeClr>
                </a:solidFill>
                <a:latin typeface="Courier New"/>
                <a:cs typeface="Courier New"/>
              </a:rPr>
              <a:t>app-name</a:t>
            </a:r>
            <a:endParaRPr sz="2400" dirty="0">
              <a:solidFill>
                <a:schemeClr val="bg2">
                  <a:lumMod val="10000"/>
                </a:schemeClr>
              </a:solidFill>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Enter your app</a:t>
            </a:r>
            <a:r>
              <a:rPr sz="2400" spc="-13" dirty="0">
                <a:solidFill>
                  <a:srgbClr val="666666"/>
                </a:solidFill>
                <a:latin typeface="Courier New"/>
                <a:cs typeface="Courier New"/>
              </a:rPr>
              <a:t> </a:t>
            </a:r>
            <a:r>
              <a:rPr sz="2400" spc="-7" dirty="0">
                <a:solidFill>
                  <a:srgbClr val="666666"/>
                </a:solidFill>
                <a:latin typeface="Courier New"/>
                <a:cs typeface="Courier New"/>
              </a:rPr>
              <a:t>folder.</a:t>
            </a:r>
            <a:endParaRPr sz="2400" dirty="0">
              <a:latin typeface="Courier New"/>
              <a:cs typeface="Courier New"/>
            </a:endParaRPr>
          </a:p>
          <a:p>
            <a:pPr marL="505447" indent="-489361">
              <a:spcBef>
                <a:spcPts val="1440"/>
              </a:spcBef>
              <a:buFont typeface="Arial"/>
              <a:buChar char="●"/>
              <a:tabLst>
                <a:tab pos="505447" algn="l"/>
                <a:tab pos="506294" algn="l"/>
              </a:tabLst>
            </a:pPr>
            <a:r>
              <a:rPr sz="2400" spc="-7" dirty="0">
                <a:solidFill>
                  <a:srgbClr val="666666"/>
                </a:solidFill>
                <a:latin typeface="Courier New"/>
                <a:cs typeface="Courier New"/>
              </a:rPr>
              <a:t>Run your react app : </a:t>
            </a:r>
            <a:r>
              <a:rPr sz="2400" b="1" spc="-7" dirty="0">
                <a:solidFill>
                  <a:schemeClr val="bg2">
                    <a:lumMod val="10000"/>
                  </a:schemeClr>
                </a:solidFill>
                <a:latin typeface="Courier New"/>
                <a:cs typeface="Courier New"/>
              </a:rPr>
              <a:t>npm</a:t>
            </a:r>
            <a:r>
              <a:rPr sz="2400" b="1" spc="-13" dirty="0">
                <a:solidFill>
                  <a:schemeClr val="bg2">
                    <a:lumMod val="10000"/>
                  </a:schemeClr>
                </a:solidFill>
                <a:latin typeface="Courier New"/>
                <a:cs typeface="Courier New"/>
              </a:rPr>
              <a:t> </a:t>
            </a:r>
            <a:r>
              <a:rPr sz="2400" b="1" spc="-7" dirty="0">
                <a:solidFill>
                  <a:schemeClr val="bg2">
                    <a:lumMod val="10000"/>
                  </a:schemeClr>
                </a:solidFill>
                <a:latin typeface="Courier New"/>
                <a:cs typeface="Courier New"/>
              </a:rPr>
              <a:t>start</a:t>
            </a:r>
            <a:endParaRPr sz="2400" dirty="0">
              <a:solidFill>
                <a:schemeClr val="bg2">
                  <a:lumMod val="10000"/>
                </a:schemeClr>
              </a:solidFill>
              <a:latin typeface="Courier New"/>
              <a:cs typeface="Courier New"/>
            </a:endParaRPr>
          </a:p>
        </p:txBody>
      </p:sp>
    </p:spTree>
    <p:extLst>
      <p:ext uri="{BB962C8B-B14F-4D97-AF65-F5344CB8AC3E}">
        <p14:creationId xmlns:p14="http://schemas.microsoft.com/office/powerpoint/2010/main" val="185982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2139" y="1725955"/>
            <a:ext cx="10177779" cy="3078215"/>
          </a:xfrm>
          <a:prstGeom prst="rect">
            <a:avLst/>
          </a:prstGeom>
        </p:spPr>
        <p:txBody>
          <a:bodyPr vert="horz" wrap="square" lIns="0" tIns="20320" rIns="0" bIns="0" rtlCol="0">
            <a:spAutoFit/>
          </a:bodyPr>
          <a:lstStyle/>
          <a:p>
            <a:pPr marL="467348" indent="-450415">
              <a:spcBef>
                <a:spcPts val="160"/>
              </a:spcBef>
              <a:buFont typeface="Arial"/>
              <a:buChar char="●"/>
              <a:tabLst>
                <a:tab pos="466502" algn="l"/>
                <a:tab pos="467348" algn="l"/>
              </a:tabLst>
            </a:pPr>
            <a:r>
              <a:rPr sz="1867" spc="13" dirty="0">
                <a:solidFill>
                  <a:srgbClr val="666666"/>
                </a:solidFill>
                <a:latin typeface="Courier New"/>
                <a:cs typeface="Courier New"/>
              </a:rPr>
              <a:t>JSX stands for JavaScript XML and allows us to write HTML in</a:t>
            </a:r>
            <a:r>
              <a:rPr sz="1867" spc="187" dirty="0">
                <a:solidFill>
                  <a:srgbClr val="666666"/>
                </a:solidFill>
                <a:latin typeface="Courier New"/>
                <a:cs typeface="Courier New"/>
              </a:rPr>
              <a:t> </a:t>
            </a:r>
            <a:r>
              <a:rPr sz="1867" spc="13" dirty="0">
                <a:solidFill>
                  <a:srgbClr val="666666"/>
                </a:solidFill>
                <a:latin typeface="Courier New"/>
                <a:cs typeface="Courier New"/>
              </a:rPr>
              <a:t>React.</a:t>
            </a:r>
            <a:endParaRPr sz="1867" dirty="0">
              <a:latin typeface="Courier New"/>
              <a:cs typeface="Courier New"/>
            </a:endParaRPr>
          </a:p>
          <a:p>
            <a:pPr marL="467348" indent="-450415">
              <a:spcBef>
                <a:spcPts val="152"/>
              </a:spcBef>
              <a:buFont typeface="Arial"/>
              <a:buChar char="●"/>
              <a:tabLst>
                <a:tab pos="466502" algn="l"/>
                <a:tab pos="467348" algn="l"/>
              </a:tabLst>
            </a:pPr>
            <a:r>
              <a:rPr sz="1867" spc="13" dirty="0">
                <a:solidFill>
                  <a:srgbClr val="666666"/>
                </a:solidFill>
                <a:latin typeface="Courier New"/>
                <a:cs typeface="Courier New"/>
              </a:rPr>
              <a:t>With JSX</a:t>
            </a:r>
            <a:r>
              <a:rPr sz="1867" spc="7" dirty="0">
                <a:solidFill>
                  <a:srgbClr val="666666"/>
                </a:solidFill>
                <a:latin typeface="Courier New"/>
                <a:cs typeface="Courier New"/>
              </a:rPr>
              <a:t> </a:t>
            </a:r>
            <a:r>
              <a:rPr sz="1867" spc="13" dirty="0">
                <a:solidFill>
                  <a:srgbClr val="666666"/>
                </a:solidFill>
                <a:latin typeface="Courier New"/>
                <a:cs typeface="Courier New"/>
              </a:rPr>
              <a:t>:</a:t>
            </a:r>
            <a:endParaRPr sz="1867" dirty="0">
              <a:latin typeface="Courier New"/>
              <a:cs typeface="Courier New"/>
            </a:endParaRPr>
          </a:p>
          <a:p>
            <a:pPr marL="466502" marR="1689904">
              <a:lnSpc>
                <a:spcPct val="183100"/>
              </a:lnSpc>
              <a:spcBef>
                <a:spcPts val="20"/>
              </a:spcBef>
            </a:pPr>
            <a:r>
              <a:rPr sz="1733" dirty="0">
                <a:solidFill>
                  <a:srgbClr val="666666"/>
                </a:solidFill>
                <a:latin typeface="Courier New"/>
                <a:cs typeface="Courier New"/>
              </a:rPr>
              <a:t>const myelement </a:t>
            </a:r>
            <a:r>
              <a:rPr sz="1733" spc="7" dirty="0">
                <a:solidFill>
                  <a:srgbClr val="666666"/>
                </a:solidFill>
                <a:latin typeface="Courier New"/>
                <a:cs typeface="Courier New"/>
              </a:rPr>
              <a:t>= </a:t>
            </a:r>
            <a:r>
              <a:rPr sz="1733" dirty="0">
                <a:solidFill>
                  <a:srgbClr val="666666"/>
                </a:solidFill>
                <a:latin typeface="Courier New"/>
                <a:cs typeface="Courier New"/>
              </a:rPr>
              <a:t>&lt;h1&gt;I Love JSX!&lt;/h1&gt;;  ReactDOM.render(myelement,</a:t>
            </a:r>
            <a:r>
              <a:rPr sz="1733" spc="107" dirty="0">
                <a:solidFill>
                  <a:srgbClr val="666666"/>
                </a:solidFill>
                <a:latin typeface="Courier New"/>
                <a:cs typeface="Courier New"/>
              </a:rPr>
              <a:t> </a:t>
            </a:r>
            <a:r>
              <a:rPr sz="1733" dirty="0">
                <a:solidFill>
                  <a:srgbClr val="666666"/>
                </a:solidFill>
                <a:latin typeface="Courier New"/>
                <a:cs typeface="Courier New"/>
              </a:rPr>
              <a:t>document.getElementById('root'));</a:t>
            </a:r>
            <a:endParaRPr sz="1733" dirty="0">
              <a:latin typeface="Courier New"/>
              <a:cs typeface="Courier New"/>
            </a:endParaRPr>
          </a:p>
          <a:p>
            <a:pPr marL="467348" indent="-450415">
              <a:spcBef>
                <a:spcPts val="1733"/>
              </a:spcBef>
              <a:buFont typeface="Arial"/>
              <a:buChar char="●"/>
              <a:tabLst>
                <a:tab pos="466502" algn="l"/>
                <a:tab pos="467348" algn="l"/>
              </a:tabLst>
            </a:pPr>
            <a:r>
              <a:rPr sz="1867" spc="13" dirty="0">
                <a:solidFill>
                  <a:srgbClr val="666666"/>
                </a:solidFill>
                <a:latin typeface="Courier New"/>
                <a:cs typeface="Courier New"/>
              </a:rPr>
              <a:t>Without JSX</a:t>
            </a:r>
            <a:r>
              <a:rPr sz="1867" spc="7" dirty="0">
                <a:solidFill>
                  <a:srgbClr val="666666"/>
                </a:solidFill>
                <a:latin typeface="Courier New"/>
                <a:cs typeface="Courier New"/>
              </a:rPr>
              <a:t> </a:t>
            </a:r>
            <a:r>
              <a:rPr sz="1867" spc="13" dirty="0">
                <a:solidFill>
                  <a:srgbClr val="666666"/>
                </a:solidFill>
                <a:latin typeface="Courier New"/>
                <a:cs typeface="Courier New"/>
              </a:rPr>
              <a:t>:</a:t>
            </a:r>
            <a:endParaRPr sz="1867" dirty="0">
              <a:latin typeface="Courier New"/>
              <a:cs typeface="Courier New"/>
            </a:endParaRPr>
          </a:p>
          <a:p>
            <a:pPr marL="466502" marR="489361">
              <a:lnSpc>
                <a:spcPct val="183100"/>
              </a:lnSpc>
              <a:spcBef>
                <a:spcPts val="13"/>
              </a:spcBef>
            </a:pPr>
            <a:r>
              <a:rPr sz="1733" dirty="0">
                <a:solidFill>
                  <a:srgbClr val="666666"/>
                </a:solidFill>
                <a:latin typeface="Courier New"/>
                <a:cs typeface="Courier New"/>
              </a:rPr>
              <a:t>const myelement </a:t>
            </a:r>
            <a:r>
              <a:rPr sz="1733" spc="7" dirty="0">
                <a:solidFill>
                  <a:srgbClr val="666666"/>
                </a:solidFill>
                <a:latin typeface="Courier New"/>
                <a:cs typeface="Courier New"/>
              </a:rPr>
              <a:t>= </a:t>
            </a:r>
            <a:r>
              <a:rPr sz="1733" dirty="0">
                <a:solidFill>
                  <a:srgbClr val="666666"/>
                </a:solidFill>
                <a:latin typeface="Courier New"/>
                <a:cs typeface="Courier New"/>
              </a:rPr>
              <a:t>React.createElement('h1', </a:t>
            </a:r>
            <a:r>
              <a:rPr sz="1733" spc="7" dirty="0">
                <a:solidFill>
                  <a:srgbClr val="666666"/>
                </a:solidFill>
                <a:latin typeface="Courier New"/>
                <a:cs typeface="Courier New"/>
              </a:rPr>
              <a:t>{}, 'I do not use </a:t>
            </a:r>
            <a:r>
              <a:rPr sz="1733" dirty="0">
                <a:solidFill>
                  <a:srgbClr val="666666"/>
                </a:solidFill>
                <a:latin typeface="Courier New"/>
                <a:cs typeface="Courier New"/>
              </a:rPr>
              <a:t>JSX!');  ReactDOM.render(myelement,</a:t>
            </a:r>
            <a:r>
              <a:rPr sz="1733" spc="20" dirty="0">
                <a:solidFill>
                  <a:srgbClr val="666666"/>
                </a:solidFill>
                <a:latin typeface="Courier New"/>
                <a:cs typeface="Courier New"/>
              </a:rPr>
              <a:t> </a:t>
            </a:r>
            <a:r>
              <a:rPr sz="1733" dirty="0">
                <a:solidFill>
                  <a:srgbClr val="666666"/>
                </a:solidFill>
                <a:latin typeface="Courier New"/>
                <a:cs typeface="Courier New"/>
              </a:rPr>
              <a:t>document.getElementById('root'));</a:t>
            </a:r>
            <a:endParaRPr sz="1733" dirty="0">
              <a:latin typeface="Courier New"/>
              <a:cs typeface="Courier New"/>
            </a:endParaRPr>
          </a:p>
        </p:txBody>
      </p:sp>
      <p:sp>
        <p:nvSpPr>
          <p:cNvPr id="5" name="Title 1"/>
          <p:cNvSpPr>
            <a:spLocks noGrp="1"/>
          </p:cNvSpPr>
          <p:nvPr>
            <p:ph type="title"/>
          </p:nvPr>
        </p:nvSpPr>
        <p:spPr/>
        <p:txBody>
          <a:bodyPr>
            <a:normAutofit/>
          </a:bodyPr>
          <a:lstStyle/>
          <a:p>
            <a:r>
              <a:rPr lang="en-US" sz="5000" dirty="0" err="1" smtClean="0"/>
              <a:t>jsx</a:t>
            </a:r>
            <a:endParaRPr lang="en-US" sz="5000" dirty="0"/>
          </a:p>
        </p:txBody>
      </p:sp>
    </p:spTree>
    <p:extLst>
      <p:ext uri="{BB962C8B-B14F-4D97-AF65-F5344CB8AC3E}">
        <p14:creationId xmlns:p14="http://schemas.microsoft.com/office/powerpoint/2010/main" val="354445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467715"/>
            <a:ext cx="5895340" cy="791669"/>
          </a:xfrm>
          <a:prstGeom prst="rect">
            <a:avLst/>
          </a:prstGeom>
        </p:spPr>
        <p:txBody>
          <a:bodyPr vert="horz" wrap="square" lIns="0" tIns="22013" rIns="0" bIns="0" rtlCol="0" anchor="ctr">
            <a:spAutoFit/>
          </a:bodyPr>
          <a:lstStyle/>
          <a:p>
            <a:pPr marL="16933">
              <a:lnSpc>
                <a:spcPct val="100000"/>
              </a:lnSpc>
              <a:spcBef>
                <a:spcPts val="173"/>
              </a:spcBef>
            </a:pPr>
            <a:r>
              <a:rPr lang="en-US" sz="5000" spc="-7" dirty="0"/>
              <a:t>Component</a:t>
            </a:r>
            <a:endParaRPr sz="5000" dirty="0"/>
          </a:p>
        </p:txBody>
      </p:sp>
      <p:sp>
        <p:nvSpPr>
          <p:cNvPr id="3" name="object 3"/>
          <p:cNvSpPr txBox="1">
            <a:spLocks noGrp="1"/>
          </p:cNvSpPr>
          <p:nvPr>
            <p:ph idx="1"/>
          </p:nvPr>
        </p:nvSpPr>
        <p:spPr>
          <a:xfrm>
            <a:off x="669502" y="2371345"/>
            <a:ext cx="13411200" cy="1386704"/>
          </a:xfrm>
          <a:prstGeom prst="rect">
            <a:avLst/>
          </a:prstGeom>
        </p:spPr>
        <p:txBody>
          <a:bodyPr vert="horz" wrap="square" lIns="0" tIns="16933" rIns="0" bIns="0" rtlCol="0">
            <a:spAutoFit/>
          </a:bodyPr>
          <a:lstStyle/>
          <a:p>
            <a:pPr marL="565559" marR="6773" indent="-453802">
              <a:lnSpc>
                <a:spcPct val="140000"/>
              </a:lnSpc>
              <a:spcBef>
                <a:spcPts val="133"/>
              </a:spcBef>
              <a:buFont typeface="Arial"/>
              <a:buChar char="●"/>
              <a:tabLst>
                <a:tab pos="565559" algn="l"/>
                <a:tab pos="566406" algn="l"/>
              </a:tabLst>
            </a:pPr>
            <a:r>
              <a:rPr spc="-7" dirty="0"/>
              <a:t>Component represent the part of user interface , before React Hooks (  will be discussed later ) </a:t>
            </a:r>
            <a:endParaRPr lang="en-US" spc="-7" dirty="0" smtClean="0"/>
          </a:p>
          <a:p>
            <a:pPr marL="111757" marR="6773" indent="0">
              <a:lnSpc>
                <a:spcPct val="140000"/>
              </a:lnSpc>
              <a:spcBef>
                <a:spcPts val="133"/>
              </a:spcBef>
              <a:buNone/>
              <a:tabLst>
                <a:tab pos="565559" algn="l"/>
                <a:tab pos="566406" algn="l"/>
              </a:tabLst>
            </a:pPr>
            <a:r>
              <a:rPr spc="-7" dirty="0" smtClean="0"/>
              <a:t>when </a:t>
            </a:r>
            <a:r>
              <a:rPr spc="-7" dirty="0"/>
              <a:t>we want to create </a:t>
            </a:r>
            <a:r>
              <a:rPr spc="-7" dirty="0" smtClean="0"/>
              <a:t>a</a:t>
            </a:r>
            <a:r>
              <a:rPr lang="en-US" spc="-7" dirty="0"/>
              <a:t> </a:t>
            </a:r>
            <a:r>
              <a:rPr spc="-7" dirty="0" smtClean="0"/>
              <a:t>dynamic </a:t>
            </a:r>
            <a:r>
              <a:rPr spc="-7" dirty="0"/>
              <a:t>component,  we have to create a class component and use lifecycle </a:t>
            </a:r>
            <a:endParaRPr lang="en-US" spc="-7" dirty="0" smtClean="0"/>
          </a:p>
          <a:p>
            <a:pPr marL="111757" marR="6773" indent="0">
              <a:lnSpc>
                <a:spcPct val="140000"/>
              </a:lnSpc>
              <a:spcBef>
                <a:spcPts val="133"/>
              </a:spcBef>
              <a:buNone/>
              <a:tabLst>
                <a:tab pos="565559" algn="l"/>
                <a:tab pos="566406" algn="l"/>
              </a:tabLst>
            </a:pPr>
            <a:r>
              <a:rPr spc="-7" dirty="0" smtClean="0"/>
              <a:t>methods </a:t>
            </a:r>
            <a:r>
              <a:rPr spc="-7" dirty="0"/>
              <a:t>to change  </a:t>
            </a:r>
            <a:r>
              <a:rPr spc="-7" dirty="0" smtClean="0"/>
              <a:t>states </a:t>
            </a:r>
            <a:r>
              <a:rPr spc="-7" dirty="0"/>
              <a:t>to make it reusable and</a:t>
            </a:r>
            <a:r>
              <a:rPr spc="47" dirty="0"/>
              <a:t> </a:t>
            </a:r>
            <a:r>
              <a:rPr spc="-7" dirty="0"/>
              <a:t>encapsulate.</a:t>
            </a:r>
          </a:p>
        </p:txBody>
      </p:sp>
      <p:sp>
        <p:nvSpPr>
          <p:cNvPr id="4" name="object 4"/>
          <p:cNvSpPr txBox="1"/>
          <p:nvPr/>
        </p:nvSpPr>
        <p:spPr>
          <a:xfrm>
            <a:off x="669502" y="4488313"/>
            <a:ext cx="10359812" cy="1266479"/>
          </a:xfrm>
          <a:prstGeom prst="rect">
            <a:avLst/>
          </a:prstGeom>
        </p:spPr>
        <p:txBody>
          <a:bodyPr vert="horz" wrap="square" lIns="0" tIns="16933" rIns="0" bIns="0" rtlCol="0">
            <a:spAutoFit/>
          </a:bodyPr>
          <a:lstStyle/>
          <a:p>
            <a:pPr marL="469888" marR="6773" indent="-453802">
              <a:lnSpc>
                <a:spcPct val="140000"/>
              </a:lnSpc>
              <a:spcBef>
                <a:spcPts val="133"/>
              </a:spcBef>
              <a:buFont typeface="Arial"/>
              <a:buChar char="●"/>
              <a:tabLst>
                <a:tab pos="469888" algn="l"/>
                <a:tab pos="470735" algn="l"/>
              </a:tabLst>
            </a:pPr>
            <a:r>
              <a:rPr sz="1933" spc="-7" dirty="0">
                <a:solidFill>
                  <a:srgbClr val="666666"/>
                </a:solidFill>
                <a:latin typeface="Courier New"/>
                <a:cs typeface="Courier New"/>
              </a:rPr>
              <a:t>It is regular ES6 classes that extends component class form react  library, also known as “stateful” components because they implement  logic and state.It must have render() method returning</a:t>
            </a:r>
            <a:r>
              <a:rPr sz="1933" spc="152" dirty="0">
                <a:solidFill>
                  <a:srgbClr val="666666"/>
                </a:solidFill>
                <a:latin typeface="Courier New"/>
                <a:cs typeface="Courier New"/>
              </a:rPr>
              <a:t> </a:t>
            </a:r>
            <a:r>
              <a:rPr sz="1933" spc="-7" dirty="0">
                <a:solidFill>
                  <a:srgbClr val="666666"/>
                </a:solidFill>
                <a:latin typeface="Courier New"/>
                <a:cs typeface="Courier New"/>
              </a:rPr>
              <a:t>html.</a:t>
            </a:r>
            <a:endParaRPr sz="1933" dirty="0">
              <a:latin typeface="Courier New"/>
              <a:cs typeface="Courier New"/>
            </a:endParaRPr>
          </a:p>
        </p:txBody>
      </p:sp>
    </p:spTree>
    <p:extLst>
      <p:ext uri="{BB962C8B-B14F-4D97-AF65-F5344CB8AC3E}">
        <p14:creationId xmlns:p14="http://schemas.microsoft.com/office/powerpoint/2010/main" val="233462957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10" ma:contentTypeDescription="Create a new document." ma:contentTypeScope="" ma:versionID="3179bd125aef0413384434d0c62dd72a">
  <xsd:schema xmlns:xsd="http://www.w3.org/2001/XMLSchema" xmlns:xs="http://www.w3.org/2001/XMLSchema" xmlns:p="http://schemas.microsoft.com/office/2006/metadata/properties" xmlns:ns2="7da998e5-79da-4052-852c-6a57b6178f71" xmlns:ns3="970461df-4378-4849-95d0-2df00632bbc5" targetNamespace="http://schemas.microsoft.com/office/2006/metadata/properties" ma:root="true" ma:fieldsID="4fa4acebdfba98a841e25ff7c3dd3730" ns2:_="" ns3:_="">
    <xsd:import namespace="7da998e5-79da-4052-852c-6a57b6178f71"/>
    <xsd:import namespace="970461df-4378-4849-95d0-2df00632bb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0461df-4378-4849-95d0-2df00632bbc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855de47-5936-44a3-b3c5-8d2cba9e40a6}" ma:internalName="TaxCatchAll" ma:showField="CatchAllData" ma:web="970461df-4378-4849-95d0-2df00632bb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70461df-4378-4849-95d0-2df00632bbc5" xsi:nil="true"/>
    <lcf76f155ced4ddcb4097134ff3c332f xmlns="7da998e5-79da-4052-852c-6a57b6178f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0C1F8C9-F132-4EAE-B820-7A990EE15C0F}"/>
</file>

<file path=customXml/itemProps2.xml><?xml version="1.0" encoding="utf-8"?>
<ds:datastoreItem xmlns:ds="http://schemas.openxmlformats.org/officeDocument/2006/customXml" ds:itemID="{6DD26027-13C3-4DB3-815F-2C1D864B08EC}"/>
</file>

<file path=customXml/itemProps3.xml><?xml version="1.0" encoding="utf-8"?>
<ds:datastoreItem xmlns:ds="http://schemas.openxmlformats.org/officeDocument/2006/customXml" ds:itemID="{98720526-A903-4695-BAF3-81A7D9EC3B10}"/>
</file>

<file path=docProps/app.xml><?xml version="1.0" encoding="utf-8"?>
<Properties xmlns="http://schemas.openxmlformats.org/officeDocument/2006/extended-properties" xmlns:vt="http://schemas.openxmlformats.org/officeDocument/2006/docPropsVTypes">
  <Template>Retrospect</Template>
  <TotalTime>329</TotalTime>
  <Words>548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REACT JS </vt:lpstr>
      <vt:lpstr>Agenda</vt:lpstr>
      <vt:lpstr>What ??</vt:lpstr>
      <vt:lpstr>Why??</vt:lpstr>
      <vt:lpstr>Single Page Application</vt:lpstr>
      <vt:lpstr>PowerPoint Presentation</vt:lpstr>
      <vt:lpstr>Get Started</vt:lpstr>
      <vt:lpstr>jsx</vt:lpstr>
      <vt:lpstr>Component</vt:lpstr>
      <vt:lpstr>Functional component</vt:lpstr>
      <vt:lpstr>component lifecycle</vt:lpstr>
      <vt:lpstr>component lifecycle</vt:lpstr>
      <vt:lpstr>component lifecycle</vt:lpstr>
      <vt:lpstr>component lifecycle</vt:lpstr>
      <vt:lpstr>component lifecycle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Negm</dc:creator>
  <cp:lastModifiedBy>Negm</cp:lastModifiedBy>
  <cp:revision>9</cp:revision>
  <dcterms:created xsi:type="dcterms:W3CDTF">2022-01-31T07:27:46Z</dcterms:created>
  <dcterms:modified xsi:type="dcterms:W3CDTF">2022-02-12T18:27:35Z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