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1"/>
  </p:notesMasterIdLst>
  <p:sldIdLst>
    <p:sldId id="256" r:id="rId2"/>
    <p:sldId id="302" r:id="rId3"/>
    <p:sldId id="25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266" r:id="rId18"/>
    <p:sldId id="267" r:id="rId19"/>
    <p:sldId id="268" r:id="rId20"/>
    <p:sldId id="269" r:id="rId21"/>
    <p:sldId id="271" r:id="rId22"/>
    <p:sldId id="272" r:id="rId23"/>
    <p:sldId id="273" r:id="rId24"/>
    <p:sldId id="274" r:id="rId25"/>
    <p:sldId id="275" r:id="rId26"/>
    <p:sldId id="279" r:id="rId27"/>
    <p:sldId id="285" r:id="rId28"/>
    <p:sldId id="286" r:id="rId29"/>
    <p:sldId id="288"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4" d="100"/>
          <a:sy n="84" d="100"/>
        </p:scale>
        <p:origin x="138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CE9A25A-A32F-4D88-94AA-3FBB90158C33}" type="datetimeFigureOut">
              <a:rPr lang="en-US" smtClean="0"/>
              <a:t>2/5/2022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CFB37D4-1EA4-4F53-A1E1-CC8DAC69B479}" type="slidenum">
              <a:rPr lang="en-US" smtClean="0"/>
              <a:t>‹#›</a:t>
            </a:fld>
            <a:endParaRPr lang="en-US"/>
          </a:p>
        </p:txBody>
      </p:sp>
    </p:spTree>
    <p:extLst>
      <p:ext uri="{BB962C8B-B14F-4D97-AF65-F5344CB8AC3E}">
        <p14:creationId xmlns:p14="http://schemas.microsoft.com/office/powerpoint/2010/main" val="367166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B37D4-1EA4-4F53-A1E1-CC8DAC69B479}" type="slidenum">
              <a:rPr lang="en-US" smtClean="0"/>
              <a:t>3</a:t>
            </a:fld>
            <a:endParaRPr lang="en-US"/>
          </a:p>
        </p:txBody>
      </p:sp>
    </p:spTree>
    <p:extLst>
      <p:ext uri="{BB962C8B-B14F-4D97-AF65-F5344CB8AC3E}">
        <p14:creationId xmlns:p14="http://schemas.microsoft.com/office/powerpoint/2010/main" val="14590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813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3845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638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63111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04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3355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4389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921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00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417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181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169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18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1432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5639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480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2/5/2022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6421812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5062614/how-to-decide-when-to-use-nod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quora.com/What-are-the-disadvantages-of-using-Node-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35629" y="3870452"/>
            <a:ext cx="3340735" cy="391160"/>
          </a:xfrm>
          <a:prstGeom prst="rect">
            <a:avLst/>
          </a:prstGeom>
        </p:spPr>
        <p:txBody>
          <a:bodyPr vert="horz" wrap="square" lIns="0" tIns="12700" rIns="0" bIns="0" rtlCol="0">
            <a:spAutoFit/>
          </a:bodyPr>
          <a:lstStyle/>
          <a:p>
            <a:pPr marL="12700">
              <a:lnSpc>
                <a:spcPct val="100000"/>
              </a:lnSpc>
              <a:spcBef>
                <a:spcPts val="100"/>
              </a:spcBef>
            </a:pPr>
            <a:r>
              <a:rPr sz="2400" b="1" spc="-240" dirty="0">
                <a:solidFill>
                  <a:srgbClr val="4E5B6D"/>
                </a:solidFill>
                <a:latin typeface="Arial"/>
                <a:cs typeface="Arial"/>
              </a:rPr>
              <a:t>The </a:t>
            </a:r>
            <a:r>
              <a:rPr sz="2400" b="1" spc="-204" dirty="0">
                <a:solidFill>
                  <a:srgbClr val="4E5B6D"/>
                </a:solidFill>
                <a:latin typeface="Arial"/>
                <a:cs typeface="Arial"/>
              </a:rPr>
              <a:t>Server </a:t>
            </a:r>
            <a:r>
              <a:rPr sz="2400" b="1" spc="-170" dirty="0">
                <a:solidFill>
                  <a:srgbClr val="4E5B6D"/>
                </a:solidFill>
                <a:latin typeface="Arial"/>
                <a:cs typeface="Arial"/>
              </a:rPr>
              <a:t>-side</a:t>
            </a:r>
            <a:r>
              <a:rPr sz="2400" b="1" spc="-185" dirty="0">
                <a:solidFill>
                  <a:srgbClr val="4E5B6D"/>
                </a:solidFill>
                <a:latin typeface="Arial"/>
                <a:cs typeface="Arial"/>
              </a:rPr>
              <a:t> </a:t>
            </a:r>
            <a:r>
              <a:rPr sz="2400" b="1" spc="-210" dirty="0">
                <a:solidFill>
                  <a:srgbClr val="4E5B6D"/>
                </a:solidFill>
                <a:latin typeface="Arial"/>
                <a:cs typeface="Arial"/>
              </a:rPr>
              <a:t>JavaScript</a:t>
            </a:r>
            <a:endParaRPr sz="2400">
              <a:latin typeface="Arial"/>
              <a:cs typeface="Arial"/>
            </a:endParaRPr>
          </a:p>
        </p:txBody>
      </p:sp>
      <p:sp>
        <p:nvSpPr>
          <p:cNvPr id="4" name="object 4"/>
          <p:cNvSpPr/>
          <p:nvPr/>
        </p:nvSpPr>
        <p:spPr>
          <a:xfrm>
            <a:off x="2907792" y="152400"/>
            <a:ext cx="4436363" cy="464362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649851" y="4579696"/>
            <a:ext cx="1166495" cy="574675"/>
          </a:xfrm>
          <a:prstGeom prst="rect">
            <a:avLst/>
          </a:prstGeom>
        </p:spPr>
        <p:txBody>
          <a:bodyPr vert="horz" wrap="square" lIns="0" tIns="12700" rIns="0" bIns="0" rtlCol="0">
            <a:spAutoFit/>
          </a:bodyPr>
          <a:lstStyle/>
          <a:p>
            <a:pPr marL="12700">
              <a:lnSpc>
                <a:spcPct val="100000"/>
              </a:lnSpc>
              <a:spcBef>
                <a:spcPts val="100"/>
              </a:spcBef>
            </a:pPr>
            <a:r>
              <a:rPr sz="3600" b="1" spc="-175" dirty="0">
                <a:solidFill>
                  <a:srgbClr val="5FA225"/>
                </a:solidFill>
                <a:latin typeface="Arial"/>
                <a:cs typeface="Arial"/>
              </a:rPr>
              <a:t>Day</a:t>
            </a:r>
            <a:r>
              <a:rPr sz="3600" b="1" spc="-105" dirty="0">
                <a:solidFill>
                  <a:srgbClr val="5FA225"/>
                </a:solidFill>
                <a:latin typeface="Arial"/>
                <a:cs typeface="Arial"/>
              </a:rPr>
              <a:t> </a:t>
            </a:r>
            <a:r>
              <a:rPr sz="3600" b="1" spc="-95" dirty="0">
                <a:solidFill>
                  <a:srgbClr val="5FA225"/>
                </a:solidFill>
                <a:latin typeface="Arial"/>
                <a:cs typeface="Arial"/>
              </a:rPr>
              <a:t>1</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959069"/>
            <a:ext cx="6553200" cy="3171825"/>
          </a:xfrm>
        </p:spPr>
      </p:pic>
    </p:spTree>
    <p:extLst>
      <p:ext uri="{BB962C8B-B14F-4D97-AF65-F5344CB8AC3E}">
        <p14:creationId xmlns:p14="http://schemas.microsoft.com/office/powerpoint/2010/main" val="3735989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230" y="2571750"/>
            <a:ext cx="2514417" cy="248840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06655"/>
            <a:ext cx="4762500" cy="2840675"/>
          </a:xfrm>
          <a:prstGeom prst="rect">
            <a:avLst/>
          </a:prstGeom>
        </p:spPr>
      </p:pic>
    </p:spTree>
    <p:extLst>
      <p:ext uri="{BB962C8B-B14F-4D97-AF65-F5344CB8AC3E}">
        <p14:creationId xmlns:p14="http://schemas.microsoft.com/office/powerpoint/2010/main" val="983297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 stack</a:t>
            </a:r>
            <a:endParaRPr lang="en-US" dirty="0"/>
          </a:p>
        </p:txBody>
      </p:sp>
      <p:sp>
        <p:nvSpPr>
          <p:cNvPr id="3" name="Content Placeholder 2"/>
          <p:cNvSpPr>
            <a:spLocks noGrp="1"/>
          </p:cNvSpPr>
          <p:nvPr>
            <p:ph idx="1"/>
          </p:nvPr>
        </p:nvSpPr>
        <p:spPr>
          <a:xfrm>
            <a:off x="304800" y="1957560"/>
            <a:ext cx="7386236" cy="2581662"/>
          </a:xfrm>
        </p:spPr>
        <p:txBody>
          <a:bodyPr>
            <a:normAutofit/>
          </a:bodyPr>
          <a:lstStyle/>
          <a:p>
            <a:r>
              <a:rPr lang="en-US" dirty="0">
                <a:solidFill>
                  <a:schemeClr val="tx1"/>
                </a:solidFill>
                <a:latin typeface="Arial" panose="020B0604020202020204" pitchFamily="34" charset="0"/>
                <a:cs typeface="Arial" panose="020B0604020202020204" pitchFamily="34" charset="0"/>
              </a:rPr>
              <a:t>Call stack is provided by </a:t>
            </a:r>
            <a:r>
              <a:rPr lang="en-US" dirty="0" smtClean="0">
                <a:solidFill>
                  <a:schemeClr val="tx1"/>
                </a:solidFill>
                <a:latin typeface="Arial" panose="020B0604020202020204" pitchFamily="34" charset="0"/>
                <a:cs typeface="Arial" panose="020B0604020202020204" pitchFamily="34" charset="0"/>
              </a:rPr>
              <a:t>JavaScript </a:t>
            </a:r>
            <a:r>
              <a:rPr lang="en-US" dirty="0">
                <a:solidFill>
                  <a:schemeClr val="tx1"/>
                </a:solidFill>
                <a:latin typeface="Arial" panose="020B0604020202020204" pitchFamily="34" charset="0"/>
                <a:cs typeface="Arial" panose="020B0604020202020204" pitchFamily="34" charset="0"/>
              </a:rPr>
              <a:t>runtime (V8 for example).</a:t>
            </a:r>
          </a:p>
          <a:p>
            <a:r>
              <a:rPr lang="en-US" dirty="0">
                <a:solidFill>
                  <a:schemeClr val="tx1"/>
                </a:solidFill>
                <a:latin typeface="Arial" panose="020B0604020202020204" pitchFamily="34" charset="0"/>
                <a:cs typeface="Arial" panose="020B0604020202020204" pitchFamily="34" charset="0"/>
              </a:rPr>
              <a:t>As a single threaded programming language </a:t>
            </a:r>
            <a:r>
              <a:rPr lang="en-US" dirty="0" smtClean="0">
                <a:solidFill>
                  <a:schemeClr val="tx1"/>
                </a:solidFill>
                <a:latin typeface="Arial" panose="020B0604020202020204" pitchFamily="34" charset="0"/>
                <a:cs typeface="Arial" panose="020B0604020202020204" pitchFamily="34" charset="0"/>
              </a:rPr>
              <a:t>JavaScript </a:t>
            </a:r>
            <a:r>
              <a:rPr lang="en-US" dirty="0">
                <a:solidFill>
                  <a:schemeClr val="tx1"/>
                </a:solidFill>
                <a:latin typeface="Arial" panose="020B0604020202020204" pitchFamily="34" charset="0"/>
                <a:cs typeface="Arial" panose="020B0604020202020204" pitchFamily="34" charset="0"/>
              </a:rPr>
              <a:t>has only one call stack.</a:t>
            </a:r>
          </a:p>
          <a:p>
            <a:r>
              <a:rPr lang="en-US" dirty="0">
                <a:solidFill>
                  <a:schemeClr val="tx1"/>
                </a:solidFill>
                <a:latin typeface="Arial" panose="020B0604020202020204" pitchFamily="34" charset="0"/>
                <a:cs typeface="Arial" panose="020B0604020202020204" pitchFamily="34" charset="0"/>
              </a:rPr>
              <a:t>This means that only one thing can be executed at a time.</a:t>
            </a:r>
          </a:p>
          <a:p>
            <a:r>
              <a:rPr lang="en-US" dirty="0">
                <a:solidFill>
                  <a:schemeClr val="tx1"/>
                </a:solidFill>
                <a:latin typeface="Arial" panose="020B0604020202020204" pitchFamily="34" charset="0"/>
                <a:cs typeface="Arial" panose="020B0604020202020204" pitchFamily="34" charset="0"/>
              </a:rPr>
              <a:t>Call stack is simply a place where these executable contexts are placed in order for getting executed.</a:t>
            </a:r>
          </a:p>
          <a:p>
            <a:r>
              <a:rPr lang="en-US" dirty="0">
                <a:solidFill>
                  <a:schemeClr val="tx1"/>
                </a:solidFill>
                <a:latin typeface="Arial" panose="020B0604020202020204" pitchFamily="34" charset="0"/>
                <a:cs typeface="Arial" panose="020B0604020202020204" pitchFamily="34" charset="0"/>
              </a:rPr>
              <a:t>Call stack follows the LIFO principle (Last In First Out).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88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queue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649" y="2679208"/>
            <a:ext cx="4981711" cy="2488406"/>
          </a:xfrm>
        </p:spPr>
      </p:pic>
    </p:spTree>
    <p:extLst>
      <p:ext uri="{BB962C8B-B14F-4D97-AF65-F5344CB8AC3E}">
        <p14:creationId xmlns:p14="http://schemas.microsoft.com/office/powerpoint/2010/main" val="1362801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sp>
        <p:nvSpPr>
          <p:cNvPr id="3" name="Content Placeholder 2"/>
          <p:cNvSpPr>
            <a:spLocks noGrp="1"/>
          </p:cNvSpPr>
          <p:nvPr>
            <p:ph idx="1"/>
          </p:nvPr>
        </p:nvSpPr>
        <p:spPr/>
        <p:txBody>
          <a:bodyPr>
            <a:normAutofit/>
          </a:bodyPr>
          <a:lstStyle/>
          <a:p>
            <a:r>
              <a:rPr lang="en-US" dirty="0" err="1">
                <a:effectLst>
                  <a:outerShdw blurRad="38100" dist="38100" dir="2700000" algn="tl">
                    <a:srgbClr val="000000">
                      <a:alpha val="43137"/>
                    </a:srgbClr>
                  </a:outerShdw>
                </a:effectLst>
              </a:rPr>
              <a:t>WebAPIs</a:t>
            </a:r>
            <a:r>
              <a:rPr lang="en-US" dirty="0"/>
              <a:t> are APIs provided by the browser.</a:t>
            </a:r>
          </a:p>
          <a:p>
            <a:pPr marL="0" indent="0">
              <a:buNone/>
            </a:pPr>
            <a:r>
              <a:rPr lang="en-US" dirty="0"/>
              <a:t>	</a:t>
            </a:r>
            <a:r>
              <a:rPr lang="en-US" dirty="0" smtClean="0"/>
              <a:t>They </a:t>
            </a:r>
            <a:r>
              <a:rPr lang="en-US" dirty="0"/>
              <a:t>kind of work as an artificial extra threads and allow us to execute </a:t>
            </a:r>
            <a:r>
              <a:rPr lang="en-US" dirty="0" smtClean="0"/>
              <a:t>	multiple </a:t>
            </a:r>
            <a:r>
              <a:rPr lang="en-US" dirty="0"/>
              <a:t>things at the same time for certain cases</a:t>
            </a:r>
            <a:r>
              <a:rPr lang="en-US" dirty="0" smtClean="0"/>
              <a:t>.</a:t>
            </a:r>
          </a:p>
          <a:p>
            <a:r>
              <a:rPr lang="en-US" dirty="0">
                <a:effectLst>
                  <a:outerShdw blurRad="38100" dist="38100" dir="2700000" algn="tl">
                    <a:srgbClr val="000000">
                      <a:alpha val="43137"/>
                    </a:srgbClr>
                  </a:outerShdw>
                </a:effectLst>
              </a:rPr>
              <a:t>Callback</a:t>
            </a:r>
            <a:r>
              <a:rPr lang="en-US" dirty="0"/>
              <a:t> </a:t>
            </a:r>
            <a:r>
              <a:rPr lang="en-US" dirty="0">
                <a:effectLst>
                  <a:outerShdw blurRad="38100" dist="38100" dir="2700000" algn="tl">
                    <a:srgbClr val="000000">
                      <a:alpha val="43137"/>
                    </a:srgbClr>
                  </a:outerShdw>
                </a:effectLst>
              </a:rPr>
              <a:t>queue</a:t>
            </a:r>
            <a:r>
              <a:rPr lang="en-US" dirty="0"/>
              <a:t> is a queue where callback functions gets pushed from the </a:t>
            </a:r>
            <a:r>
              <a:rPr lang="en-US" dirty="0" err="1"/>
              <a:t>WebAPIs</a:t>
            </a:r>
            <a:r>
              <a:rPr lang="en-US" dirty="0"/>
              <a:t> once they have finished</a:t>
            </a:r>
            <a:r>
              <a:rPr lang="en-US" dirty="0" smtClean="0"/>
              <a:t>.</a:t>
            </a:r>
          </a:p>
          <a:p>
            <a:r>
              <a:rPr lang="en-US" dirty="0">
                <a:effectLst>
                  <a:outerShdw blurRad="38100" dist="38100" dir="2700000" algn="tl">
                    <a:srgbClr val="000000">
                      <a:alpha val="43137"/>
                    </a:srgbClr>
                  </a:outerShdw>
                </a:effectLst>
              </a:rPr>
              <a:t>The Event Loop </a:t>
            </a:r>
            <a:r>
              <a:rPr lang="en-US" dirty="0"/>
              <a:t>has only one simple job to do. It looks at the Call Stack and Callback Queue, if the Call Stack is empty, it pushes the first callback function of the Callback Queue to the Call Stack.</a:t>
            </a:r>
          </a:p>
          <a:p>
            <a:endParaRPr lang="en-US" dirty="0"/>
          </a:p>
        </p:txBody>
      </p:sp>
    </p:spTree>
    <p:extLst>
      <p:ext uri="{BB962C8B-B14F-4D97-AF65-F5344CB8AC3E}">
        <p14:creationId xmlns:p14="http://schemas.microsoft.com/office/powerpoint/2010/main" val="253626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4235" y="1966371"/>
            <a:ext cx="5939600" cy="3406536"/>
          </a:xfrm>
        </p:spPr>
      </p:pic>
    </p:spTree>
    <p:extLst>
      <p:ext uri="{BB962C8B-B14F-4D97-AF65-F5344CB8AC3E}">
        <p14:creationId xmlns:p14="http://schemas.microsoft.com/office/powerpoint/2010/main" val="287147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8759" y="2017342"/>
            <a:ext cx="6301498" cy="3480720"/>
          </a:xfrm>
        </p:spPr>
      </p:pic>
    </p:spTree>
    <p:extLst>
      <p:ext uri="{BB962C8B-B14F-4D97-AF65-F5344CB8AC3E}">
        <p14:creationId xmlns:p14="http://schemas.microsoft.com/office/powerpoint/2010/main" val="4077288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4744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WHAT CAN YOU DO WITH NODE.JS ?</a:t>
            </a:r>
            <a:endParaRPr sz="3000" dirty="0"/>
          </a:p>
        </p:txBody>
      </p:sp>
      <p:sp>
        <p:nvSpPr>
          <p:cNvPr id="3" name="object 3"/>
          <p:cNvSpPr txBox="1"/>
          <p:nvPr/>
        </p:nvSpPr>
        <p:spPr>
          <a:xfrm>
            <a:off x="307340" y="838200"/>
            <a:ext cx="8219440" cy="5603875"/>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 pos="1274445" algn="l"/>
              </a:tabLst>
            </a:pPr>
            <a:r>
              <a:rPr sz="2200" spc="-135" dirty="0">
                <a:latin typeface="Arial"/>
                <a:cs typeface="Arial"/>
              </a:rPr>
              <a:t>Node.js	</a:t>
            </a:r>
            <a:r>
              <a:rPr sz="2200" spc="-195" dirty="0">
                <a:latin typeface="Arial"/>
                <a:cs typeface="Arial"/>
              </a:rPr>
              <a:t>is </a:t>
            </a:r>
            <a:r>
              <a:rPr sz="2200" spc="-114" dirty="0">
                <a:latin typeface="Arial"/>
                <a:cs typeface="Arial"/>
              </a:rPr>
              <a:t>designed </a:t>
            </a:r>
            <a:r>
              <a:rPr sz="2200" spc="-20" dirty="0">
                <a:latin typeface="Arial"/>
                <a:cs typeface="Arial"/>
              </a:rPr>
              <a:t>for </a:t>
            </a:r>
            <a:r>
              <a:rPr sz="2200" b="1" spc="-215" dirty="0">
                <a:latin typeface="Arial"/>
                <a:cs typeface="Arial"/>
              </a:rPr>
              <a:t>DIRT</a:t>
            </a:r>
            <a:r>
              <a:rPr sz="2200" b="1" spc="-50" dirty="0">
                <a:latin typeface="Arial"/>
                <a:cs typeface="Arial"/>
              </a:rPr>
              <a:t> </a:t>
            </a:r>
            <a:r>
              <a:rPr sz="2200" b="1" spc="-140" dirty="0">
                <a:latin typeface="Arial"/>
                <a:cs typeface="Arial"/>
              </a:rPr>
              <a:t>applications</a:t>
            </a:r>
            <a:r>
              <a:rPr sz="2200" spc="-140" dirty="0">
                <a:latin typeface="Arial"/>
                <a:cs typeface="Arial"/>
              </a:rPr>
              <a:t>.</a:t>
            </a:r>
            <a:endParaRPr sz="2200" dirty="0">
              <a:latin typeface="Arial"/>
              <a:cs typeface="Arial"/>
            </a:endParaRPr>
          </a:p>
          <a:p>
            <a:pPr marL="652780" lvl="1" indent="-274320">
              <a:lnSpc>
                <a:spcPct val="100000"/>
              </a:lnSpc>
              <a:spcBef>
                <a:spcPts val="10"/>
              </a:spcBef>
              <a:buClr>
                <a:srgbClr val="7ED13A"/>
              </a:buClr>
              <a:buSzPct val="78947"/>
              <a:buChar char=""/>
              <a:tabLst>
                <a:tab pos="652145" algn="l"/>
                <a:tab pos="652780" algn="l"/>
              </a:tabLst>
            </a:pPr>
            <a:r>
              <a:rPr sz="1900" spc="-275" dirty="0">
                <a:latin typeface="Arial"/>
                <a:cs typeface="Arial"/>
              </a:rPr>
              <a:t>DIRT </a:t>
            </a:r>
            <a:r>
              <a:rPr sz="1900" spc="-150" dirty="0">
                <a:latin typeface="Arial"/>
                <a:cs typeface="Arial"/>
              </a:rPr>
              <a:t>stands </a:t>
            </a:r>
            <a:r>
              <a:rPr sz="1900" spc="-15" dirty="0">
                <a:latin typeface="Arial"/>
                <a:cs typeface="Arial"/>
              </a:rPr>
              <a:t>for </a:t>
            </a:r>
            <a:r>
              <a:rPr sz="1900" spc="-114" dirty="0">
                <a:latin typeface="Arial"/>
                <a:cs typeface="Arial"/>
              </a:rPr>
              <a:t>: </a:t>
            </a:r>
            <a:r>
              <a:rPr sz="1900" b="1" spc="-114" dirty="0">
                <a:latin typeface="Arial"/>
                <a:cs typeface="Arial"/>
              </a:rPr>
              <a:t>data-intensive </a:t>
            </a:r>
            <a:r>
              <a:rPr sz="1900" b="1" spc="-105" dirty="0">
                <a:latin typeface="Arial"/>
                <a:cs typeface="Arial"/>
              </a:rPr>
              <a:t>real-time</a:t>
            </a:r>
            <a:r>
              <a:rPr sz="1900" b="1" spc="40" dirty="0">
                <a:latin typeface="Arial"/>
                <a:cs typeface="Arial"/>
              </a:rPr>
              <a:t> </a:t>
            </a:r>
            <a:r>
              <a:rPr sz="1900" b="1" spc="-125"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05" dirty="0">
                <a:latin typeface="Arial"/>
                <a:cs typeface="Arial"/>
              </a:rPr>
              <a:t>e.g. </a:t>
            </a:r>
            <a:r>
              <a:rPr sz="1900" spc="-70" dirty="0">
                <a:latin typeface="Arial"/>
                <a:cs typeface="Arial"/>
              </a:rPr>
              <a:t>video </a:t>
            </a:r>
            <a:r>
              <a:rPr sz="1900" spc="-120" dirty="0">
                <a:latin typeface="Arial"/>
                <a:cs typeface="Arial"/>
              </a:rPr>
              <a:t>streaming, </a:t>
            </a:r>
            <a:r>
              <a:rPr sz="1900" spc="-280" dirty="0">
                <a:latin typeface="Arial"/>
                <a:cs typeface="Arial"/>
              </a:rPr>
              <a:t>SPAs, </a:t>
            </a:r>
            <a:r>
              <a:rPr sz="1900" spc="-95" dirty="0">
                <a:latin typeface="Arial"/>
                <a:cs typeface="Arial"/>
              </a:rPr>
              <a:t>networking</a:t>
            </a:r>
            <a:r>
              <a:rPr sz="1900" spc="-50" dirty="0">
                <a:latin typeface="Arial"/>
                <a:cs typeface="Arial"/>
              </a:rPr>
              <a:t> </a:t>
            </a:r>
            <a:r>
              <a:rPr sz="1900" spc="-90" dirty="0">
                <a:latin typeface="Arial"/>
                <a:cs typeface="Arial"/>
              </a:rPr>
              <a:t>apps</a:t>
            </a:r>
            <a:endParaRPr sz="1900" dirty="0">
              <a:latin typeface="Arial"/>
              <a:cs typeface="Arial"/>
            </a:endParaRPr>
          </a:p>
          <a:p>
            <a:pPr marL="287020" indent="-274320">
              <a:lnSpc>
                <a:spcPct val="100000"/>
              </a:lnSpc>
              <a:spcBef>
                <a:spcPts val="60"/>
              </a:spcBef>
              <a:buClr>
                <a:srgbClr val="7ED13A"/>
              </a:buClr>
              <a:buSzPct val="68181"/>
              <a:buFont typeface="Wingdings"/>
              <a:buChar char=""/>
              <a:tabLst>
                <a:tab pos="287020" algn="l"/>
              </a:tabLst>
            </a:pPr>
            <a:r>
              <a:rPr sz="2200" spc="-130" dirty="0">
                <a:latin typeface="Arial"/>
                <a:cs typeface="Arial"/>
              </a:rPr>
              <a:t>Following </a:t>
            </a:r>
            <a:r>
              <a:rPr sz="2200" spc="-50" dirty="0">
                <a:latin typeface="Arial"/>
                <a:cs typeface="Arial"/>
              </a:rPr>
              <a:t>are </a:t>
            </a:r>
            <a:r>
              <a:rPr sz="2200" spc="-135" dirty="0">
                <a:latin typeface="Arial"/>
                <a:cs typeface="Arial"/>
              </a:rPr>
              <a:t>the </a:t>
            </a:r>
            <a:r>
              <a:rPr sz="2200" spc="-105" dirty="0">
                <a:latin typeface="Arial"/>
                <a:cs typeface="Arial"/>
              </a:rPr>
              <a:t>areas </a:t>
            </a:r>
            <a:r>
              <a:rPr sz="2200" spc="-130" dirty="0">
                <a:latin typeface="Arial"/>
                <a:cs typeface="Arial"/>
              </a:rPr>
              <a:t>where </a:t>
            </a:r>
            <a:r>
              <a:rPr sz="2200" spc="-135" dirty="0">
                <a:latin typeface="Arial"/>
                <a:cs typeface="Arial"/>
              </a:rPr>
              <a:t>Node.js </a:t>
            </a:r>
            <a:r>
              <a:rPr sz="2200" spc="-190" dirty="0">
                <a:latin typeface="Arial"/>
                <a:cs typeface="Arial"/>
              </a:rPr>
              <a:t>is </a:t>
            </a:r>
            <a:r>
              <a:rPr sz="2200" spc="-60" dirty="0">
                <a:latin typeface="Arial"/>
                <a:cs typeface="Arial"/>
              </a:rPr>
              <a:t>perfect</a:t>
            </a:r>
            <a:r>
              <a:rPr sz="2200" spc="-5" dirty="0">
                <a:latin typeface="Arial"/>
                <a:cs typeface="Arial"/>
              </a:rPr>
              <a:t> </a:t>
            </a:r>
            <a:r>
              <a:rPr sz="2200" spc="-120" dirty="0">
                <a:latin typeface="Arial"/>
                <a:cs typeface="Arial"/>
              </a:rPr>
              <a:t>technology:</a:t>
            </a:r>
            <a:endParaRPr sz="2200" dirty="0">
              <a:latin typeface="Arial"/>
              <a:cs typeface="Arial"/>
            </a:endParaRPr>
          </a:p>
          <a:p>
            <a:pPr marL="652780" lvl="1" indent="-274320">
              <a:lnSpc>
                <a:spcPct val="100000"/>
              </a:lnSpc>
              <a:spcBef>
                <a:spcPts val="15"/>
              </a:spcBef>
              <a:buClr>
                <a:srgbClr val="7ED13A"/>
              </a:buClr>
              <a:buSzPct val="78947"/>
              <a:buChar char=""/>
              <a:tabLst>
                <a:tab pos="652145" algn="l"/>
                <a:tab pos="652780" algn="l"/>
              </a:tabLst>
            </a:pPr>
            <a:r>
              <a:rPr sz="1900" spc="95" dirty="0">
                <a:latin typeface="Arial"/>
                <a:cs typeface="Arial"/>
              </a:rPr>
              <a:t>I/O </a:t>
            </a:r>
            <a:r>
              <a:rPr sz="1900" spc="-120" dirty="0">
                <a:latin typeface="Arial"/>
                <a:cs typeface="Arial"/>
              </a:rPr>
              <a:t>bound</a:t>
            </a:r>
            <a:r>
              <a:rPr sz="1900" spc="-70"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Data </a:t>
            </a:r>
            <a:r>
              <a:rPr sz="1900" spc="-114" dirty="0">
                <a:latin typeface="Arial"/>
                <a:cs typeface="Arial"/>
              </a:rPr>
              <a:t>Streaming</a:t>
            </a:r>
            <a:r>
              <a:rPr sz="1900" spc="100"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Data </a:t>
            </a:r>
            <a:r>
              <a:rPr sz="1900" spc="-145" dirty="0">
                <a:latin typeface="Arial"/>
                <a:cs typeface="Arial"/>
              </a:rPr>
              <a:t>Intensive </a:t>
            </a:r>
            <a:r>
              <a:rPr sz="1900" spc="-155" dirty="0">
                <a:latin typeface="Arial"/>
                <a:cs typeface="Arial"/>
              </a:rPr>
              <a:t>Real </a:t>
            </a:r>
            <a:r>
              <a:rPr sz="1900" spc="-114" dirty="0">
                <a:latin typeface="Arial"/>
                <a:cs typeface="Arial"/>
              </a:rPr>
              <a:t>time </a:t>
            </a:r>
            <a:r>
              <a:rPr sz="1900" spc="-90" dirty="0">
                <a:latin typeface="Arial"/>
                <a:cs typeface="Arial"/>
              </a:rPr>
              <a:t>Applications</a:t>
            </a:r>
            <a:r>
              <a:rPr sz="1900" spc="-240" dirty="0">
                <a:latin typeface="Arial"/>
                <a:cs typeface="Arial"/>
              </a:rPr>
              <a:t> </a:t>
            </a:r>
            <a:r>
              <a:rPr sz="1900" spc="-225" dirty="0">
                <a:latin typeface="Arial"/>
                <a:cs typeface="Arial"/>
              </a:rPr>
              <a:t>(DIRT)</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65" dirty="0">
                <a:latin typeface="Arial"/>
                <a:cs typeface="Arial"/>
              </a:rPr>
              <a:t>JSON </a:t>
            </a:r>
            <a:r>
              <a:rPr sz="1900" spc="-220" dirty="0">
                <a:latin typeface="Arial"/>
                <a:cs typeface="Arial"/>
              </a:rPr>
              <a:t>APIs </a:t>
            </a:r>
            <a:r>
              <a:rPr sz="1900" spc="-95" dirty="0">
                <a:latin typeface="Arial"/>
                <a:cs typeface="Arial"/>
              </a:rPr>
              <a:t>based</a:t>
            </a:r>
            <a:r>
              <a:rPr sz="1900" spc="-265" dirty="0">
                <a:latin typeface="Arial"/>
                <a:cs typeface="Arial"/>
              </a:rPr>
              <a:t> </a:t>
            </a:r>
            <a:r>
              <a:rPr sz="1900" spc="-90" dirty="0">
                <a:latin typeface="Arial"/>
                <a:cs typeface="Arial"/>
              </a:rPr>
              <a:t>Applications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114" dirty="0">
                <a:latin typeface="Arial"/>
                <a:cs typeface="Arial"/>
              </a:rPr>
              <a:t>Single </a:t>
            </a:r>
            <a:r>
              <a:rPr sz="1900" spc="-150" dirty="0">
                <a:latin typeface="Arial"/>
                <a:cs typeface="Arial"/>
              </a:rPr>
              <a:t>Page</a:t>
            </a:r>
            <a:r>
              <a:rPr sz="1900" spc="110" dirty="0">
                <a:latin typeface="Arial"/>
                <a:cs typeface="Arial"/>
              </a:rPr>
              <a:t> </a:t>
            </a:r>
            <a:r>
              <a:rPr sz="1900" spc="-90" dirty="0">
                <a:latin typeface="Arial"/>
                <a:cs typeface="Arial"/>
              </a:rPr>
              <a:t>Applications</a:t>
            </a:r>
            <a:endParaRPr sz="1900" dirty="0">
              <a:latin typeface="Arial"/>
              <a:cs typeface="Arial"/>
            </a:endParaRPr>
          </a:p>
          <a:p>
            <a:pPr marL="287020" indent="-274320">
              <a:lnSpc>
                <a:spcPts val="2375"/>
              </a:lnSpc>
              <a:spcBef>
                <a:spcPts val="60"/>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40" dirty="0">
                <a:latin typeface="Arial"/>
                <a:cs typeface="Arial"/>
              </a:rPr>
              <a:t>an </a:t>
            </a:r>
            <a:r>
              <a:rPr sz="2200" b="1" spc="-270" dirty="0">
                <a:latin typeface="Arial"/>
                <a:cs typeface="Arial"/>
              </a:rPr>
              <a:t>HTTP </a:t>
            </a:r>
            <a:r>
              <a:rPr sz="2200" b="1" spc="-170" dirty="0">
                <a:latin typeface="Arial"/>
                <a:cs typeface="Arial"/>
              </a:rPr>
              <a:t>server </a:t>
            </a:r>
            <a:r>
              <a:rPr sz="2200" spc="-95" dirty="0">
                <a:latin typeface="Arial"/>
                <a:cs typeface="Arial"/>
              </a:rPr>
              <a:t>and </a:t>
            </a:r>
            <a:r>
              <a:rPr sz="2200" spc="-60" dirty="0">
                <a:latin typeface="Arial"/>
                <a:cs typeface="Arial"/>
              </a:rPr>
              <a:t>print </a:t>
            </a:r>
            <a:r>
              <a:rPr sz="2200" spc="-120" dirty="0">
                <a:latin typeface="Arial"/>
                <a:cs typeface="Arial"/>
              </a:rPr>
              <a:t>‘</a:t>
            </a:r>
            <a:r>
              <a:rPr sz="2200" i="1" spc="-120" dirty="0">
                <a:latin typeface="Arial"/>
                <a:cs typeface="Arial"/>
              </a:rPr>
              <a:t>hello </a:t>
            </a:r>
            <a:r>
              <a:rPr sz="2200" i="1" spc="-90" dirty="0">
                <a:latin typeface="Arial"/>
                <a:cs typeface="Arial"/>
              </a:rPr>
              <a:t>world</a:t>
            </a:r>
            <a:r>
              <a:rPr sz="2200" spc="-90" dirty="0">
                <a:latin typeface="Arial"/>
                <a:cs typeface="Arial"/>
              </a:rPr>
              <a:t>’ </a:t>
            </a:r>
            <a:r>
              <a:rPr sz="2200" spc="-195" dirty="0">
                <a:latin typeface="Arial"/>
                <a:cs typeface="Arial"/>
              </a:rPr>
              <a:t>on </a:t>
            </a:r>
            <a:r>
              <a:rPr sz="2200" spc="-135" dirty="0">
                <a:latin typeface="Arial"/>
                <a:cs typeface="Arial"/>
              </a:rPr>
              <a:t>the </a:t>
            </a:r>
            <a:r>
              <a:rPr sz="2200" spc="-125" dirty="0">
                <a:latin typeface="Arial"/>
                <a:cs typeface="Arial"/>
              </a:rPr>
              <a:t>browser</a:t>
            </a:r>
            <a:r>
              <a:rPr sz="2200" spc="-114" dirty="0">
                <a:latin typeface="Arial"/>
                <a:cs typeface="Arial"/>
              </a:rPr>
              <a:t> </a:t>
            </a:r>
            <a:r>
              <a:rPr sz="2200" spc="-140" dirty="0">
                <a:latin typeface="Arial"/>
                <a:cs typeface="Arial"/>
              </a:rPr>
              <a:t>in</a:t>
            </a:r>
            <a:endParaRPr sz="2200" dirty="0">
              <a:latin typeface="Arial"/>
              <a:cs typeface="Arial"/>
            </a:endParaRPr>
          </a:p>
          <a:p>
            <a:pPr marL="286385">
              <a:lnSpc>
                <a:spcPts val="2375"/>
              </a:lnSpc>
            </a:pPr>
            <a:r>
              <a:rPr sz="2200" spc="-170" dirty="0">
                <a:latin typeface="Arial"/>
                <a:cs typeface="Arial"/>
              </a:rPr>
              <a:t>just </a:t>
            </a:r>
            <a:r>
              <a:rPr sz="2200" spc="-15" dirty="0">
                <a:latin typeface="Arial"/>
                <a:cs typeface="Arial"/>
              </a:rPr>
              <a:t>4 </a:t>
            </a:r>
            <a:r>
              <a:rPr sz="2200" spc="-160" dirty="0">
                <a:latin typeface="Arial"/>
                <a:cs typeface="Arial"/>
              </a:rPr>
              <a:t>lines </a:t>
            </a:r>
            <a:r>
              <a:rPr sz="2200" spc="-5" dirty="0">
                <a:latin typeface="Arial"/>
                <a:cs typeface="Arial"/>
              </a:rPr>
              <a:t>of</a:t>
            </a:r>
            <a:r>
              <a:rPr sz="2200" spc="10" dirty="0">
                <a:latin typeface="Arial"/>
                <a:cs typeface="Arial"/>
              </a:rPr>
              <a:t> </a:t>
            </a:r>
            <a:r>
              <a:rPr sz="2200" spc="-120" dirty="0">
                <a:latin typeface="Arial"/>
                <a:cs typeface="Arial"/>
              </a:rPr>
              <a:t>JavaScript.</a:t>
            </a:r>
            <a:endParaRPr sz="2200" dirty="0">
              <a:latin typeface="Arial"/>
              <a:cs typeface="Arial"/>
            </a:endParaRPr>
          </a:p>
          <a:p>
            <a:pPr marL="286385" marR="432434" indent="-274320">
              <a:lnSpc>
                <a:spcPts val="2110"/>
              </a:lnSpc>
              <a:spcBef>
                <a:spcPts val="58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320" dirty="0">
                <a:latin typeface="Arial"/>
                <a:cs typeface="Arial"/>
              </a:rPr>
              <a:t>TCP </a:t>
            </a:r>
            <a:r>
              <a:rPr sz="2200" b="1" spc="-170" dirty="0">
                <a:latin typeface="Arial"/>
                <a:cs typeface="Arial"/>
              </a:rPr>
              <a:t>server </a:t>
            </a:r>
            <a:r>
              <a:rPr sz="2200" spc="-114" dirty="0">
                <a:latin typeface="Arial"/>
                <a:cs typeface="Arial"/>
              </a:rPr>
              <a:t>similar </a:t>
            </a:r>
            <a:r>
              <a:rPr sz="2200" spc="-75" dirty="0">
                <a:latin typeface="Arial"/>
                <a:cs typeface="Arial"/>
              </a:rPr>
              <a:t>to </a:t>
            </a:r>
            <a:r>
              <a:rPr sz="2200" spc="-350" dirty="0">
                <a:latin typeface="Arial"/>
                <a:cs typeface="Arial"/>
              </a:rPr>
              <a:t>HTTP </a:t>
            </a:r>
            <a:r>
              <a:rPr sz="2200" spc="-150" dirty="0">
                <a:latin typeface="Arial"/>
                <a:cs typeface="Arial"/>
              </a:rPr>
              <a:t>server, </a:t>
            </a:r>
            <a:r>
              <a:rPr sz="2200" spc="-140" dirty="0">
                <a:latin typeface="Arial"/>
                <a:cs typeface="Arial"/>
              </a:rPr>
              <a:t>in </a:t>
            </a:r>
            <a:r>
              <a:rPr sz="2200" spc="-170" dirty="0">
                <a:latin typeface="Arial"/>
                <a:cs typeface="Arial"/>
              </a:rPr>
              <a:t>just </a:t>
            </a:r>
            <a:r>
              <a:rPr sz="2200" spc="-15" dirty="0">
                <a:latin typeface="Arial"/>
                <a:cs typeface="Arial"/>
              </a:rPr>
              <a:t>4 </a:t>
            </a:r>
            <a:r>
              <a:rPr sz="2200" spc="-160" dirty="0">
                <a:latin typeface="Arial"/>
                <a:cs typeface="Arial"/>
              </a:rPr>
              <a:t>lines </a:t>
            </a:r>
            <a:r>
              <a:rPr sz="2200" spc="-5" dirty="0">
                <a:latin typeface="Arial"/>
                <a:cs typeface="Arial"/>
              </a:rPr>
              <a:t>of  </a:t>
            </a:r>
            <a:r>
              <a:rPr sz="2200" spc="-120" dirty="0">
                <a:latin typeface="Arial"/>
                <a:cs typeface="Arial"/>
              </a:rPr>
              <a:t>JavaScript.</a:t>
            </a:r>
            <a:endParaRPr sz="2200" dirty="0">
              <a:latin typeface="Arial"/>
              <a:cs typeface="Arial"/>
            </a:endParaRPr>
          </a:p>
          <a:p>
            <a:pPr marL="287020" indent="-274320">
              <a:lnSpc>
                <a:spcPct val="100000"/>
              </a:lnSpc>
              <a:spcBef>
                <a:spcPts val="9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235" dirty="0">
                <a:latin typeface="Arial"/>
                <a:cs typeface="Arial"/>
              </a:rPr>
              <a:t>DNS</a:t>
            </a:r>
            <a:r>
              <a:rPr sz="2200" b="1" spc="-215" dirty="0">
                <a:latin typeface="Arial"/>
                <a:cs typeface="Arial"/>
              </a:rPr>
              <a:t> </a:t>
            </a:r>
            <a:r>
              <a:rPr sz="2200" b="1" spc="-165" dirty="0">
                <a:latin typeface="Arial"/>
                <a:cs typeface="Arial"/>
              </a:rPr>
              <a:t>server</a:t>
            </a:r>
            <a:r>
              <a:rPr sz="2200" spc="-165" dirty="0">
                <a:latin typeface="Arial"/>
                <a:cs typeface="Arial"/>
              </a:rPr>
              <a:t>.</a:t>
            </a:r>
            <a:endParaRPr sz="2200" dirty="0">
              <a:latin typeface="Arial"/>
              <a:cs typeface="Arial"/>
            </a:endParaRPr>
          </a:p>
          <a:p>
            <a:pPr marL="287020" indent="-274320">
              <a:lnSpc>
                <a:spcPct val="100000"/>
              </a:lnSpc>
              <a:spcBef>
                <a:spcPts val="70"/>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190" dirty="0">
                <a:latin typeface="Arial"/>
                <a:cs typeface="Arial"/>
              </a:rPr>
              <a:t>Static </a:t>
            </a:r>
            <a:r>
              <a:rPr sz="2200" b="1" spc="-135" dirty="0">
                <a:latin typeface="Arial"/>
                <a:cs typeface="Arial"/>
              </a:rPr>
              <a:t>File</a:t>
            </a:r>
            <a:r>
              <a:rPr sz="2200" b="1" spc="-75" dirty="0">
                <a:latin typeface="Arial"/>
                <a:cs typeface="Arial"/>
              </a:rPr>
              <a:t> </a:t>
            </a:r>
            <a:r>
              <a:rPr sz="2200" b="1" spc="-185" dirty="0">
                <a:latin typeface="Arial"/>
                <a:cs typeface="Arial"/>
              </a:rPr>
              <a:t>Server</a:t>
            </a:r>
            <a:r>
              <a:rPr sz="2200" spc="-185" dirty="0">
                <a:latin typeface="Arial"/>
                <a:cs typeface="Arial"/>
              </a:rPr>
              <a:t>.</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275" dirty="0">
                <a:latin typeface="Arial"/>
                <a:cs typeface="Arial"/>
              </a:rPr>
              <a:t>You </a:t>
            </a:r>
            <a:r>
              <a:rPr sz="2200" spc="-180" dirty="0">
                <a:latin typeface="Arial"/>
                <a:cs typeface="Arial"/>
              </a:rPr>
              <a:t>can </a:t>
            </a:r>
            <a:r>
              <a:rPr sz="2200" spc="-90" dirty="0">
                <a:latin typeface="Arial"/>
                <a:cs typeface="Arial"/>
              </a:rPr>
              <a:t>create </a:t>
            </a:r>
            <a:r>
              <a:rPr sz="2200" spc="-15" dirty="0">
                <a:latin typeface="Arial"/>
                <a:cs typeface="Arial"/>
              </a:rPr>
              <a:t>a </a:t>
            </a:r>
            <a:r>
              <a:rPr sz="2200" b="1" spc="-240" dirty="0">
                <a:latin typeface="Arial"/>
                <a:cs typeface="Arial"/>
              </a:rPr>
              <a:t>Web </a:t>
            </a:r>
            <a:r>
              <a:rPr sz="2200" b="1" spc="-170" dirty="0">
                <a:latin typeface="Arial"/>
                <a:cs typeface="Arial"/>
              </a:rPr>
              <a:t>Chat </a:t>
            </a:r>
            <a:r>
              <a:rPr sz="2200" b="1" spc="-130" dirty="0">
                <a:latin typeface="Arial"/>
                <a:cs typeface="Arial"/>
              </a:rPr>
              <a:t>Application </a:t>
            </a:r>
            <a:r>
              <a:rPr sz="2200" spc="-90" dirty="0">
                <a:latin typeface="Arial"/>
                <a:cs typeface="Arial"/>
              </a:rPr>
              <a:t>like </a:t>
            </a:r>
            <a:r>
              <a:rPr sz="2200" spc="-150" dirty="0">
                <a:latin typeface="Arial"/>
                <a:cs typeface="Arial"/>
              </a:rPr>
              <a:t>GTalk </a:t>
            </a:r>
            <a:r>
              <a:rPr sz="2200" spc="-140" dirty="0">
                <a:latin typeface="Arial"/>
                <a:cs typeface="Arial"/>
              </a:rPr>
              <a:t>in </a:t>
            </a:r>
            <a:r>
              <a:rPr sz="2200" spc="-135" dirty="0">
                <a:latin typeface="Arial"/>
                <a:cs typeface="Arial"/>
              </a:rPr>
              <a:t>the</a:t>
            </a:r>
            <a:r>
              <a:rPr sz="2200" spc="-90" dirty="0">
                <a:latin typeface="Arial"/>
                <a:cs typeface="Arial"/>
              </a:rPr>
              <a:t> </a:t>
            </a:r>
            <a:r>
              <a:rPr sz="2200" spc="-145" dirty="0">
                <a:latin typeface="Arial"/>
                <a:cs typeface="Arial"/>
              </a:rPr>
              <a:t>browser.</a:t>
            </a:r>
            <a:endParaRPr sz="2200" dirty="0">
              <a:latin typeface="Arial"/>
              <a:cs typeface="Arial"/>
            </a:endParaRPr>
          </a:p>
          <a:p>
            <a:pPr marL="286385" marR="46990" indent="-274320">
              <a:lnSpc>
                <a:spcPct val="80000"/>
              </a:lnSpc>
              <a:spcBef>
                <a:spcPts val="600"/>
              </a:spcBef>
              <a:buClr>
                <a:srgbClr val="7ED13A"/>
              </a:buClr>
              <a:buSzPct val="68181"/>
              <a:buFont typeface="Wingdings"/>
              <a:buChar char=""/>
              <a:tabLst>
                <a:tab pos="287020" algn="l"/>
              </a:tabLst>
            </a:pPr>
            <a:r>
              <a:rPr sz="2200" spc="-135" dirty="0">
                <a:latin typeface="Arial"/>
                <a:cs typeface="Arial"/>
              </a:rPr>
              <a:t>Node.js </a:t>
            </a:r>
            <a:r>
              <a:rPr sz="2200" spc="-180" dirty="0">
                <a:latin typeface="Arial"/>
                <a:cs typeface="Arial"/>
              </a:rPr>
              <a:t>can </a:t>
            </a:r>
            <a:r>
              <a:rPr sz="2200" spc="-130" dirty="0">
                <a:latin typeface="Arial"/>
                <a:cs typeface="Arial"/>
              </a:rPr>
              <a:t>also </a:t>
            </a:r>
            <a:r>
              <a:rPr sz="2200" spc="-70" dirty="0">
                <a:latin typeface="Arial"/>
                <a:cs typeface="Arial"/>
              </a:rPr>
              <a:t>be </a:t>
            </a:r>
            <a:r>
              <a:rPr sz="2200" spc="-195" dirty="0">
                <a:latin typeface="Arial"/>
                <a:cs typeface="Arial"/>
              </a:rPr>
              <a:t>used </a:t>
            </a:r>
            <a:r>
              <a:rPr sz="2200" spc="-20" dirty="0">
                <a:latin typeface="Arial"/>
                <a:cs typeface="Arial"/>
              </a:rPr>
              <a:t>for </a:t>
            </a:r>
            <a:r>
              <a:rPr sz="2200" spc="-90" dirty="0">
                <a:latin typeface="Arial"/>
                <a:cs typeface="Arial"/>
              </a:rPr>
              <a:t>creating </a:t>
            </a:r>
            <a:r>
              <a:rPr sz="2200" spc="-135" dirty="0">
                <a:latin typeface="Arial"/>
                <a:cs typeface="Arial"/>
              </a:rPr>
              <a:t>online </a:t>
            </a:r>
            <a:r>
              <a:rPr sz="2200" spc="-190" dirty="0">
                <a:latin typeface="Arial"/>
                <a:cs typeface="Arial"/>
              </a:rPr>
              <a:t>games, </a:t>
            </a:r>
            <a:r>
              <a:rPr sz="2200" spc="-80" dirty="0">
                <a:latin typeface="Arial"/>
                <a:cs typeface="Arial"/>
              </a:rPr>
              <a:t>collaboration </a:t>
            </a:r>
            <a:r>
              <a:rPr sz="2200" spc="-130" dirty="0">
                <a:latin typeface="Arial"/>
                <a:cs typeface="Arial"/>
              </a:rPr>
              <a:t>tools  </a:t>
            </a:r>
            <a:r>
              <a:rPr sz="2200" spc="-65" dirty="0">
                <a:latin typeface="Arial"/>
                <a:cs typeface="Arial"/>
              </a:rPr>
              <a:t>or </a:t>
            </a:r>
            <a:r>
              <a:rPr sz="2200" b="1" spc="-140" dirty="0">
                <a:latin typeface="Arial"/>
                <a:cs typeface="Arial"/>
              </a:rPr>
              <a:t>anything </a:t>
            </a:r>
            <a:r>
              <a:rPr sz="2200" b="1" spc="-145" dirty="0">
                <a:latin typeface="Arial"/>
                <a:cs typeface="Arial"/>
              </a:rPr>
              <a:t>which </a:t>
            </a:r>
            <a:r>
              <a:rPr sz="2200" b="1" spc="-225" dirty="0">
                <a:latin typeface="Arial"/>
                <a:cs typeface="Arial"/>
              </a:rPr>
              <a:t>sends </a:t>
            </a:r>
            <a:r>
              <a:rPr sz="2200" b="1" spc="-170" dirty="0">
                <a:latin typeface="Arial"/>
                <a:cs typeface="Arial"/>
              </a:rPr>
              <a:t>updates </a:t>
            </a:r>
            <a:r>
              <a:rPr sz="2200" b="1" spc="-175" dirty="0">
                <a:latin typeface="Arial"/>
                <a:cs typeface="Arial"/>
              </a:rPr>
              <a:t>to the </a:t>
            </a:r>
            <a:r>
              <a:rPr sz="2200" b="1" spc="-204" dirty="0">
                <a:latin typeface="Arial"/>
                <a:cs typeface="Arial"/>
              </a:rPr>
              <a:t>user </a:t>
            </a:r>
            <a:r>
              <a:rPr sz="2200" b="1" spc="-110" dirty="0">
                <a:latin typeface="Arial"/>
                <a:cs typeface="Arial"/>
              </a:rPr>
              <a:t>in</a:t>
            </a:r>
            <a:r>
              <a:rPr sz="2200" b="1" spc="330" dirty="0">
                <a:latin typeface="Arial"/>
                <a:cs typeface="Arial"/>
              </a:rPr>
              <a:t> </a:t>
            </a:r>
            <a:r>
              <a:rPr sz="2200" b="1" spc="-125" dirty="0">
                <a:latin typeface="Arial"/>
                <a:cs typeface="Arial"/>
              </a:rPr>
              <a:t>real-time</a:t>
            </a:r>
            <a:r>
              <a:rPr sz="2200" spc="-125" dirty="0">
                <a:latin typeface="Arial"/>
                <a:cs typeface="Arial"/>
              </a:rPr>
              <a:t>.</a:t>
            </a:r>
            <a:endParaRPr sz="22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8742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WHEN TO USE NODE.JS?</a:t>
            </a:r>
            <a:endParaRPr sz="3000" dirty="0"/>
          </a:p>
        </p:txBody>
      </p:sp>
      <p:sp>
        <p:nvSpPr>
          <p:cNvPr id="3" name="object 3"/>
          <p:cNvSpPr txBox="1"/>
          <p:nvPr/>
        </p:nvSpPr>
        <p:spPr>
          <a:xfrm>
            <a:off x="307340" y="1066800"/>
            <a:ext cx="8258175" cy="3912235"/>
          </a:xfrm>
          <a:prstGeom prst="rect">
            <a:avLst/>
          </a:prstGeom>
        </p:spPr>
        <p:txBody>
          <a:bodyPr vert="horz" wrap="square" lIns="0" tIns="12700" rIns="0" bIns="0" rtlCol="0">
            <a:spAutoFit/>
          </a:bodyPr>
          <a:lstStyle/>
          <a:p>
            <a:pPr marL="286385" marR="5080" indent="-274320">
              <a:lnSpc>
                <a:spcPct val="100000"/>
              </a:lnSpc>
              <a:spcBef>
                <a:spcPts val="100"/>
              </a:spcBef>
              <a:buClr>
                <a:srgbClr val="7ED13A"/>
              </a:buClr>
              <a:buSzPct val="68750"/>
              <a:buFont typeface="Wingdings"/>
              <a:buChar char=""/>
              <a:tabLst>
                <a:tab pos="287020" algn="l"/>
              </a:tabLst>
            </a:pPr>
            <a:r>
              <a:rPr sz="2400" spc="-145" dirty="0">
                <a:latin typeface="Arial"/>
                <a:cs typeface="Arial"/>
              </a:rPr>
              <a:t>Node.js </a:t>
            </a:r>
            <a:r>
              <a:rPr sz="2400" spc="-210" dirty="0">
                <a:latin typeface="Arial"/>
                <a:cs typeface="Arial"/>
              </a:rPr>
              <a:t>is </a:t>
            </a:r>
            <a:r>
              <a:rPr sz="2400" spc="-75" dirty="0">
                <a:latin typeface="Arial"/>
                <a:cs typeface="Arial"/>
              </a:rPr>
              <a:t>good </a:t>
            </a:r>
            <a:r>
              <a:rPr sz="2400" spc="-20" dirty="0">
                <a:latin typeface="Arial"/>
                <a:cs typeface="Arial"/>
              </a:rPr>
              <a:t>for </a:t>
            </a:r>
            <a:r>
              <a:rPr sz="2400" spc="-95" dirty="0">
                <a:latin typeface="Arial"/>
                <a:cs typeface="Arial"/>
              </a:rPr>
              <a:t>creating </a:t>
            </a:r>
            <a:r>
              <a:rPr sz="2400" b="1" spc="-175" dirty="0">
                <a:latin typeface="Arial"/>
                <a:cs typeface="Arial"/>
              </a:rPr>
              <a:t>streaming </a:t>
            </a:r>
            <a:r>
              <a:rPr sz="2400" b="1" spc="-190" dirty="0">
                <a:latin typeface="Arial"/>
                <a:cs typeface="Arial"/>
              </a:rPr>
              <a:t>based </a:t>
            </a:r>
            <a:r>
              <a:rPr sz="2400" b="1" spc="-125" dirty="0">
                <a:latin typeface="Arial"/>
                <a:cs typeface="Arial"/>
              </a:rPr>
              <a:t>real-time </a:t>
            </a:r>
            <a:r>
              <a:rPr sz="2400" b="1" spc="-195" dirty="0">
                <a:latin typeface="Arial"/>
                <a:cs typeface="Arial"/>
              </a:rPr>
              <a:t>services</a:t>
            </a:r>
            <a:r>
              <a:rPr sz="2400" spc="-195" dirty="0">
                <a:latin typeface="Arial"/>
                <a:cs typeface="Arial"/>
              </a:rPr>
              <a:t>,  </a:t>
            </a:r>
            <a:r>
              <a:rPr sz="2400" b="1" spc="-114" dirty="0">
                <a:latin typeface="Arial"/>
                <a:cs typeface="Arial"/>
              </a:rPr>
              <a:t>web </a:t>
            </a:r>
            <a:r>
              <a:rPr sz="2400" b="1" spc="-190" dirty="0">
                <a:latin typeface="Arial"/>
                <a:cs typeface="Arial"/>
              </a:rPr>
              <a:t>chat </a:t>
            </a:r>
            <a:r>
              <a:rPr sz="2400" b="1" spc="-155" dirty="0">
                <a:latin typeface="Arial"/>
                <a:cs typeface="Arial"/>
              </a:rPr>
              <a:t>applications</a:t>
            </a:r>
            <a:r>
              <a:rPr sz="2400" spc="-155" dirty="0">
                <a:latin typeface="Arial"/>
                <a:cs typeface="Arial"/>
              </a:rPr>
              <a:t>, </a:t>
            </a:r>
            <a:r>
              <a:rPr sz="2400" b="1" spc="-185" dirty="0">
                <a:latin typeface="Arial"/>
                <a:cs typeface="Arial"/>
              </a:rPr>
              <a:t>static </a:t>
            </a:r>
            <a:r>
              <a:rPr sz="2400" b="1" spc="-80" dirty="0">
                <a:latin typeface="Arial"/>
                <a:cs typeface="Arial"/>
              </a:rPr>
              <a:t>file </a:t>
            </a:r>
            <a:r>
              <a:rPr sz="2400" b="1" spc="-200" dirty="0">
                <a:latin typeface="Arial"/>
                <a:cs typeface="Arial"/>
              </a:rPr>
              <a:t>servers</a:t>
            </a:r>
            <a:r>
              <a:rPr sz="2400" b="1" spc="100" dirty="0">
                <a:latin typeface="Arial"/>
                <a:cs typeface="Arial"/>
              </a:rPr>
              <a:t> </a:t>
            </a:r>
            <a:r>
              <a:rPr sz="2400" spc="-145" dirty="0">
                <a:latin typeface="Arial"/>
                <a:cs typeface="Arial"/>
              </a:rPr>
              <a:t>etc.</a:t>
            </a:r>
            <a:endParaRPr sz="2400" dirty="0">
              <a:latin typeface="Arial"/>
              <a:cs typeface="Arial"/>
            </a:endParaRPr>
          </a:p>
          <a:p>
            <a:pPr marL="286385" marR="320040" indent="-274320">
              <a:lnSpc>
                <a:spcPct val="100000"/>
              </a:lnSpc>
              <a:spcBef>
                <a:spcPts val="600"/>
              </a:spcBef>
              <a:buClr>
                <a:srgbClr val="7ED13A"/>
              </a:buClr>
              <a:buSzPct val="68750"/>
              <a:buFont typeface="Wingdings"/>
              <a:buChar char=""/>
              <a:tabLst>
                <a:tab pos="287020" algn="l"/>
              </a:tabLst>
            </a:pPr>
            <a:r>
              <a:rPr sz="2400" spc="-10" dirty="0">
                <a:latin typeface="Arial"/>
                <a:cs typeface="Arial"/>
              </a:rPr>
              <a:t>If </a:t>
            </a:r>
            <a:r>
              <a:rPr sz="2400" spc="-165" dirty="0">
                <a:latin typeface="Arial"/>
                <a:cs typeface="Arial"/>
              </a:rPr>
              <a:t>you </a:t>
            </a:r>
            <a:r>
              <a:rPr sz="2400" spc="-145" dirty="0">
                <a:latin typeface="Arial"/>
                <a:cs typeface="Arial"/>
              </a:rPr>
              <a:t>need </a:t>
            </a:r>
            <a:r>
              <a:rPr sz="2400" spc="-150" dirty="0">
                <a:latin typeface="Arial"/>
                <a:cs typeface="Arial"/>
              </a:rPr>
              <a:t>high </a:t>
            </a:r>
            <a:r>
              <a:rPr sz="2400" spc="-100" dirty="0">
                <a:latin typeface="Arial"/>
                <a:cs typeface="Arial"/>
              </a:rPr>
              <a:t>level </a:t>
            </a:r>
            <a:r>
              <a:rPr sz="2400" spc="-175" dirty="0">
                <a:latin typeface="Arial"/>
                <a:cs typeface="Arial"/>
              </a:rPr>
              <a:t>concurrency </a:t>
            </a:r>
            <a:r>
              <a:rPr sz="2400" spc="-105" dirty="0">
                <a:latin typeface="Arial"/>
                <a:cs typeface="Arial"/>
              </a:rPr>
              <a:t>and </a:t>
            </a:r>
            <a:r>
              <a:rPr sz="2400" spc="-145" dirty="0">
                <a:latin typeface="Arial"/>
                <a:cs typeface="Arial"/>
              </a:rPr>
              <a:t>not </a:t>
            </a:r>
            <a:r>
              <a:rPr sz="2400" spc="-70" dirty="0">
                <a:latin typeface="Arial"/>
                <a:cs typeface="Arial"/>
              </a:rPr>
              <a:t>worried </a:t>
            </a:r>
            <a:r>
              <a:rPr sz="2400" spc="-95" dirty="0">
                <a:latin typeface="Arial"/>
                <a:cs typeface="Arial"/>
              </a:rPr>
              <a:t>about </a:t>
            </a:r>
            <a:r>
              <a:rPr sz="2400" spc="-240" dirty="0">
                <a:latin typeface="Arial"/>
                <a:cs typeface="Arial"/>
              </a:rPr>
              <a:t>CPU-  </a:t>
            </a:r>
            <a:r>
              <a:rPr sz="2400" spc="-190" dirty="0">
                <a:latin typeface="Arial"/>
                <a:cs typeface="Arial"/>
              </a:rPr>
              <a:t>cycles.</a:t>
            </a:r>
            <a:endParaRPr sz="2400" dirty="0">
              <a:latin typeface="Arial"/>
              <a:cs typeface="Arial"/>
            </a:endParaRPr>
          </a:p>
          <a:p>
            <a:pPr marL="286385" marR="60325" indent="-274320" algn="just">
              <a:lnSpc>
                <a:spcPct val="100000"/>
              </a:lnSpc>
              <a:spcBef>
                <a:spcPts val="600"/>
              </a:spcBef>
              <a:buClr>
                <a:srgbClr val="7ED13A"/>
              </a:buClr>
              <a:buSzPct val="68750"/>
              <a:buFont typeface="Wingdings"/>
              <a:buChar char=""/>
              <a:tabLst>
                <a:tab pos="287020" algn="l"/>
              </a:tabLst>
            </a:pPr>
            <a:r>
              <a:rPr sz="2400" spc="-10" dirty="0">
                <a:latin typeface="Arial"/>
                <a:cs typeface="Arial"/>
              </a:rPr>
              <a:t>If </a:t>
            </a:r>
            <a:r>
              <a:rPr sz="2400" spc="-165" dirty="0">
                <a:latin typeface="Arial"/>
                <a:cs typeface="Arial"/>
              </a:rPr>
              <a:t>you </a:t>
            </a:r>
            <a:r>
              <a:rPr sz="2400" spc="-50" dirty="0">
                <a:latin typeface="Arial"/>
                <a:cs typeface="Arial"/>
              </a:rPr>
              <a:t>are </a:t>
            </a:r>
            <a:r>
              <a:rPr sz="2400" spc="-35" dirty="0">
                <a:latin typeface="Arial"/>
                <a:cs typeface="Arial"/>
              </a:rPr>
              <a:t>great </a:t>
            </a:r>
            <a:r>
              <a:rPr sz="2400" spc="-15" dirty="0">
                <a:latin typeface="Arial"/>
                <a:cs typeface="Arial"/>
              </a:rPr>
              <a:t>at </a:t>
            </a:r>
            <a:r>
              <a:rPr sz="2400" spc="-70" dirty="0">
                <a:latin typeface="Arial"/>
                <a:cs typeface="Arial"/>
              </a:rPr>
              <a:t>writing </a:t>
            </a:r>
            <a:r>
              <a:rPr sz="2400" spc="-125" dirty="0">
                <a:latin typeface="Arial"/>
                <a:cs typeface="Arial"/>
              </a:rPr>
              <a:t>JavaScript </a:t>
            </a:r>
            <a:r>
              <a:rPr sz="2400" spc="-140" dirty="0">
                <a:latin typeface="Arial"/>
                <a:cs typeface="Arial"/>
              </a:rPr>
              <a:t>code </a:t>
            </a:r>
            <a:r>
              <a:rPr sz="2400" spc="-180" dirty="0">
                <a:latin typeface="Arial"/>
                <a:cs typeface="Arial"/>
              </a:rPr>
              <a:t>because then </a:t>
            </a:r>
            <a:r>
              <a:rPr sz="2400" spc="-165" dirty="0">
                <a:latin typeface="Arial"/>
                <a:cs typeface="Arial"/>
              </a:rPr>
              <a:t>you </a:t>
            </a:r>
            <a:r>
              <a:rPr sz="2400" spc="-195" dirty="0">
                <a:latin typeface="Arial"/>
                <a:cs typeface="Arial"/>
              </a:rPr>
              <a:t>can  </a:t>
            </a:r>
            <a:r>
              <a:rPr sz="2400" spc="-275" dirty="0">
                <a:latin typeface="Arial"/>
                <a:cs typeface="Arial"/>
              </a:rPr>
              <a:t>use </a:t>
            </a:r>
            <a:r>
              <a:rPr sz="2400" spc="-145" dirty="0">
                <a:latin typeface="Arial"/>
                <a:cs typeface="Arial"/>
              </a:rPr>
              <a:t>the </a:t>
            </a:r>
            <a:r>
              <a:rPr sz="2400" spc="-240" dirty="0">
                <a:latin typeface="Arial"/>
                <a:cs typeface="Arial"/>
              </a:rPr>
              <a:t>same </a:t>
            </a:r>
            <a:r>
              <a:rPr sz="2400" spc="-105" dirty="0">
                <a:latin typeface="Arial"/>
                <a:cs typeface="Arial"/>
              </a:rPr>
              <a:t>language </a:t>
            </a:r>
            <a:r>
              <a:rPr sz="2400" spc="-15" dirty="0">
                <a:latin typeface="Arial"/>
                <a:cs typeface="Arial"/>
              </a:rPr>
              <a:t>at </a:t>
            </a:r>
            <a:r>
              <a:rPr sz="2400" spc="-114" dirty="0">
                <a:latin typeface="Arial"/>
                <a:cs typeface="Arial"/>
              </a:rPr>
              <a:t>both </a:t>
            </a:r>
            <a:r>
              <a:rPr sz="2400" spc="-145" dirty="0">
                <a:latin typeface="Arial"/>
                <a:cs typeface="Arial"/>
              </a:rPr>
              <a:t>the places: </a:t>
            </a:r>
            <a:r>
              <a:rPr sz="2400" spc="-125" dirty="0">
                <a:latin typeface="Arial"/>
                <a:cs typeface="Arial"/>
              </a:rPr>
              <a:t>server-side </a:t>
            </a:r>
            <a:r>
              <a:rPr sz="2400" spc="-105" dirty="0">
                <a:latin typeface="Arial"/>
                <a:cs typeface="Arial"/>
              </a:rPr>
              <a:t>and client-  </a:t>
            </a:r>
            <a:r>
              <a:rPr sz="2400" spc="-145" dirty="0">
                <a:latin typeface="Arial"/>
                <a:cs typeface="Arial"/>
              </a:rPr>
              <a:t>side.</a:t>
            </a:r>
            <a:endParaRPr sz="2400" dirty="0">
              <a:latin typeface="Arial"/>
              <a:cs typeface="Arial"/>
            </a:endParaRPr>
          </a:p>
          <a:p>
            <a:pPr marL="286385" marR="375285" indent="-274320">
              <a:lnSpc>
                <a:spcPct val="100000"/>
              </a:lnSpc>
              <a:spcBef>
                <a:spcPts val="605"/>
              </a:spcBef>
              <a:buClr>
                <a:srgbClr val="7ED13A"/>
              </a:buClr>
              <a:buSzPct val="68750"/>
              <a:buFont typeface="Wingdings"/>
              <a:buChar char=""/>
              <a:tabLst>
                <a:tab pos="287020" algn="l"/>
              </a:tabLst>
            </a:pPr>
            <a:r>
              <a:rPr sz="2400" spc="-105" dirty="0">
                <a:latin typeface="Arial"/>
                <a:cs typeface="Arial"/>
              </a:rPr>
              <a:t>More </a:t>
            </a:r>
            <a:r>
              <a:rPr sz="2400" spc="-195" dirty="0">
                <a:latin typeface="Arial"/>
                <a:cs typeface="Arial"/>
              </a:rPr>
              <a:t>can </a:t>
            </a:r>
            <a:r>
              <a:rPr sz="2400" spc="-75" dirty="0">
                <a:latin typeface="Arial"/>
                <a:cs typeface="Arial"/>
              </a:rPr>
              <a:t>be </a:t>
            </a:r>
            <a:r>
              <a:rPr sz="2400" spc="-125" dirty="0">
                <a:latin typeface="Arial"/>
                <a:cs typeface="Arial"/>
              </a:rPr>
              <a:t>found </a:t>
            </a:r>
            <a:r>
              <a:rPr sz="2400" spc="-60" dirty="0">
                <a:latin typeface="Arial"/>
                <a:cs typeface="Arial"/>
              </a:rPr>
              <a:t>at: </a:t>
            </a:r>
            <a:r>
              <a:rPr sz="2400" u="heavy" spc="-60" dirty="0">
                <a:solidFill>
                  <a:srgbClr val="EB8703"/>
                </a:solidFill>
                <a:uFill>
                  <a:solidFill>
                    <a:srgbClr val="EB8703"/>
                  </a:solidFill>
                </a:uFill>
                <a:latin typeface="Arial"/>
                <a:cs typeface="Arial"/>
              </a:rPr>
              <a:t> </a:t>
            </a:r>
            <a:r>
              <a:rPr sz="2400" u="heavy" spc="-65" dirty="0">
                <a:solidFill>
                  <a:srgbClr val="EB8703"/>
                </a:solidFill>
                <a:uFill>
                  <a:solidFill>
                    <a:srgbClr val="EB8703"/>
                  </a:solidFill>
                </a:uFill>
                <a:latin typeface="Arial"/>
                <a:cs typeface="Arial"/>
                <a:hlinkClick r:id="rId2"/>
              </a:rPr>
              <a:t>http://stackoverflow.com/questions/5062614/how-to-decide-  </a:t>
            </a:r>
            <a:r>
              <a:rPr sz="2400" u="heavy" spc="-155" dirty="0">
                <a:solidFill>
                  <a:srgbClr val="EB8703"/>
                </a:solidFill>
                <a:uFill>
                  <a:solidFill>
                    <a:srgbClr val="EB8703"/>
                  </a:solidFill>
                </a:uFill>
                <a:latin typeface="Arial"/>
                <a:cs typeface="Arial"/>
                <a:hlinkClick r:id="rId2"/>
              </a:rPr>
              <a:t>when-to-use-nodejs</a:t>
            </a:r>
            <a:endParaRPr sz="24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053204" cy="936154"/>
          </a:xfrm>
          <a:prstGeom prst="rect">
            <a:avLst/>
          </a:prstGeom>
        </p:spPr>
        <p:txBody>
          <a:bodyPr vert="horz" wrap="square" lIns="0" tIns="12700" rIns="0" bIns="0" rtlCol="0">
            <a:spAutoFit/>
          </a:bodyPr>
          <a:lstStyle/>
          <a:p>
            <a:pPr marL="12700">
              <a:lnSpc>
                <a:spcPct val="100000"/>
              </a:lnSpc>
              <a:spcBef>
                <a:spcPts val="100"/>
              </a:spcBef>
            </a:pPr>
            <a:r>
              <a:rPr lang="en-US" sz="3000" dirty="0"/>
              <a:t>WHEN TO NOT USE NODE.JS?</a:t>
            </a:r>
            <a:endParaRPr sz="3000" dirty="0"/>
          </a:p>
        </p:txBody>
      </p:sp>
      <p:sp>
        <p:nvSpPr>
          <p:cNvPr id="3" name="object 3"/>
          <p:cNvSpPr txBox="1"/>
          <p:nvPr/>
        </p:nvSpPr>
        <p:spPr>
          <a:xfrm>
            <a:off x="307340" y="1295400"/>
            <a:ext cx="8290559" cy="4277995"/>
          </a:xfrm>
          <a:prstGeom prst="rect">
            <a:avLst/>
          </a:prstGeom>
        </p:spPr>
        <p:txBody>
          <a:bodyPr vert="horz" wrap="square" lIns="0" tIns="12700" rIns="0" bIns="0" rtlCol="0">
            <a:spAutoFit/>
          </a:bodyPr>
          <a:lstStyle/>
          <a:p>
            <a:pPr marL="286385" marR="565785" indent="-274320">
              <a:lnSpc>
                <a:spcPct val="100000"/>
              </a:lnSpc>
              <a:spcBef>
                <a:spcPts val="100"/>
              </a:spcBef>
              <a:buClr>
                <a:srgbClr val="7ED13A"/>
              </a:buClr>
              <a:buSzPct val="68750"/>
              <a:buFont typeface="Wingdings"/>
              <a:buChar char=""/>
              <a:tabLst>
                <a:tab pos="287020" algn="l"/>
              </a:tabLst>
            </a:pPr>
            <a:r>
              <a:rPr sz="2400" spc="-145" dirty="0">
                <a:latin typeface="Arial"/>
                <a:cs typeface="Arial"/>
              </a:rPr>
              <a:t>When </a:t>
            </a:r>
            <a:r>
              <a:rPr sz="2400" spc="-165" dirty="0">
                <a:latin typeface="Arial"/>
                <a:cs typeface="Arial"/>
              </a:rPr>
              <a:t>you </a:t>
            </a:r>
            <a:r>
              <a:rPr sz="2400" spc="-50" dirty="0">
                <a:latin typeface="Arial"/>
                <a:cs typeface="Arial"/>
              </a:rPr>
              <a:t>are </a:t>
            </a:r>
            <a:r>
              <a:rPr sz="2400" spc="-90" dirty="0">
                <a:latin typeface="Arial"/>
                <a:cs typeface="Arial"/>
              </a:rPr>
              <a:t>doing </a:t>
            </a:r>
            <a:r>
              <a:rPr sz="2400" spc="-120" dirty="0">
                <a:latin typeface="Arial"/>
                <a:cs typeface="Arial"/>
              </a:rPr>
              <a:t>heavy </a:t>
            </a:r>
            <a:r>
              <a:rPr sz="2400" spc="-105" dirty="0">
                <a:latin typeface="Arial"/>
                <a:cs typeface="Arial"/>
              </a:rPr>
              <a:t>and </a:t>
            </a:r>
            <a:r>
              <a:rPr sz="2400" spc="-325" dirty="0">
                <a:latin typeface="Arial"/>
                <a:cs typeface="Arial"/>
              </a:rPr>
              <a:t>CPU </a:t>
            </a:r>
            <a:r>
              <a:rPr sz="2400" spc="-165" dirty="0">
                <a:latin typeface="Arial"/>
                <a:cs typeface="Arial"/>
              </a:rPr>
              <a:t>intensive </a:t>
            </a:r>
            <a:r>
              <a:rPr sz="2400" spc="-145" dirty="0">
                <a:latin typeface="Arial"/>
                <a:cs typeface="Arial"/>
              </a:rPr>
              <a:t>calculations </a:t>
            </a:r>
            <a:r>
              <a:rPr sz="2400" spc="-210" dirty="0">
                <a:latin typeface="Arial"/>
                <a:cs typeface="Arial"/>
              </a:rPr>
              <a:t>on  </a:t>
            </a:r>
            <a:r>
              <a:rPr sz="2400" spc="-130" dirty="0">
                <a:latin typeface="Arial"/>
                <a:cs typeface="Arial"/>
              </a:rPr>
              <a:t>server </a:t>
            </a:r>
            <a:r>
              <a:rPr sz="2400" spc="-160" dirty="0">
                <a:latin typeface="Arial"/>
                <a:cs typeface="Arial"/>
              </a:rPr>
              <a:t>side, </a:t>
            </a:r>
            <a:r>
              <a:rPr sz="2400" spc="-180" dirty="0">
                <a:latin typeface="Arial"/>
                <a:cs typeface="Arial"/>
              </a:rPr>
              <a:t>because </a:t>
            </a:r>
            <a:r>
              <a:rPr sz="2400" spc="-135" dirty="0">
                <a:latin typeface="Arial"/>
                <a:cs typeface="Arial"/>
              </a:rPr>
              <a:t>event-loops </a:t>
            </a:r>
            <a:r>
              <a:rPr sz="2400" spc="-50" dirty="0">
                <a:latin typeface="Arial"/>
                <a:cs typeface="Arial"/>
              </a:rPr>
              <a:t>are </a:t>
            </a:r>
            <a:r>
              <a:rPr sz="2400" spc="-325" dirty="0">
                <a:latin typeface="Arial"/>
                <a:cs typeface="Arial"/>
              </a:rPr>
              <a:t>CPU</a:t>
            </a:r>
            <a:r>
              <a:rPr sz="2400" spc="-245" dirty="0">
                <a:latin typeface="Arial"/>
                <a:cs typeface="Arial"/>
              </a:rPr>
              <a:t> </a:t>
            </a:r>
            <a:r>
              <a:rPr sz="2400" spc="-165" dirty="0">
                <a:latin typeface="Arial"/>
                <a:cs typeface="Arial"/>
              </a:rPr>
              <a:t>hungry.</a:t>
            </a:r>
            <a:endParaRPr sz="2400" dirty="0">
              <a:latin typeface="Arial"/>
              <a:cs typeface="Arial"/>
            </a:endParaRPr>
          </a:p>
          <a:p>
            <a:pPr marL="286385" marR="5080" indent="-274320">
              <a:lnSpc>
                <a:spcPct val="100000"/>
              </a:lnSpc>
              <a:spcBef>
                <a:spcPts val="600"/>
              </a:spcBef>
              <a:buClr>
                <a:srgbClr val="7ED13A"/>
              </a:buClr>
              <a:buSzPct val="68750"/>
              <a:buFont typeface="Wingdings"/>
              <a:buChar char=""/>
              <a:tabLst>
                <a:tab pos="287020" algn="l"/>
              </a:tabLst>
            </a:pPr>
            <a:r>
              <a:rPr sz="2400" spc="-145" dirty="0">
                <a:latin typeface="Arial"/>
                <a:cs typeface="Arial"/>
              </a:rPr>
              <a:t>Node.js </a:t>
            </a:r>
            <a:r>
              <a:rPr sz="2400" spc="-210" dirty="0">
                <a:latin typeface="Arial"/>
                <a:cs typeface="Arial"/>
              </a:rPr>
              <a:t>is </a:t>
            </a:r>
            <a:r>
              <a:rPr sz="2400" spc="-15" dirty="0">
                <a:latin typeface="Arial"/>
                <a:cs typeface="Arial"/>
              </a:rPr>
              <a:t>a </a:t>
            </a:r>
            <a:r>
              <a:rPr sz="2400" spc="-210" dirty="0">
                <a:latin typeface="Arial"/>
                <a:cs typeface="Arial"/>
              </a:rPr>
              <a:t>no </a:t>
            </a:r>
            <a:r>
              <a:rPr sz="2400" spc="-185" dirty="0">
                <a:latin typeface="Arial"/>
                <a:cs typeface="Arial"/>
              </a:rPr>
              <a:t>match </a:t>
            </a:r>
            <a:r>
              <a:rPr sz="2400" spc="-20" dirty="0">
                <a:latin typeface="Arial"/>
                <a:cs typeface="Arial"/>
              </a:rPr>
              <a:t>for </a:t>
            </a:r>
            <a:r>
              <a:rPr sz="2400" spc="-114" dirty="0">
                <a:latin typeface="Arial"/>
                <a:cs typeface="Arial"/>
              </a:rPr>
              <a:t>enterprise </a:t>
            </a:r>
            <a:r>
              <a:rPr sz="2400" spc="-100" dirty="0">
                <a:latin typeface="Arial"/>
                <a:cs typeface="Arial"/>
              </a:rPr>
              <a:t>level </a:t>
            </a:r>
            <a:r>
              <a:rPr sz="2400" spc="-75" dirty="0">
                <a:latin typeface="Arial"/>
                <a:cs typeface="Arial"/>
              </a:rPr>
              <a:t>application </a:t>
            </a:r>
            <a:r>
              <a:rPr sz="2400" spc="-135" dirty="0">
                <a:latin typeface="Arial"/>
                <a:cs typeface="Arial"/>
              </a:rPr>
              <a:t>frameworks  </a:t>
            </a:r>
            <a:r>
              <a:rPr sz="2400" spc="-90" dirty="0">
                <a:latin typeface="Arial"/>
                <a:cs typeface="Arial"/>
              </a:rPr>
              <a:t>like </a:t>
            </a:r>
            <a:r>
              <a:rPr sz="2400" spc="-110" dirty="0">
                <a:latin typeface="Arial"/>
                <a:cs typeface="Arial"/>
              </a:rPr>
              <a:t>Spring(java), </a:t>
            </a:r>
            <a:r>
              <a:rPr sz="2400" spc="-135" dirty="0">
                <a:latin typeface="Arial"/>
                <a:cs typeface="Arial"/>
              </a:rPr>
              <a:t>Django(python), </a:t>
            </a:r>
            <a:r>
              <a:rPr sz="2400" spc="-155" dirty="0">
                <a:latin typeface="Arial"/>
                <a:cs typeface="Arial"/>
              </a:rPr>
              <a:t>Symfony(php), </a:t>
            </a:r>
            <a:r>
              <a:rPr sz="2400" b="1" spc="-240" dirty="0">
                <a:latin typeface="Arial"/>
                <a:cs typeface="Arial"/>
              </a:rPr>
              <a:t>ASP.Net </a:t>
            </a:r>
            <a:r>
              <a:rPr sz="2400" b="1" spc="-200" dirty="0">
                <a:latin typeface="Arial"/>
                <a:cs typeface="Arial"/>
              </a:rPr>
              <a:t>SignalR  </a:t>
            </a:r>
            <a:r>
              <a:rPr sz="2400" b="1" spc="-160" dirty="0">
                <a:latin typeface="Arial"/>
                <a:cs typeface="Arial"/>
              </a:rPr>
              <a:t>(Microsoft) </a:t>
            </a:r>
            <a:r>
              <a:rPr sz="2400" dirty="0">
                <a:latin typeface="Arial"/>
                <a:cs typeface="Arial"/>
              </a:rPr>
              <a:t>… </a:t>
            </a:r>
            <a:r>
              <a:rPr sz="2400" spc="-145" dirty="0">
                <a:latin typeface="Arial"/>
                <a:cs typeface="Arial"/>
              </a:rPr>
              <a:t>etc. </a:t>
            </a:r>
            <a:r>
              <a:rPr sz="2400" spc="-114" dirty="0">
                <a:latin typeface="Arial"/>
                <a:cs typeface="Arial"/>
              </a:rPr>
              <a:t>Applications </a:t>
            </a:r>
            <a:r>
              <a:rPr sz="2400" spc="-85" dirty="0">
                <a:latin typeface="Arial"/>
                <a:cs typeface="Arial"/>
              </a:rPr>
              <a:t>written </a:t>
            </a:r>
            <a:r>
              <a:rPr sz="2400" spc="-210" dirty="0">
                <a:latin typeface="Arial"/>
                <a:cs typeface="Arial"/>
              </a:rPr>
              <a:t>on </a:t>
            </a:r>
            <a:r>
              <a:rPr sz="2400" spc="-290" dirty="0">
                <a:latin typeface="Arial"/>
                <a:cs typeface="Arial"/>
              </a:rPr>
              <a:t>such </a:t>
            </a:r>
            <a:r>
              <a:rPr sz="2400" spc="-100" dirty="0">
                <a:latin typeface="Arial"/>
                <a:cs typeface="Arial"/>
              </a:rPr>
              <a:t>platforms </a:t>
            </a:r>
            <a:r>
              <a:rPr sz="2400" spc="-55" dirty="0">
                <a:latin typeface="Arial"/>
                <a:cs typeface="Arial"/>
              </a:rPr>
              <a:t>are  </a:t>
            </a:r>
            <a:r>
              <a:rPr sz="2400" spc="-175" dirty="0">
                <a:latin typeface="Arial"/>
                <a:cs typeface="Arial"/>
              </a:rPr>
              <a:t>meant </a:t>
            </a:r>
            <a:r>
              <a:rPr sz="2400" spc="-80" dirty="0">
                <a:latin typeface="Arial"/>
                <a:cs typeface="Arial"/>
              </a:rPr>
              <a:t>to be </a:t>
            </a:r>
            <a:r>
              <a:rPr sz="2400" spc="-100" dirty="0">
                <a:latin typeface="Arial"/>
                <a:cs typeface="Arial"/>
              </a:rPr>
              <a:t>highly </a:t>
            </a:r>
            <a:r>
              <a:rPr sz="2400" spc="-204" dirty="0">
                <a:latin typeface="Arial"/>
                <a:cs typeface="Arial"/>
              </a:rPr>
              <a:t>user </a:t>
            </a:r>
            <a:r>
              <a:rPr sz="2400" spc="-105" dirty="0">
                <a:latin typeface="Arial"/>
                <a:cs typeface="Arial"/>
              </a:rPr>
              <a:t>interactive and </a:t>
            </a:r>
            <a:r>
              <a:rPr sz="2400" spc="-140" dirty="0">
                <a:latin typeface="Arial"/>
                <a:cs typeface="Arial"/>
              </a:rPr>
              <a:t>involve </a:t>
            </a:r>
            <a:r>
              <a:rPr sz="2400" spc="-155" dirty="0">
                <a:latin typeface="Arial"/>
                <a:cs typeface="Arial"/>
              </a:rPr>
              <a:t>complex </a:t>
            </a:r>
            <a:r>
              <a:rPr sz="2400" spc="-240" dirty="0">
                <a:latin typeface="Arial"/>
                <a:cs typeface="Arial"/>
              </a:rPr>
              <a:t>business  </a:t>
            </a:r>
            <a:r>
              <a:rPr sz="2400" spc="-105" dirty="0">
                <a:latin typeface="Arial"/>
                <a:cs typeface="Arial"/>
              </a:rPr>
              <a:t>logic.</a:t>
            </a:r>
            <a:endParaRPr sz="2400" dirty="0">
              <a:latin typeface="Arial"/>
              <a:cs typeface="Arial"/>
            </a:endParaRPr>
          </a:p>
          <a:p>
            <a:pPr marL="287020" indent="-274320">
              <a:lnSpc>
                <a:spcPct val="100000"/>
              </a:lnSpc>
              <a:spcBef>
                <a:spcPts val="605"/>
              </a:spcBef>
              <a:buClr>
                <a:srgbClr val="7ED13A"/>
              </a:buClr>
              <a:buSzPct val="68750"/>
              <a:buFont typeface="Wingdings"/>
              <a:buChar char=""/>
              <a:tabLst>
                <a:tab pos="287020" algn="l"/>
              </a:tabLst>
            </a:pPr>
            <a:r>
              <a:rPr sz="2400" spc="-110" dirty="0">
                <a:latin typeface="Arial"/>
                <a:cs typeface="Arial"/>
              </a:rPr>
              <a:t>Node </a:t>
            </a:r>
            <a:r>
              <a:rPr sz="2400" spc="-130" dirty="0">
                <a:latin typeface="Arial"/>
                <a:cs typeface="Arial"/>
              </a:rPr>
              <a:t>can’t </a:t>
            </a:r>
            <a:r>
              <a:rPr sz="2400" spc="-175" dirty="0">
                <a:latin typeface="Arial"/>
                <a:cs typeface="Arial"/>
              </a:rPr>
              <a:t>run </a:t>
            </a:r>
            <a:r>
              <a:rPr sz="2400" spc="-210" dirty="0">
                <a:latin typeface="Arial"/>
                <a:cs typeface="Arial"/>
              </a:rPr>
              <a:t>on </a:t>
            </a:r>
            <a:r>
              <a:rPr sz="2400" spc="-150" dirty="0">
                <a:latin typeface="Arial"/>
                <a:cs typeface="Arial"/>
              </a:rPr>
              <a:t>GUI, </a:t>
            </a:r>
            <a:r>
              <a:rPr sz="2400" spc="-105" dirty="0">
                <a:latin typeface="Arial"/>
                <a:cs typeface="Arial"/>
              </a:rPr>
              <a:t>but </a:t>
            </a:r>
            <a:r>
              <a:rPr sz="2400" spc="-175" dirty="0">
                <a:latin typeface="Arial"/>
                <a:cs typeface="Arial"/>
              </a:rPr>
              <a:t>run </a:t>
            </a:r>
            <a:r>
              <a:rPr sz="2400" spc="-210" dirty="0">
                <a:latin typeface="Arial"/>
                <a:cs typeface="Arial"/>
              </a:rPr>
              <a:t>on</a:t>
            </a:r>
            <a:r>
              <a:rPr sz="2400" spc="60" dirty="0">
                <a:latin typeface="Arial"/>
                <a:cs typeface="Arial"/>
              </a:rPr>
              <a:t> </a:t>
            </a:r>
            <a:r>
              <a:rPr sz="2400" spc="-80" dirty="0">
                <a:latin typeface="Arial"/>
                <a:cs typeface="Arial"/>
              </a:rPr>
              <a:t>terminal/cmd</a:t>
            </a:r>
            <a:endParaRPr sz="2400" dirty="0">
              <a:latin typeface="Arial"/>
              <a:cs typeface="Arial"/>
            </a:endParaRPr>
          </a:p>
          <a:p>
            <a:pPr marL="286385" marR="367665" indent="-274320">
              <a:lnSpc>
                <a:spcPct val="100000"/>
              </a:lnSpc>
              <a:spcBef>
                <a:spcPts val="600"/>
              </a:spcBef>
              <a:buClr>
                <a:srgbClr val="7ED13A"/>
              </a:buClr>
              <a:buSzPct val="68750"/>
              <a:buFont typeface="Wingdings"/>
              <a:buChar char=""/>
              <a:tabLst>
                <a:tab pos="287020" algn="l"/>
              </a:tabLst>
            </a:pPr>
            <a:r>
              <a:rPr sz="2400" spc="-195" dirty="0">
                <a:latin typeface="Arial"/>
                <a:cs typeface="Arial"/>
              </a:rPr>
              <a:t>Read </a:t>
            </a:r>
            <a:r>
              <a:rPr sz="2400" spc="-80" dirty="0">
                <a:latin typeface="Arial"/>
                <a:cs typeface="Arial"/>
              </a:rPr>
              <a:t>further </a:t>
            </a:r>
            <a:r>
              <a:rPr sz="2400" spc="-210" dirty="0">
                <a:latin typeface="Arial"/>
                <a:cs typeface="Arial"/>
              </a:rPr>
              <a:t>on </a:t>
            </a:r>
            <a:r>
              <a:rPr sz="2400" spc="-125" dirty="0">
                <a:latin typeface="Arial"/>
                <a:cs typeface="Arial"/>
              </a:rPr>
              <a:t>disadvantages </a:t>
            </a:r>
            <a:r>
              <a:rPr sz="2400" spc="-5" dirty="0">
                <a:latin typeface="Arial"/>
                <a:cs typeface="Arial"/>
              </a:rPr>
              <a:t>of </a:t>
            </a:r>
            <a:r>
              <a:rPr sz="2400" spc="-145" dirty="0">
                <a:latin typeface="Arial"/>
                <a:cs typeface="Arial"/>
              </a:rPr>
              <a:t>Node.js </a:t>
            </a:r>
            <a:r>
              <a:rPr sz="2400" spc="-210" dirty="0">
                <a:latin typeface="Arial"/>
                <a:cs typeface="Arial"/>
              </a:rPr>
              <a:t>on </a:t>
            </a:r>
            <a:r>
              <a:rPr sz="2400" spc="-105" dirty="0">
                <a:latin typeface="Arial"/>
                <a:cs typeface="Arial"/>
              </a:rPr>
              <a:t>Quora: </a:t>
            </a:r>
            <a:r>
              <a:rPr sz="2400" u="heavy" spc="-105" dirty="0">
                <a:solidFill>
                  <a:srgbClr val="EB8703"/>
                </a:solidFill>
                <a:uFill>
                  <a:solidFill>
                    <a:srgbClr val="EB8703"/>
                  </a:solidFill>
                </a:uFill>
                <a:latin typeface="Arial"/>
                <a:cs typeface="Arial"/>
              </a:rPr>
              <a:t> </a:t>
            </a:r>
            <a:r>
              <a:rPr sz="2400" u="heavy" spc="-80" dirty="0">
                <a:solidFill>
                  <a:srgbClr val="EB8703"/>
                </a:solidFill>
                <a:uFill>
                  <a:solidFill>
                    <a:srgbClr val="EB8703"/>
                  </a:solidFill>
                </a:uFill>
                <a:latin typeface="Arial"/>
                <a:cs typeface="Arial"/>
                <a:hlinkClick r:id="rId2"/>
              </a:rPr>
              <a:t>http://www.quora.com/What-are-the-disadvantages-of-using-  </a:t>
            </a:r>
            <a:r>
              <a:rPr sz="2400" u="heavy" spc="-120" dirty="0">
                <a:solidFill>
                  <a:srgbClr val="EB8703"/>
                </a:solidFill>
                <a:uFill>
                  <a:solidFill>
                    <a:srgbClr val="EB8703"/>
                  </a:solidFill>
                </a:uFill>
                <a:latin typeface="Arial"/>
                <a:cs typeface="Arial"/>
                <a:hlinkClick r:id="rId2"/>
              </a:rPr>
              <a:t>Node-js</a:t>
            </a:r>
            <a:endParaRPr sz="24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b="1" dirty="0" smtClean="0"/>
              <a:t>Intro to Node JS</a:t>
            </a:r>
          </a:p>
          <a:p>
            <a:r>
              <a:rPr lang="en-US" sz="2800" b="1" dirty="0" smtClean="0"/>
              <a:t>Install Node JS</a:t>
            </a:r>
          </a:p>
          <a:p>
            <a:r>
              <a:rPr lang="en-US" sz="2800" b="1" dirty="0" smtClean="0"/>
              <a:t>How  JavaScript work</a:t>
            </a:r>
          </a:p>
          <a:p>
            <a:r>
              <a:rPr lang="en-US" sz="2800" b="1" dirty="0" smtClean="0"/>
              <a:t>Node J</a:t>
            </a:r>
            <a:r>
              <a:rPr lang="en-US" sz="2800" b="1" dirty="0"/>
              <a:t>S</a:t>
            </a:r>
            <a:r>
              <a:rPr lang="en-US" sz="2800" b="1" dirty="0" smtClean="0"/>
              <a:t> Ecosystem</a:t>
            </a:r>
          </a:p>
          <a:p>
            <a:r>
              <a:rPr lang="en-US" sz="2800" b="1" dirty="0" smtClean="0"/>
              <a:t>Fly in Severs </a:t>
            </a:r>
            <a:r>
              <a:rPr lang="en-US" sz="2800" b="1" dirty="0" smtClean="0">
                <a:sym typeface="Wingdings" panose="05000000000000000000" pitchFamily="2" charset="2"/>
              </a:rPr>
              <a:t></a:t>
            </a:r>
          </a:p>
          <a:p>
            <a:r>
              <a:rPr lang="en-US" sz="2800" b="1" dirty="0" smtClean="0">
                <a:sym typeface="Wingdings" panose="05000000000000000000" pitchFamily="2" charset="2"/>
              </a:rPr>
              <a:t>Play with files </a:t>
            </a:r>
          </a:p>
          <a:p>
            <a:endParaRPr lang="en-US" sz="2800" b="1" dirty="0" smtClean="0">
              <a:sym typeface="Wingdings" panose="05000000000000000000" pitchFamily="2" charset="2"/>
            </a:endParaRPr>
          </a:p>
          <a:p>
            <a:endParaRPr lang="en-US" sz="2800" b="1" dirty="0" smtClean="0"/>
          </a:p>
          <a:p>
            <a:endParaRPr lang="en-US" sz="2800" b="1" dirty="0" smtClean="0"/>
          </a:p>
          <a:p>
            <a:endParaRPr lang="en-US" sz="2800" b="1" dirty="0" smtClean="0"/>
          </a:p>
          <a:p>
            <a:endParaRPr lang="en-US" sz="2800" b="1" dirty="0" smtClean="0"/>
          </a:p>
          <a:p>
            <a:endParaRPr lang="en-US" sz="2800" b="1" dirty="0" smtClean="0"/>
          </a:p>
          <a:p>
            <a:endParaRPr lang="en-US" dirty="0"/>
          </a:p>
        </p:txBody>
      </p:sp>
    </p:spTree>
    <p:extLst>
      <p:ext uri="{BB962C8B-B14F-4D97-AF65-F5344CB8AC3E}">
        <p14:creationId xmlns:p14="http://schemas.microsoft.com/office/powerpoint/2010/main" val="779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5719445" cy="936154"/>
          </a:xfrm>
          <a:prstGeom prst="rect">
            <a:avLst/>
          </a:prstGeom>
        </p:spPr>
        <p:txBody>
          <a:bodyPr vert="horz" wrap="square" lIns="0" tIns="12700" rIns="0" bIns="0" rtlCol="0">
            <a:spAutoFit/>
          </a:bodyPr>
          <a:lstStyle/>
          <a:p>
            <a:pPr marL="12700">
              <a:lnSpc>
                <a:spcPct val="100000"/>
              </a:lnSpc>
              <a:spcBef>
                <a:spcPts val="100"/>
              </a:spcBef>
            </a:pPr>
            <a:r>
              <a:rPr lang="en-US" sz="3000" dirty="0"/>
              <a:t>WHO IS USING NODE.JS IN PRODUCTION?</a:t>
            </a:r>
            <a:endParaRPr sz="3000" dirty="0"/>
          </a:p>
        </p:txBody>
      </p:sp>
      <p:sp>
        <p:nvSpPr>
          <p:cNvPr id="3" name="object 3"/>
          <p:cNvSpPr txBox="1"/>
          <p:nvPr/>
        </p:nvSpPr>
        <p:spPr>
          <a:xfrm>
            <a:off x="307340" y="1371600"/>
            <a:ext cx="8237855" cy="3644587"/>
          </a:xfrm>
          <a:prstGeom prst="rect">
            <a:avLst/>
          </a:prstGeom>
        </p:spPr>
        <p:txBody>
          <a:bodyPr vert="horz" wrap="square" lIns="0" tIns="12700" rIns="0" bIns="0" rtlCol="0">
            <a:spAutoFit/>
          </a:bodyPr>
          <a:lstStyle/>
          <a:p>
            <a:pPr marL="286385" marR="159385" indent="-274320">
              <a:lnSpc>
                <a:spcPct val="100000"/>
              </a:lnSpc>
              <a:spcBef>
                <a:spcPts val="100"/>
              </a:spcBef>
              <a:buClr>
                <a:srgbClr val="7ED13A"/>
              </a:buClr>
              <a:buSzPct val="68750"/>
              <a:buFont typeface="Wingdings"/>
              <a:buChar char=""/>
              <a:tabLst>
                <a:tab pos="287020" algn="l"/>
              </a:tabLst>
            </a:pPr>
            <a:r>
              <a:rPr sz="2400" b="1" spc="-225" dirty="0">
                <a:solidFill>
                  <a:srgbClr val="5FA225"/>
                </a:solidFill>
                <a:latin typeface="Arial"/>
                <a:cs typeface="Arial"/>
              </a:rPr>
              <a:t>Yahoo! </a:t>
            </a:r>
            <a:r>
              <a:rPr sz="2400" spc="-145" dirty="0">
                <a:latin typeface="Arial"/>
                <a:cs typeface="Arial"/>
              </a:rPr>
              <a:t>: iPad </a:t>
            </a:r>
            <a:r>
              <a:rPr sz="2400" spc="-60" dirty="0">
                <a:latin typeface="Arial"/>
                <a:cs typeface="Arial"/>
              </a:rPr>
              <a:t>App </a:t>
            </a:r>
            <a:r>
              <a:rPr sz="2400" b="1" spc="-190" dirty="0">
                <a:latin typeface="Arial"/>
                <a:cs typeface="Arial"/>
              </a:rPr>
              <a:t>Livestand </a:t>
            </a:r>
            <a:r>
              <a:rPr sz="2400" spc="-305" dirty="0">
                <a:latin typeface="Arial"/>
                <a:cs typeface="Arial"/>
              </a:rPr>
              <a:t>uses </a:t>
            </a:r>
            <a:r>
              <a:rPr sz="2400" spc="-204" dirty="0">
                <a:latin typeface="Arial"/>
                <a:cs typeface="Arial"/>
              </a:rPr>
              <a:t>Yahoo! </a:t>
            </a:r>
            <a:r>
              <a:rPr sz="2400" spc="-120" dirty="0">
                <a:latin typeface="Arial"/>
                <a:cs typeface="Arial"/>
              </a:rPr>
              <a:t>Manhattan </a:t>
            </a:r>
            <a:r>
              <a:rPr sz="2400" spc="-105" dirty="0">
                <a:latin typeface="Arial"/>
                <a:cs typeface="Arial"/>
              </a:rPr>
              <a:t>framework  </a:t>
            </a:r>
            <a:r>
              <a:rPr sz="2400" spc="-180" dirty="0">
                <a:latin typeface="Arial"/>
                <a:cs typeface="Arial"/>
              </a:rPr>
              <a:t>which </a:t>
            </a:r>
            <a:r>
              <a:rPr sz="2400" spc="-210" dirty="0">
                <a:latin typeface="Arial"/>
                <a:cs typeface="Arial"/>
              </a:rPr>
              <a:t>is </a:t>
            </a:r>
            <a:r>
              <a:rPr sz="2400" spc="-120" dirty="0">
                <a:latin typeface="Arial"/>
                <a:cs typeface="Arial"/>
              </a:rPr>
              <a:t>based </a:t>
            </a:r>
            <a:r>
              <a:rPr sz="2400" spc="-210" dirty="0">
                <a:latin typeface="Arial"/>
                <a:cs typeface="Arial"/>
              </a:rPr>
              <a:t>on</a:t>
            </a:r>
            <a:r>
              <a:rPr sz="2400" spc="25" dirty="0">
                <a:latin typeface="Arial"/>
                <a:cs typeface="Arial"/>
              </a:rPr>
              <a:t> </a:t>
            </a:r>
            <a:r>
              <a:rPr sz="2400" spc="-150" dirty="0">
                <a:latin typeface="Arial"/>
                <a:cs typeface="Arial"/>
              </a:rPr>
              <a:t>Node.js.</a:t>
            </a:r>
            <a:endParaRPr sz="2400" dirty="0">
              <a:latin typeface="Arial"/>
              <a:cs typeface="Arial"/>
            </a:endParaRPr>
          </a:p>
          <a:p>
            <a:pPr marL="286385" marR="167640" indent="-274320">
              <a:lnSpc>
                <a:spcPct val="100000"/>
              </a:lnSpc>
              <a:spcBef>
                <a:spcPts val="600"/>
              </a:spcBef>
              <a:buClr>
                <a:srgbClr val="7ED13A"/>
              </a:buClr>
              <a:buSzPct val="68750"/>
              <a:buFont typeface="Wingdings"/>
              <a:buChar char=""/>
              <a:tabLst>
                <a:tab pos="287020" algn="l"/>
              </a:tabLst>
            </a:pPr>
            <a:r>
              <a:rPr sz="2400" b="1" spc="-190" dirty="0">
                <a:solidFill>
                  <a:srgbClr val="5FA225"/>
                </a:solidFill>
                <a:latin typeface="Arial"/>
                <a:cs typeface="Arial"/>
              </a:rPr>
              <a:t>LinkedIn </a:t>
            </a:r>
            <a:r>
              <a:rPr sz="2400" spc="-145" dirty="0">
                <a:latin typeface="Arial"/>
                <a:cs typeface="Arial"/>
              </a:rPr>
              <a:t>: </a:t>
            </a:r>
            <a:r>
              <a:rPr sz="2400" spc="-185" dirty="0">
                <a:latin typeface="Arial"/>
                <a:cs typeface="Arial"/>
              </a:rPr>
              <a:t>LinkedIn </a:t>
            </a:r>
            <a:r>
              <a:rPr sz="2400" spc="-305" dirty="0">
                <a:latin typeface="Arial"/>
                <a:cs typeface="Arial"/>
              </a:rPr>
              <a:t>uses </a:t>
            </a:r>
            <a:r>
              <a:rPr sz="2400" spc="-15" dirty="0">
                <a:latin typeface="Arial"/>
                <a:cs typeface="Arial"/>
              </a:rPr>
              <a:t>a </a:t>
            </a:r>
            <a:r>
              <a:rPr sz="2400" spc="-145" dirty="0">
                <a:latin typeface="Arial"/>
                <a:cs typeface="Arial"/>
              </a:rPr>
              <a:t>combination </a:t>
            </a:r>
            <a:r>
              <a:rPr sz="2400" spc="-5" dirty="0">
                <a:latin typeface="Arial"/>
                <a:cs typeface="Arial"/>
              </a:rPr>
              <a:t>of </a:t>
            </a:r>
            <a:r>
              <a:rPr sz="2400" spc="-145" dirty="0">
                <a:latin typeface="Arial"/>
                <a:cs typeface="Arial"/>
              </a:rPr>
              <a:t>Node.js </a:t>
            </a:r>
            <a:r>
              <a:rPr sz="2400" spc="-105" dirty="0">
                <a:latin typeface="Arial"/>
                <a:cs typeface="Arial"/>
              </a:rPr>
              <a:t>and </a:t>
            </a:r>
            <a:r>
              <a:rPr sz="2400" spc="-200" dirty="0">
                <a:latin typeface="Arial"/>
                <a:cs typeface="Arial"/>
              </a:rPr>
              <a:t>MongoDB  </a:t>
            </a:r>
            <a:r>
              <a:rPr sz="2400" spc="-20" dirty="0">
                <a:latin typeface="Arial"/>
                <a:cs typeface="Arial"/>
              </a:rPr>
              <a:t>for </a:t>
            </a:r>
            <a:r>
              <a:rPr sz="2400" spc="-145" dirty="0">
                <a:latin typeface="Arial"/>
                <a:cs typeface="Arial"/>
              </a:rPr>
              <a:t>its </a:t>
            </a:r>
            <a:r>
              <a:rPr sz="2400" spc="-120" dirty="0">
                <a:latin typeface="Arial"/>
                <a:cs typeface="Arial"/>
              </a:rPr>
              <a:t>mobile </a:t>
            </a:r>
            <a:r>
              <a:rPr sz="2400" spc="-70" dirty="0">
                <a:latin typeface="Arial"/>
                <a:cs typeface="Arial"/>
              </a:rPr>
              <a:t>platform. </a:t>
            </a:r>
            <a:r>
              <a:rPr sz="2400" spc="-145" dirty="0">
                <a:latin typeface="Arial"/>
                <a:cs typeface="Arial"/>
              </a:rPr>
              <a:t>iOS </a:t>
            </a:r>
            <a:r>
              <a:rPr sz="2400" spc="-105" dirty="0">
                <a:latin typeface="Arial"/>
                <a:cs typeface="Arial"/>
              </a:rPr>
              <a:t>and </a:t>
            </a:r>
            <a:r>
              <a:rPr sz="2400" spc="-95" dirty="0">
                <a:latin typeface="Arial"/>
                <a:cs typeface="Arial"/>
              </a:rPr>
              <a:t>Android </a:t>
            </a:r>
            <a:r>
              <a:rPr sz="2400" spc="-114" dirty="0">
                <a:latin typeface="Arial"/>
                <a:cs typeface="Arial"/>
              </a:rPr>
              <a:t>apps </a:t>
            </a:r>
            <a:r>
              <a:rPr sz="2400" spc="-50" dirty="0">
                <a:latin typeface="Arial"/>
                <a:cs typeface="Arial"/>
              </a:rPr>
              <a:t>are </a:t>
            </a:r>
            <a:r>
              <a:rPr sz="2400" spc="-120" dirty="0">
                <a:latin typeface="Arial"/>
                <a:cs typeface="Arial"/>
              </a:rPr>
              <a:t>based</a:t>
            </a:r>
            <a:r>
              <a:rPr sz="2400" spc="55" dirty="0">
                <a:latin typeface="Arial"/>
                <a:cs typeface="Arial"/>
              </a:rPr>
              <a:t> </a:t>
            </a:r>
            <a:r>
              <a:rPr sz="2400" spc="-210" dirty="0">
                <a:latin typeface="Arial"/>
                <a:cs typeface="Arial"/>
              </a:rPr>
              <a:t>on </a:t>
            </a:r>
            <a:r>
              <a:rPr sz="2400" spc="-60" dirty="0">
                <a:latin typeface="Arial"/>
                <a:cs typeface="Arial"/>
              </a:rPr>
              <a:t>it.</a:t>
            </a:r>
            <a:endParaRPr sz="2400" dirty="0">
              <a:latin typeface="Arial"/>
              <a:cs typeface="Arial"/>
            </a:endParaRPr>
          </a:p>
          <a:p>
            <a:pPr marL="286385" marR="1153795" indent="-274320">
              <a:lnSpc>
                <a:spcPct val="100000"/>
              </a:lnSpc>
              <a:spcBef>
                <a:spcPts val="600"/>
              </a:spcBef>
              <a:buClr>
                <a:srgbClr val="7ED13A"/>
              </a:buClr>
              <a:buSzPct val="68750"/>
              <a:buFont typeface="Wingdings"/>
              <a:buChar char=""/>
              <a:tabLst>
                <a:tab pos="367665" algn="l"/>
                <a:tab pos="368300" algn="l"/>
              </a:tabLst>
            </a:pPr>
            <a:r>
              <a:rPr dirty="0"/>
              <a:t>	</a:t>
            </a:r>
            <a:r>
              <a:rPr sz="2400" b="1" spc="-195" dirty="0">
                <a:solidFill>
                  <a:srgbClr val="5FA225"/>
                </a:solidFill>
                <a:latin typeface="Arial"/>
                <a:cs typeface="Arial"/>
              </a:rPr>
              <a:t>eBay </a:t>
            </a:r>
            <a:r>
              <a:rPr sz="2400" spc="-145" dirty="0">
                <a:latin typeface="Arial"/>
                <a:cs typeface="Arial"/>
              </a:rPr>
              <a:t>: </a:t>
            </a:r>
            <a:r>
              <a:rPr sz="2400" spc="-305" dirty="0">
                <a:latin typeface="Arial"/>
                <a:cs typeface="Arial"/>
              </a:rPr>
              <a:t>Uses </a:t>
            </a:r>
            <a:r>
              <a:rPr sz="2400" spc="-145" dirty="0">
                <a:latin typeface="Arial"/>
                <a:cs typeface="Arial"/>
              </a:rPr>
              <a:t>Node.js </a:t>
            </a:r>
            <a:r>
              <a:rPr sz="2400" spc="-90" dirty="0">
                <a:latin typeface="Arial"/>
                <a:cs typeface="Arial"/>
              </a:rPr>
              <a:t>along </a:t>
            </a:r>
            <a:r>
              <a:rPr sz="2400" spc="-110" dirty="0">
                <a:latin typeface="Arial"/>
                <a:cs typeface="Arial"/>
              </a:rPr>
              <a:t>with </a:t>
            </a:r>
            <a:r>
              <a:rPr sz="2400" spc="-60" dirty="0">
                <a:latin typeface="Arial"/>
                <a:cs typeface="Arial"/>
              </a:rPr>
              <a:t>ql.io </a:t>
            </a:r>
            <a:r>
              <a:rPr sz="2400" spc="-80" dirty="0">
                <a:latin typeface="Arial"/>
                <a:cs typeface="Arial"/>
              </a:rPr>
              <a:t>to </a:t>
            </a:r>
            <a:r>
              <a:rPr sz="2400" spc="-110" dirty="0">
                <a:latin typeface="Arial"/>
                <a:cs typeface="Arial"/>
              </a:rPr>
              <a:t>help </a:t>
            </a:r>
            <a:r>
              <a:rPr sz="2400" spc="-80" dirty="0">
                <a:latin typeface="Arial"/>
                <a:cs typeface="Arial"/>
              </a:rPr>
              <a:t>application  </a:t>
            </a:r>
            <a:r>
              <a:rPr sz="2400" spc="-120" dirty="0">
                <a:latin typeface="Arial"/>
                <a:cs typeface="Arial"/>
              </a:rPr>
              <a:t>developers </a:t>
            </a:r>
            <a:r>
              <a:rPr sz="2400" spc="-150" dirty="0">
                <a:latin typeface="Arial"/>
                <a:cs typeface="Arial"/>
              </a:rPr>
              <a:t>in </a:t>
            </a:r>
            <a:r>
              <a:rPr sz="2400" spc="-120" dirty="0">
                <a:latin typeface="Arial"/>
                <a:cs typeface="Arial"/>
              </a:rPr>
              <a:t>improving </a:t>
            </a:r>
            <a:r>
              <a:rPr sz="2400" spc="-180" dirty="0">
                <a:latin typeface="Arial"/>
                <a:cs typeface="Arial"/>
              </a:rPr>
              <a:t>eBay’s </a:t>
            </a:r>
            <a:r>
              <a:rPr sz="2400" spc="-145" dirty="0">
                <a:latin typeface="Arial"/>
                <a:cs typeface="Arial"/>
              </a:rPr>
              <a:t>end </a:t>
            </a:r>
            <a:r>
              <a:rPr sz="2400" spc="-204" dirty="0">
                <a:latin typeface="Arial"/>
                <a:cs typeface="Arial"/>
              </a:rPr>
              <a:t>user</a:t>
            </a:r>
            <a:r>
              <a:rPr sz="2400" spc="175" dirty="0">
                <a:latin typeface="Arial"/>
                <a:cs typeface="Arial"/>
              </a:rPr>
              <a:t> </a:t>
            </a:r>
            <a:r>
              <a:rPr sz="2400" spc="-125" dirty="0">
                <a:latin typeface="Arial"/>
                <a:cs typeface="Arial"/>
              </a:rPr>
              <a:t>experience.</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b="1" spc="-140" dirty="0">
                <a:solidFill>
                  <a:srgbClr val="5FA225"/>
                </a:solidFill>
                <a:latin typeface="Arial"/>
                <a:cs typeface="Arial"/>
              </a:rPr>
              <a:t>Dow </a:t>
            </a:r>
            <a:r>
              <a:rPr sz="2400" b="1" spc="-245" dirty="0">
                <a:solidFill>
                  <a:srgbClr val="5FA225"/>
                </a:solidFill>
                <a:latin typeface="Arial"/>
                <a:cs typeface="Arial"/>
              </a:rPr>
              <a:t>Jones </a:t>
            </a:r>
            <a:r>
              <a:rPr sz="2400" spc="-145" dirty="0">
                <a:latin typeface="Arial"/>
                <a:cs typeface="Arial"/>
              </a:rPr>
              <a:t>: </a:t>
            </a:r>
            <a:r>
              <a:rPr sz="2400" spc="-280" dirty="0">
                <a:latin typeface="Arial"/>
                <a:cs typeface="Arial"/>
              </a:rPr>
              <a:t>The </a:t>
            </a:r>
            <a:r>
              <a:rPr sz="2400" spc="-180" dirty="0">
                <a:latin typeface="Arial"/>
                <a:cs typeface="Arial"/>
              </a:rPr>
              <a:t>WSJ </a:t>
            </a:r>
            <a:r>
              <a:rPr sz="2400" spc="-140" dirty="0">
                <a:latin typeface="Arial"/>
                <a:cs typeface="Arial"/>
              </a:rPr>
              <a:t>Social </a:t>
            </a:r>
            <a:r>
              <a:rPr sz="2400" spc="-90" dirty="0">
                <a:latin typeface="Arial"/>
                <a:cs typeface="Arial"/>
              </a:rPr>
              <a:t>front-end </a:t>
            </a:r>
            <a:r>
              <a:rPr sz="2400" spc="-210" dirty="0">
                <a:latin typeface="Arial"/>
                <a:cs typeface="Arial"/>
              </a:rPr>
              <a:t>is </a:t>
            </a:r>
            <a:r>
              <a:rPr sz="2400" spc="-85" dirty="0">
                <a:latin typeface="Arial"/>
                <a:cs typeface="Arial"/>
              </a:rPr>
              <a:t>written </a:t>
            </a:r>
            <a:r>
              <a:rPr sz="2400" spc="-114" dirty="0">
                <a:latin typeface="Arial"/>
                <a:cs typeface="Arial"/>
              </a:rPr>
              <a:t>completely</a:t>
            </a:r>
            <a:r>
              <a:rPr sz="2400" spc="-365" dirty="0">
                <a:latin typeface="Arial"/>
                <a:cs typeface="Arial"/>
              </a:rPr>
              <a:t> </a:t>
            </a:r>
            <a:r>
              <a:rPr sz="2400" spc="-150" dirty="0">
                <a:latin typeface="Arial"/>
                <a:cs typeface="Arial"/>
              </a:rPr>
              <a:t>in</a:t>
            </a:r>
            <a:endParaRPr sz="2400" dirty="0">
              <a:latin typeface="Arial"/>
              <a:cs typeface="Arial"/>
            </a:endParaRPr>
          </a:p>
          <a:p>
            <a:pPr marL="286385">
              <a:lnSpc>
                <a:spcPct val="100000"/>
              </a:lnSpc>
              <a:spcBef>
                <a:spcPts val="5"/>
              </a:spcBef>
            </a:pPr>
            <a:r>
              <a:rPr sz="2400" spc="-150" dirty="0">
                <a:latin typeface="Arial"/>
                <a:cs typeface="Arial"/>
              </a:rPr>
              <a:t>Node.js, </a:t>
            </a:r>
            <a:r>
              <a:rPr sz="2400" spc="-200" dirty="0">
                <a:latin typeface="Arial"/>
                <a:cs typeface="Arial"/>
              </a:rPr>
              <a:t>using </a:t>
            </a:r>
            <a:r>
              <a:rPr sz="2400" spc="-204" dirty="0">
                <a:latin typeface="Arial"/>
                <a:cs typeface="Arial"/>
              </a:rPr>
              <a:t>Express.js, </a:t>
            </a:r>
            <a:r>
              <a:rPr sz="2400" spc="-105" dirty="0">
                <a:latin typeface="Arial"/>
                <a:cs typeface="Arial"/>
              </a:rPr>
              <a:t>and </a:t>
            </a:r>
            <a:r>
              <a:rPr sz="2400" spc="-195" dirty="0">
                <a:latin typeface="Arial"/>
                <a:cs typeface="Arial"/>
              </a:rPr>
              <a:t>many</a:t>
            </a:r>
            <a:r>
              <a:rPr sz="2400" spc="-235" dirty="0">
                <a:latin typeface="Arial"/>
                <a:cs typeface="Arial"/>
              </a:rPr>
              <a:t> </a:t>
            </a:r>
            <a:r>
              <a:rPr sz="2400" spc="-114" dirty="0">
                <a:latin typeface="Arial"/>
                <a:cs typeface="Arial"/>
              </a:rPr>
              <a:t>other </a:t>
            </a:r>
            <a:r>
              <a:rPr sz="2400" spc="-195" dirty="0">
                <a:latin typeface="Arial"/>
                <a:cs typeface="Arial"/>
              </a:rPr>
              <a:t>modules.</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b="1" spc="-170" dirty="0">
                <a:solidFill>
                  <a:srgbClr val="5FA225"/>
                </a:solidFill>
                <a:latin typeface="Arial"/>
                <a:cs typeface="Arial"/>
              </a:rPr>
              <a:t>Microsoft, PayPal, </a:t>
            </a:r>
            <a:r>
              <a:rPr sz="2400" b="1" spc="-180" dirty="0">
                <a:solidFill>
                  <a:srgbClr val="5FA225"/>
                </a:solidFill>
                <a:latin typeface="Arial"/>
                <a:cs typeface="Arial"/>
              </a:rPr>
              <a:t>Uber,</a:t>
            </a:r>
            <a:r>
              <a:rPr sz="2400" b="1" spc="275" dirty="0">
                <a:solidFill>
                  <a:srgbClr val="5FA225"/>
                </a:solidFill>
                <a:latin typeface="Arial"/>
                <a:cs typeface="Arial"/>
              </a:rPr>
              <a:t> </a:t>
            </a:r>
            <a:r>
              <a:rPr sz="2400" dirty="0" smtClean="0">
                <a:latin typeface="Arial"/>
                <a:cs typeface="Arial"/>
              </a:rPr>
              <a:t>…</a:t>
            </a:r>
            <a:endParaRPr sz="2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578600" cy="474489"/>
          </a:xfrm>
          <a:prstGeom prst="rect">
            <a:avLst/>
          </a:prstGeom>
        </p:spPr>
        <p:txBody>
          <a:bodyPr vert="horz" wrap="square" lIns="0" tIns="12700" rIns="0" bIns="0" rtlCol="0">
            <a:spAutoFit/>
          </a:bodyPr>
          <a:lstStyle/>
          <a:p>
            <a:pPr marL="12700">
              <a:lnSpc>
                <a:spcPct val="100000"/>
              </a:lnSpc>
              <a:spcBef>
                <a:spcPts val="100"/>
              </a:spcBef>
            </a:pPr>
            <a:r>
              <a:rPr lang="en-US" sz="3000" dirty="0" smtClean="0"/>
              <a:t>GETTING </a:t>
            </a:r>
            <a:r>
              <a:rPr lang="en-US" sz="3000" dirty="0"/>
              <a:t>STARTED &amp; HELLO WORLD</a:t>
            </a:r>
            <a:endParaRPr sz="3000" dirty="0"/>
          </a:p>
        </p:txBody>
      </p:sp>
      <p:sp>
        <p:nvSpPr>
          <p:cNvPr id="3" name="object 3"/>
          <p:cNvSpPr txBox="1"/>
          <p:nvPr/>
        </p:nvSpPr>
        <p:spPr>
          <a:xfrm>
            <a:off x="152400" y="677545"/>
            <a:ext cx="7689850" cy="5799455"/>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8750"/>
              <a:buFont typeface="Wingdings"/>
              <a:buChar char=""/>
              <a:tabLst>
                <a:tab pos="287020" algn="l"/>
              </a:tabLst>
            </a:pPr>
            <a:r>
              <a:rPr sz="2400" spc="-114" dirty="0">
                <a:latin typeface="Arial"/>
                <a:cs typeface="Arial"/>
              </a:rPr>
              <a:t>Open </a:t>
            </a:r>
            <a:r>
              <a:rPr sz="2400" spc="-125" dirty="0">
                <a:latin typeface="Arial"/>
                <a:cs typeface="Arial"/>
              </a:rPr>
              <a:t>your </a:t>
            </a:r>
            <a:r>
              <a:rPr sz="2400" spc="-50" dirty="0">
                <a:latin typeface="Arial"/>
                <a:cs typeface="Arial"/>
              </a:rPr>
              <a:t>favorite </a:t>
            </a:r>
            <a:r>
              <a:rPr sz="2400" spc="-55" dirty="0">
                <a:latin typeface="Arial"/>
                <a:cs typeface="Arial"/>
              </a:rPr>
              <a:t>editor </a:t>
            </a:r>
            <a:r>
              <a:rPr sz="2400" spc="-105" dirty="0">
                <a:latin typeface="Arial"/>
                <a:cs typeface="Arial"/>
              </a:rPr>
              <a:t>and </a:t>
            </a:r>
            <a:r>
              <a:rPr sz="2400" spc="-80" dirty="0">
                <a:latin typeface="Arial"/>
                <a:cs typeface="Arial"/>
              </a:rPr>
              <a:t>start </a:t>
            </a:r>
            <a:r>
              <a:rPr sz="2400" spc="-60" dirty="0">
                <a:latin typeface="Arial"/>
                <a:cs typeface="Arial"/>
              </a:rPr>
              <a:t>typing</a:t>
            </a:r>
            <a:r>
              <a:rPr sz="2400" spc="480" dirty="0">
                <a:latin typeface="Arial"/>
                <a:cs typeface="Arial"/>
              </a:rPr>
              <a:t> </a:t>
            </a:r>
            <a:r>
              <a:rPr sz="2400" spc="-125" dirty="0">
                <a:latin typeface="Arial"/>
                <a:cs typeface="Arial"/>
              </a:rPr>
              <a:t>JavaScript.</a:t>
            </a:r>
            <a:endParaRPr sz="2400" dirty="0">
              <a:latin typeface="Arial"/>
              <a:cs typeface="Arial"/>
            </a:endParaRPr>
          </a:p>
          <a:p>
            <a:pPr marL="287020" indent="-274320">
              <a:lnSpc>
                <a:spcPct val="100000"/>
              </a:lnSpc>
              <a:spcBef>
                <a:spcPts val="600"/>
              </a:spcBef>
              <a:buClr>
                <a:srgbClr val="7ED13A"/>
              </a:buClr>
              <a:buSzPct val="68750"/>
              <a:buFont typeface="Wingdings"/>
              <a:buChar char=""/>
              <a:tabLst>
                <a:tab pos="287020" algn="l"/>
              </a:tabLst>
            </a:pPr>
            <a:r>
              <a:rPr sz="2400" spc="-140" dirty="0">
                <a:latin typeface="Arial"/>
                <a:cs typeface="Arial"/>
              </a:rPr>
              <a:t>Here </a:t>
            </a:r>
            <a:r>
              <a:rPr sz="2400" spc="-210" dirty="0">
                <a:latin typeface="Arial"/>
                <a:cs typeface="Arial"/>
              </a:rPr>
              <a:t>is </a:t>
            </a:r>
            <a:r>
              <a:rPr sz="2400" spc="-15" dirty="0">
                <a:latin typeface="Arial"/>
                <a:cs typeface="Arial"/>
              </a:rPr>
              <a:t>a </a:t>
            </a:r>
            <a:r>
              <a:rPr sz="2400" spc="-165" dirty="0">
                <a:latin typeface="Arial"/>
                <a:cs typeface="Arial"/>
              </a:rPr>
              <a:t>simple </a:t>
            </a:r>
            <a:r>
              <a:rPr sz="2400" spc="-130" dirty="0">
                <a:latin typeface="Arial"/>
                <a:cs typeface="Arial"/>
              </a:rPr>
              <a:t>example, </a:t>
            </a:r>
            <a:r>
              <a:rPr sz="2400" spc="-180" dirty="0">
                <a:latin typeface="Arial"/>
                <a:cs typeface="Arial"/>
              </a:rPr>
              <a:t>which </a:t>
            </a:r>
            <a:r>
              <a:rPr sz="2400" spc="-120" dirty="0">
                <a:latin typeface="Arial"/>
                <a:cs typeface="Arial"/>
              </a:rPr>
              <a:t>prints </a:t>
            </a:r>
            <a:r>
              <a:rPr sz="2400" spc="-125" dirty="0">
                <a:latin typeface="Arial"/>
                <a:cs typeface="Arial"/>
              </a:rPr>
              <a:t>‘</a:t>
            </a:r>
            <a:r>
              <a:rPr sz="2400" i="1" spc="-125" dirty="0">
                <a:latin typeface="Arial"/>
                <a:cs typeface="Arial"/>
              </a:rPr>
              <a:t>hello</a:t>
            </a:r>
            <a:r>
              <a:rPr sz="2400" i="1" spc="-110" dirty="0">
                <a:latin typeface="Arial"/>
                <a:cs typeface="Arial"/>
              </a:rPr>
              <a:t> </a:t>
            </a:r>
            <a:r>
              <a:rPr sz="2400" i="1" spc="-95" dirty="0">
                <a:latin typeface="Arial"/>
                <a:cs typeface="Arial"/>
              </a:rPr>
              <a:t>world</a:t>
            </a:r>
            <a:r>
              <a:rPr sz="2400" spc="-95" dirty="0">
                <a:latin typeface="Arial"/>
                <a:cs typeface="Arial"/>
              </a:rPr>
              <a:t>’</a:t>
            </a:r>
            <a:endParaRPr sz="2400" dirty="0">
              <a:latin typeface="Arial"/>
              <a:cs typeface="Arial"/>
            </a:endParaRPr>
          </a:p>
          <a:p>
            <a:pPr marL="378460">
              <a:lnSpc>
                <a:spcPct val="100000"/>
              </a:lnSpc>
              <a:spcBef>
                <a:spcPts val="515"/>
              </a:spcBef>
              <a:tabLst>
                <a:tab pos="652145" algn="l"/>
              </a:tabLst>
            </a:pPr>
            <a:r>
              <a:rPr sz="1650" spc="-409" dirty="0">
                <a:solidFill>
                  <a:srgbClr val="7ED13A"/>
                </a:solidFill>
                <a:latin typeface="Arial"/>
                <a:cs typeface="Arial"/>
              </a:rPr>
              <a:t>	</a:t>
            </a:r>
            <a:r>
              <a:rPr sz="2100" spc="70" dirty="0">
                <a:solidFill>
                  <a:srgbClr val="585858"/>
                </a:solidFill>
                <a:latin typeface="Arial"/>
                <a:cs typeface="Arial"/>
              </a:rPr>
              <a:t>Ex.1:</a:t>
            </a:r>
            <a:endParaRPr sz="2100" dirty="0">
              <a:latin typeface="Arial"/>
              <a:cs typeface="Arial"/>
            </a:endParaRPr>
          </a:p>
          <a:p>
            <a:pPr marL="744220" marR="2874010">
              <a:lnSpc>
                <a:spcPct val="120000"/>
              </a:lnSpc>
              <a:spcBef>
                <a:spcPts val="15"/>
              </a:spcBef>
            </a:pPr>
            <a:r>
              <a:rPr sz="1800" spc="310" dirty="0">
                <a:solidFill>
                  <a:srgbClr val="5FA225"/>
                </a:solidFill>
                <a:latin typeface="Arial"/>
                <a:cs typeface="Arial"/>
              </a:rPr>
              <a:t>/* </a:t>
            </a:r>
            <a:r>
              <a:rPr sz="1800" spc="95" dirty="0">
                <a:solidFill>
                  <a:srgbClr val="5FA225"/>
                </a:solidFill>
                <a:latin typeface="Arial"/>
                <a:cs typeface="Arial"/>
              </a:rPr>
              <a:t>Hello, </a:t>
            </a:r>
            <a:r>
              <a:rPr sz="1800" spc="-5" dirty="0">
                <a:solidFill>
                  <a:srgbClr val="5FA225"/>
                </a:solidFill>
                <a:latin typeface="Arial"/>
                <a:cs typeface="Arial"/>
              </a:rPr>
              <a:t>World! </a:t>
            </a:r>
            <a:r>
              <a:rPr sz="1800" spc="-100" dirty="0">
                <a:solidFill>
                  <a:srgbClr val="5FA225"/>
                </a:solidFill>
                <a:latin typeface="Arial"/>
                <a:cs typeface="Arial"/>
              </a:rPr>
              <a:t>program </a:t>
            </a:r>
            <a:r>
              <a:rPr sz="1800" spc="210" dirty="0">
                <a:solidFill>
                  <a:srgbClr val="5FA225"/>
                </a:solidFill>
                <a:latin typeface="Arial"/>
                <a:cs typeface="Arial"/>
              </a:rPr>
              <a:t>in </a:t>
            </a:r>
            <a:r>
              <a:rPr sz="1800" spc="25" dirty="0">
                <a:solidFill>
                  <a:srgbClr val="5FA225"/>
                </a:solidFill>
                <a:latin typeface="Arial"/>
                <a:cs typeface="Arial"/>
              </a:rPr>
              <a:t>node.js </a:t>
            </a:r>
            <a:r>
              <a:rPr sz="1800" spc="310" dirty="0">
                <a:solidFill>
                  <a:srgbClr val="5FA225"/>
                </a:solidFill>
                <a:latin typeface="Arial"/>
                <a:cs typeface="Arial"/>
              </a:rPr>
              <a:t>*/  </a:t>
            </a:r>
            <a:r>
              <a:rPr sz="1800" spc="55" dirty="0">
                <a:solidFill>
                  <a:srgbClr val="585858"/>
                </a:solidFill>
                <a:latin typeface="Arial"/>
                <a:cs typeface="Arial"/>
              </a:rPr>
              <a:t>console.log("Hello,</a:t>
            </a:r>
            <a:r>
              <a:rPr sz="1800" spc="185" dirty="0">
                <a:solidFill>
                  <a:srgbClr val="585858"/>
                </a:solidFill>
                <a:latin typeface="Arial"/>
                <a:cs typeface="Arial"/>
              </a:rPr>
              <a:t> </a:t>
            </a:r>
            <a:r>
              <a:rPr sz="1800" spc="80" dirty="0">
                <a:solidFill>
                  <a:srgbClr val="585858"/>
                </a:solidFill>
                <a:latin typeface="Arial"/>
                <a:cs typeface="Arial"/>
              </a:rPr>
              <a:t>World!");</a:t>
            </a:r>
            <a:endParaRPr sz="1800" dirty="0">
              <a:latin typeface="Arial"/>
              <a:cs typeface="Arial"/>
            </a:endParaRPr>
          </a:p>
          <a:p>
            <a:pPr marL="378460">
              <a:lnSpc>
                <a:spcPct val="100000"/>
              </a:lnSpc>
              <a:spcBef>
                <a:spcPts val="490"/>
              </a:spcBef>
              <a:tabLst>
                <a:tab pos="652145" algn="l"/>
              </a:tabLst>
            </a:pPr>
            <a:r>
              <a:rPr sz="1650" spc="-409" dirty="0">
                <a:solidFill>
                  <a:srgbClr val="7ED13A"/>
                </a:solidFill>
                <a:latin typeface="Arial"/>
                <a:cs typeface="Arial"/>
              </a:rPr>
              <a:t>	</a:t>
            </a:r>
            <a:r>
              <a:rPr sz="2100" spc="70" dirty="0">
                <a:solidFill>
                  <a:srgbClr val="585858"/>
                </a:solidFill>
                <a:latin typeface="Arial"/>
                <a:cs typeface="Arial"/>
              </a:rPr>
              <a:t>Ex.2:</a:t>
            </a:r>
            <a:endParaRPr sz="2100" dirty="0">
              <a:latin typeface="Arial"/>
              <a:cs typeface="Arial"/>
            </a:endParaRPr>
          </a:p>
          <a:p>
            <a:pPr marL="744220">
              <a:lnSpc>
                <a:spcPct val="100000"/>
              </a:lnSpc>
              <a:spcBef>
                <a:spcPts val="445"/>
              </a:spcBef>
            </a:pPr>
            <a:r>
              <a:rPr sz="1800" spc="310" dirty="0">
                <a:solidFill>
                  <a:srgbClr val="5FA225"/>
                </a:solidFill>
                <a:latin typeface="Arial"/>
                <a:cs typeface="Arial"/>
              </a:rPr>
              <a:t>/* </a:t>
            </a:r>
            <a:r>
              <a:rPr sz="1800" spc="95" dirty="0">
                <a:solidFill>
                  <a:srgbClr val="5FA225"/>
                </a:solidFill>
                <a:latin typeface="Arial"/>
                <a:cs typeface="Arial"/>
              </a:rPr>
              <a:t>Hello, </a:t>
            </a:r>
            <a:r>
              <a:rPr sz="1800" spc="-5" dirty="0">
                <a:solidFill>
                  <a:srgbClr val="5FA225"/>
                </a:solidFill>
                <a:latin typeface="Arial"/>
                <a:cs typeface="Arial"/>
              </a:rPr>
              <a:t>World! </a:t>
            </a:r>
            <a:r>
              <a:rPr sz="1800" spc="-100" dirty="0">
                <a:solidFill>
                  <a:srgbClr val="5FA225"/>
                </a:solidFill>
                <a:latin typeface="Arial"/>
                <a:cs typeface="Arial"/>
              </a:rPr>
              <a:t>program </a:t>
            </a:r>
            <a:r>
              <a:rPr sz="1800" spc="210" dirty="0">
                <a:solidFill>
                  <a:srgbClr val="5FA225"/>
                </a:solidFill>
                <a:latin typeface="Arial"/>
                <a:cs typeface="Arial"/>
              </a:rPr>
              <a:t>in </a:t>
            </a:r>
            <a:r>
              <a:rPr sz="1800" spc="25" dirty="0">
                <a:solidFill>
                  <a:srgbClr val="5FA225"/>
                </a:solidFill>
                <a:latin typeface="Arial"/>
                <a:cs typeface="Arial"/>
              </a:rPr>
              <a:t>node.js</a:t>
            </a:r>
            <a:r>
              <a:rPr sz="1800" spc="165" dirty="0">
                <a:solidFill>
                  <a:srgbClr val="5FA225"/>
                </a:solidFill>
                <a:latin typeface="Arial"/>
                <a:cs typeface="Arial"/>
              </a:rPr>
              <a:t> </a:t>
            </a:r>
            <a:r>
              <a:rPr sz="1800" spc="310" dirty="0">
                <a:solidFill>
                  <a:srgbClr val="5FA225"/>
                </a:solidFill>
                <a:latin typeface="Arial"/>
                <a:cs typeface="Arial"/>
              </a:rPr>
              <a:t>*/</a:t>
            </a:r>
            <a:endParaRPr sz="1800" dirty="0">
              <a:latin typeface="Arial"/>
              <a:cs typeface="Arial"/>
            </a:endParaRPr>
          </a:p>
          <a:p>
            <a:pPr marL="744220">
              <a:lnSpc>
                <a:spcPct val="100000"/>
              </a:lnSpc>
              <a:spcBef>
                <a:spcPts val="434"/>
              </a:spcBef>
            </a:pPr>
            <a:r>
              <a:rPr sz="1800" spc="55" dirty="0">
                <a:solidFill>
                  <a:srgbClr val="585858"/>
                </a:solidFill>
                <a:latin typeface="Arial"/>
                <a:cs typeface="Arial"/>
              </a:rPr>
              <a:t>console.log("Hello,</a:t>
            </a:r>
            <a:r>
              <a:rPr sz="1800" spc="185" dirty="0">
                <a:solidFill>
                  <a:srgbClr val="585858"/>
                </a:solidFill>
                <a:latin typeface="Arial"/>
                <a:cs typeface="Arial"/>
              </a:rPr>
              <a:t> </a:t>
            </a:r>
            <a:r>
              <a:rPr sz="1800" spc="305" dirty="0">
                <a:solidFill>
                  <a:srgbClr val="585858"/>
                </a:solidFill>
                <a:latin typeface="Arial"/>
                <a:cs typeface="Arial"/>
              </a:rPr>
              <a:t>");</a:t>
            </a:r>
            <a:endParaRPr sz="1800" dirty="0">
              <a:latin typeface="Arial"/>
              <a:cs typeface="Arial"/>
            </a:endParaRPr>
          </a:p>
          <a:p>
            <a:pPr>
              <a:lnSpc>
                <a:spcPct val="100000"/>
              </a:lnSpc>
              <a:spcBef>
                <a:spcPts val="5"/>
              </a:spcBef>
            </a:pPr>
            <a:endParaRPr sz="2250" dirty="0">
              <a:latin typeface="Arial"/>
              <a:cs typeface="Arial"/>
            </a:endParaRPr>
          </a:p>
          <a:p>
            <a:pPr marL="1169670" marR="3407410" indent="-425450">
              <a:lnSpc>
                <a:spcPct val="120000"/>
              </a:lnSpc>
            </a:pPr>
            <a:r>
              <a:rPr sz="1800" spc="40" dirty="0">
                <a:solidFill>
                  <a:srgbClr val="585858"/>
                </a:solidFill>
                <a:latin typeface="Arial"/>
                <a:cs typeface="Arial"/>
              </a:rPr>
              <a:t>setTimeout(function(){  </a:t>
            </a:r>
            <a:r>
              <a:rPr sz="1800" spc="-40" dirty="0">
                <a:solidFill>
                  <a:srgbClr val="585858"/>
                </a:solidFill>
                <a:latin typeface="Arial"/>
                <a:cs typeface="Arial"/>
              </a:rPr>
              <a:t>console.log("NodeJS</a:t>
            </a:r>
            <a:r>
              <a:rPr sz="1800" spc="150" dirty="0">
                <a:solidFill>
                  <a:srgbClr val="585858"/>
                </a:solidFill>
                <a:latin typeface="Arial"/>
                <a:cs typeface="Arial"/>
              </a:rPr>
              <a:t> </a:t>
            </a:r>
            <a:r>
              <a:rPr sz="1800" spc="125" dirty="0">
                <a:solidFill>
                  <a:srgbClr val="585858"/>
                </a:solidFill>
                <a:latin typeface="Arial"/>
                <a:cs typeface="Arial"/>
              </a:rPr>
              <a:t>world!");</a:t>
            </a:r>
            <a:endParaRPr sz="1800" dirty="0">
              <a:latin typeface="Arial"/>
              <a:cs typeface="Arial"/>
            </a:endParaRPr>
          </a:p>
          <a:p>
            <a:pPr marL="744220">
              <a:lnSpc>
                <a:spcPct val="100000"/>
              </a:lnSpc>
              <a:spcBef>
                <a:spcPts val="430"/>
              </a:spcBef>
            </a:pPr>
            <a:r>
              <a:rPr sz="1800" spc="360" dirty="0">
                <a:solidFill>
                  <a:srgbClr val="585858"/>
                </a:solidFill>
                <a:latin typeface="Arial"/>
                <a:cs typeface="Arial"/>
              </a:rPr>
              <a:t>},</a:t>
            </a:r>
            <a:r>
              <a:rPr sz="1800" spc="170" dirty="0">
                <a:solidFill>
                  <a:srgbClr val="585858"/>
                </a:solidFill>
                <a:latin typeface="Arial"/>
                <a:cs typeface="Arial"/>
              </a:rPr>
              <a:t> </a:t>
            </a:r>
            <a:r>
              <a:rPr sz="1800" spc="-15" dirty="0">
                <a:solidFill>
                  <a:srgbClr val="585858"/>
                </a:solidFill>
                <a:latin typeface="Arial"/>
                <a:cs typeface="Arial"/>
              </a:rPr>
              <a:t>3000);</a:t>
            </a:r>
            <a:endParaRPr sz="1800" dirty="0">
              <a:latin typeface="Arial"/>
              <a:cs typeface="Arial"/>
            </a:endParaRPr>
          </a:p>
          <a:p>
            <a:pPr marL="744220">
              <a:lnSpc>
                <a:spcPct val="100000"/>
              </a:lnSpc>
              <a:spcBef>
                <a:spcPts val="434"/>
              </a:spcBef>
            </a:pPr>
            <a:r>
              <a:rPr sz="1800" spc="395" dirty="0">
                <a:solidFill>
                  <a:srgbClr val="5FA225"/>
                </a:solidFill>
                <a:latin typeface="Arial"/>
                <a:cs typeface="Arial"/>
              </a:rPr>
              <a:t>//it </a:t>
            </a:r>
            <a:r>
              <a:rPr sz="1800" spc="125" dirty="0">
                <a:solidFill>
                  <a:srgbClr val="5FA225"/>
                </a:solidFill>
                <a:latin typeface="Arial"/>
                <a:cs typeface="Arial"/>
              </a:rPr>
              <a:t>prints </a:t>
            </a:r>
            <a:r>
              <a:rPr sz="1800" spc="5" dirty="0">
                <a:solidFill>
                  <a:srgbClr val="5FA225"/>
                </a:solidFill>
                <a:latin typeface="Courier New"/>
                <a:cs typeface="Courier New"/>
              </a:rPr>
              <a:t>‘</a:t>
            </a:r>
            <a:r>
              <a:rPr sz="1800" spc="5" dirty="0">
                <a:solidFill>
                  <a:srgbClr val="5FA225"/>
                </a:solidFill>
                <a:latin typeface="Arial"/>
                <a:cs typeface="Arial"/>
              </a:rPr>
              <a:t>hello</a:t>
            </a:r>
            <a:r>
              <a:rPr sz="1800" spc="5" dirty="0">
                <a:solidFill>
                  <a:srgbClr val="5FA225"/>
                </a:solidFill>
                <a:latin typeface="Courier New"/>
                <a:cs typeface="Courier New"/>
              </a:rPr>
              <a:t>’ </a:t>
            </a:r>
            <a:r>
              <a:rPr sz="1800" spc="285" dirty="0">
                <a:solidFill>
                  <a:srgbClr val="5FA225"/>
                </a:solidFill>
                <a:latin typeface="Arial"/>
                <a:cs typeface="Arial"/>
              </a:rPr>
              <a:t>first </a:t>
            </a:r>
            <a:r>
              <a:rPr sz="1800" spc="-114" dirty="0">
                <a:solidFill>
                  <a:srgbClr val="5FA225"/>
                </a:solidFill>
                <a:latin typeface="Arial"/>
                <a:cs typeface="Arial"/>
              </a:rPr>
              <a:t>and </a:t>
            </a:r>
            <a:r>
              <a:rPr sz="1800" spc="45" dirty="0">
                <a:solidFill>
                  <a:srgbClr val="5FA225"/>
                </a:solidFill>
                <a:latin typeface="Arial"/>
                <a:cs typeface="Arial"/>
              </a:rPr>
              <a:t>waits </a:t>
            </a:r>
            <a:r>
              <a:rPr sz="1800" spc="185" dirty="0">
                <a:solidFill>
                  <a:srgbClr val="5FA225"/>
                </a:solidFill>
                <a:latin typeface="Arial"/>
                <a:cs typeface="Arial"/>
              </a:rPr>
              <a:t>for </a:t>
            </a:r>
            <a:r>
              <a:rPr sz="1800" spc="-15" dirty="0">
                <a:solidFill>
                  <a:srgbClr val="5FA225"/>
                </a:solidFill>
                <a:latin typeface="Arial"/>
                <a:cs typeface="Arial"/>
              </a:rPr>
              <a:t>3 </a:t>
            </a:r>
            <a:r>
              <a:rPr sz="1800" spc="-105" dirty="0">
                <a:solidFill>
                  <a:srgbClr val="5FA225"/>
                </a:solidFill>
                <a:latin typeface="Arial"/>
                <a:cs typeface="Arial"/>
              </a:rPr>
              <a:t>seconds </a:t>
            </a:r>
            <a:r>
              <a:rPr sz="1800" spc="-114" dirty="0">
                <a:solidFill>
                  <a:srgbClr val="5FA225"/>
                </a:solidFill>
                <a:latin typeface="Arial"/>
                <a:cs typeface="Arial"/>
              </a:rPr>
              <a:t>and </a:t>
            </a:r>
            <a:r>
              <a:rPr sz="1800" spc="-5" dirty="0">
                <a:solidFill>
                  <a:srgbClr val="5FA225"/>
                </a:solidFill>
                <a:latin typeface="Arial"/>
                <a:cs typeface="Arial"/>
              </a:rPr>
              <a:t>then</a:t>
            </a:r>
            <a:r>
              <a:rPr sz="1800" spc="200" dirty="0">
                <a:solidFill>
                  <a:srgbClr val="5FA225"/>
                </a:solidFill>
                <a:latin typeface="Arial"/>
                <a:cs typeface="Arial"/>
              </a:rPr>
              <a:t> </a:t>
            </a:r>
            <a:r>
              <a:rPr sz="1800" spc="125" dirty="0">
                <a:solidFill>
                  <a:srgbClr val="5FA225"/>
                </a:solidFill>
                <a:latin typeface="Arial"/>
                <a:cs typeface="Arial"/>
              </a:rPr>
              <a:t>prints</a:t>
            </a:r>
            <a:endParaRPr sz="1800" dirty="0">
              <a:latin typeface="Arial"/>
              <a:cs typeface="Arial"/>
            </a:endParaRPr>
          </a:p>
          <a:p>
            <a:pPr marL="927100">
              <a:lnSpc>
                <a:spcPct val="100000"/>
              </a:lnSpc>
            </a:pPr>
            <a:r>
              <a:rPr sz="1800" spc="-65" dirty="0">
                <a:solidFill>
                  <a:srgbClr val="5FA225"/>
                </a:solidFill>
                <a:latin typeface="Courier New"/>
                <a:cs typeface="Courier New"/>
              </a:rPr>
              <a:t>‘</a:t>
            </a:r>
            <a:r>
              <a:rPr sz="1800" spc="-65" dirty="0">
                <a:solidFill>
                  <a:srgbClr val="5FA225"/>
                </a:solidFill>
                <a:latin typeface="Arial"/>
                <a:cs typeface="Arial"/>
              </a:rPr>
              <a:t>world</a:t>
            </a:r>
            <a:r>
              <a:rPr sz="1800" spc="-65" dirty="0">
                <a:solidFill>
                  <a:srgbClr val="5FA225"/>
                </a:solidFill>
                <a:latin typeface="Courier New"/>
                <a:cs typeface="Courier New"/>
              </a:rPr>
              <a:t>’</a:t>
            </a:r>
            <a:endParaRPr sz="1800" dirty="0">
              <a:latin typeface="Courier New"/>
              <a:cs typeface="Courier New"/>
            </a:endParaRPr>
          </a:p>
          <a:p>
            <a:pPr marL="287020" indent="-274320">
              <a:lnSpc>
                <a:spcPct val="100000"/>
              </a:lnSpc>
              <a:spcBef>
                <a:spcPts val="575"/>
              </a:spcBef>
              <a:buClr>
                <a:srgbClr val="7ED13A"/>
              </a:buClr>
              <a:buSzPct val="68750"/>
              <a:buFont typeface="Wingdings"/>
              <a:buChar char=""/>
              <a:tabLst>
                <a:tab pos="287020" algn="l"/>
              </a:tabLst>
            </a:pPr>
            <a:r>
              <a:rPr sz="2400" spc="-145" dirty="0">
                <a:latin typeface="Arial"/>
                <a:cs typeface="Arial"/>
              </a:rPr>
              <a:t>When</a:t>
            </a:r>
            <a:r>
              <a:rPr sz="2400" spc="-15" dirty="0">
                <a:latin typeface="Arial"/>
                <a:cs typeface="Arial"/>
              </a:rPr>
              <a:t> </a:t>
            </a:r>
            <a:r>
              <a:rPr sz="2400" spc="-165" dirty="0">
                <a:latin typeface="Arial"/>
                <a:cs typeface="Arial"/>
              </a:rPr>
              <a:t>you</a:t>
            </a:r>
            <a:r>
              <a:rPr sz="2400" spc="-5" dirty="0">
                <a:latin typeface="Arial"/>
                <a:cs typeface="Arial"/>
              </a:rPr>
              <a:t> </a:t>
            </a:r>
            <a:r>
              <a:rPr sz="2400" spc="-50" dirty="0">
                <a:latin typeface="Arial"/>
                <a:cs typeface="Arial"/>
              </a:rPr>
              <a:t>are</a:t>
            </a:r>
            <a:r>
              <a:rPr sz="2400" spc="-5" dirty="0">
                <a:latin typeface="Arial"/>
                <a:cs typeface="Arial"/>
              </a:rPr>
              <a:t> </a:t>
            </a:r>
            <a:r>
              <a:rPr sz="2400" spc="-165" dirty="0">
                <a:latin typeface="Arial"/>
                <a:cs typeface="Arial"/>
              </a:rPr>
              <a:t>done,</a:t>
            </a:r>
            <a:r>
              <a:rPr sz="2400" spc="-5" dirty="0">
                <a:latin typeface="Arial"/>
                <a:cs typeface="Arial"/>
              </a:rPr>
              <a:t> </a:t>
            </a:r>
            <a:r>
              <a:rPr sz="2400" spc="-145" dirty="0">
                <a:latin typeface="Arial"/>
                <a:cs typeface="Arial"/>
              </a:rPr>
              <a:t>open</a:t>
            </a:r>
            <a:r>
              <a:rPr sz="2400" spc="-5" dirty="0">
                <a:latin typeface="Arial"/>
                <a:cs typeface="Arial"/>
              </a:rPr>
              <a:t> </a:t>
            </a:r>
            <a:r>
              <a:rPr sz="2400" spc="-85" dirty="0">
                <a:latin typeface="Arial"/>
                <a:cs typeface="Arial"/>
              </a:rPr>
              <a:t>cmd/terminal</a:t>
            </a:r>
            <a:r>
              <a:rPr sz="2400" dirty="0">
                <a:latin typeface="Arial"/>
                <a:cs typeface="Arial"/>
              </a:rPr>
              <a:t> </a:t>
            </a:r>
            <a:r>
              <a:rPr sz="2400" spc="-105" dirty="0">
                <a:latin typeface="Arial"/>
                <a:cs typeface="Arial"/>
              </a:rPr>
              <a:t>and</a:t>
            </a:r>
            <a:r>
              <a:rPr sz="2400" spc="-10" dirty="0">
                <a:latin typeface="Arial"/>
                <a:cs typeface="Arial"/>
              </a:rPr>
              <a:t> </a:t>
            </a:r>
            <a:r>
              <a:rPr sz="2400" spc="-45" dirty="0">
                <a:latin typeface="Arial"/>
                <a:cs typeface="Arial"/>
              </a:rPr>
              <a:t>type</a:t>
            </a:r>
            <a:r>
              <a:rPr sz="2400" dirty="0">
                <a:latin typeface="Arial"/>
                <a:cs typeface="Arial"/>
              </a:rPr>
              <a:t> </a:t>
            </a:r>
            <a:r>
              <a:rPr sz="2400" spc="-170" dirty="0">
                <a:latin typeface="Arial"/>
                <a:cs typeface="Arial"/>
              </a:rPr>
              <a:t>this:</a:t>
            </a:r>
            <a:endParaRPr sz="2400" dirty="0">
              <a:latin typeface="Arial"/>
              <a:cs typeface="Arial"/>
            </a:endParaRPr>
          </a:p>
          <a:p>
            <a:pPr marL="927100">
              <a:lnSpc>
                <a:spcPct val="100000"/>
              </a:lnSpc>
              <a:spcBef>
                <a:spcPts val="600"/>
              </a:spcBef>
              <a:tabLst>
                <a:tab pos="1766570" algn="l"/>
              </a:tabLst>
            </a:pPr>
            <a:r>
              <a:rPr sz="2400" spc="-15" dirty="0">
                <a:solidFill>
                  <a:srgbClr val="585858"/>
                </a:solidFill>
                <a:latin typeface="Arial"/>
                <a:cs typeface="Arial"/>
              </a:rPr>
              <a:t>node	</a:t>
            </a:r>
            <a:r>
              <a:rPr sz="2400" spc="10" dirty="0">
                <a:solidFill>
                  <a:srgbClr val="585858"/>
                </a:solidFill>
                <a:latin typeface="Arial"/>
                <a:cs typeface="Arial"/>
              </a:rPr>
              <a:t>YOUR_FILE.js</a:t>
            </a:r>
            <a:endParaRPr sz="2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3408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NODE.JS ECOSYSTEM</a:t>
            </a:r>
            <a:endParaRPr sz="3000" dirty="0"/>
          </a:p>
        </p:txBody>
      </p:sp>
      <p:sp>
        <p:nvSpPr>
          <p:cNvPr id="3" name="object 3"/>
          <p:cNvSpPr txBox="1"/>
          <p:nvPr/>
        </p:nvSpPr>
        <p:spPr>
          <a:xfrm>
            <a:off x="307340" y="793749"/>
            <a:ext cx="8209280" cy="5273623"/>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Lst>
            </a:pPr>
            <a:r>
              <a:rPr sz="2200" spc="-135" dirty="0">
                <a:latin typeface="Arial"/>
                <a:cs typeface="Arial"/>
              </a:rPr>
              <a:t>Node.js </a:t>
            </a:r>
            <a:r>
              <a:rPr sz="2200" spc="-80" dirty="0">
                <a:latin typeface="Arial"/>
                <a:cs typeface="Arial"/>
              </a:rPr>
              <a:t>heavily </a:t>
            </a:r>
            <a:r>
              <a:rPr sz="2200" spc="-110" dirty="0">
                <a:latin typeface="Arial"/>
                <a:cs typeface="Arial"/>
              </a:rPr>
              <a:t>relies </a:t>
            </a:r>
            <a:r>
              <a:rPr sz="2200" spc="-195" dirty="0">
                <a:latin typeface="Arial"/>
                <a:cs typeface="Arial"/>
              </a:rPr>
              <a:t>on</a:t>
            </a:r>
            <a:r>
              <a:rPr sz="2200" spc="-30" dirty="0">
                <a:latin typeface="Arial"/>
                <a:cs typeface="Arial"/>
              </a:rPr>
              <a:t> </a:t>
            </a:r>
            <a:r>
              <a:rPr sz="2200" b="1" spc="-175" dirty="0">
                <a:latin typeface="Arial"/>
                <a:cs typeface="Arial"/>
              </a:rPr>
              <a:t>modules</a:t>
            </a:r>
            <a:r>
              <a:rPr sz="2200" spc="-175" dirty="0">
                <a:latin typeface="Arial"/>
                <a:cs typeface="Arial"/>
              </a:rPr>
              <a:t>.</a:t>
            </a:r>
            <a:endParaRPr sz="2200" dirty="0">
              <a:latin typeface="Arial"/>
              <a:cs typeface="Arial"/>
            </a:endParaRPr>
          </a:p>
          <a:p>
            <a:pPr marL="286385" marR="94615" indent="-274320">
              <a:lnSpc>
                <a:spcPts val="2110"/>
              </a:lnSpc>
              <a:spcBef>
                <a:spcPts val="585"/>
              </a:spcBef>
              <a:buClr>
                <a:srgbClr val="7ED13A"/>
              </a:buClr>
              <a:buSzPct val="68181"/>
              <a:buFont typeface="Wingdings"/>
              <a:buChar char=""/>
              <a:tabLst>
                <a:tab pos="287020" algn="l"/>
              </a:tabLst>
            </a:pPr>
            <a:r>
              <a:rPr sz="2200" spc="-90" dirty="0">
                <a:latin typeface="Arial"/>
                <a:cs typeface="Arial"/>
              </a:rPr>
              <a:t>Creating </a:t>
            </a:r>
            <a:r>
              <a:rPr sz="2200" spc="-15" dirty="0">
                <a:latin typeface="Arial"/>
                <a:cs typeface="Arial"/>
              </a:rPr>
              <a:t>a </a:t>
            </a:r>
            <a:r>
              <a:rPr sz="2200" spc="-150" dirty="0">
                <a:latin typeface="Arial"/>
                <a:cs typeface="Arial"/>
              </a:rPr>
              <a:t>module </a:t>
            </a:r>
            <a:r>
              <a:rPr sz="2200" spc="-195" dirty="0">
                <a:latin typeface="Arial"/>
                <a:cs typeface="Arial"/>
              </a:rPr>
              <a:t>is </a:t>
            </a:r>
            <a:r>
              <a:rPr sz="2200" spc="-160" dirty="0">
                <a:latin typeface="Arial"/>
                <a:cs typeface="Arial"/>
              </a:rPr>
              <a:t>easy, </a:t>
            </a:r>
            <a:r>
              <a:rPr sz="2200" spc="-170" dirty="0">
                <a:latin typeface="Arial"/>
                <a:cs typeface="Arial"/>
              </a:rPr>
              <a:t>just </a:t>
            </a:r>
            <a:r>
              <a:rPr sz="2200" spc="-100" dirty="0">
                <a:latin typeface="Arial"/>
                <a:cs typeface="Arial"/>
              </a:rPr>
              <a:t>put </a:t>
            </a:r>
            <a:r>
              <a:rPr sz="2200" spc="-114" dirty="0">
                <a:latin typeface="Arial"/>
                <a:cs typeface="Arial"/>
              </a:rPr>
              <a:t>your </a:t>
            </a:r>
            <a:r>
              <a:rPr sz="2200" spc="-120" dirty="0">
                <a:latin typeface="Arial"/>
                <a:cs typeface="Arial"/>
              </a:rPr>
              <a:t>JavaScript </a:t>
            </a:r>
            <a:r>
              <a:rPr sz="2200" spc="-130" dirty="0">
                <a:latin typeface="Arial"/>
                <a:cs typeface="Arial"/>
              </a:rPr>
              <a:t>code </a:t>
            </a:r>
            <a:r>
              <a:rPr sz="2200" spc="-140" dirty="0">
                <a:latin typeface="Arial"/>
                <a:cs typeface="Arial"/>
              </a:rPr>
              <a:t>in </a:t>
            </a:r>
            <a:r>
              <a:rPr sz="2200" spc="-15" dirty="0">
                <a:latin typeface="Arial"/>
                <a:cs typeface="Arial"/>
              </a:rPr>
              <a:t>a </a:t>
            </a:r>
            <a:r>
              <a:rPr sz="2200" spc="-90" dirty="0">
                <a:latin typeface="Arial"/>
                <a:cs typeface="Arial"/>
              </a:rPr>
              <a:t>separate  </a:t>
            </a:r>
            <a:r>
              <a:rPr sz="2200" spc="-195" dirty="0">
                <a:latin typeface="Arial"/>
                <a:cs typeface="Arial"/>
              </a:rPr>
              <a:t>js </a:t>
            </a:r>
            <a:r>
              <a:rPr sz="2200" spc="-5" dirty="0">
                <a:latin typeface="Arial"/>
                <a:cs typeface="Arial"/>
              </a:rPr>
              <a:t>file </a:t>
            </a:r>
            <a:r>
              <a:rPr sz="2200" spc="-100" dirty="0">
                <a:latin typeface="Arial"/>
                <a:cs typeface="Arial"/>
              </a:rPr>
              <a:t>and </a:t>
            </a:r>
            <a:r>
              <a:rPr sz="2200" spc="-140" dirty="0">
                <a:latin typeface="Arial"/>
                <a:cs typeface="Arial"/>
              </a:rPr>
              <a:t>include </a:t>
            </a:r>
            <a:r>
              <a:rPr sz="2200" spc="-15" dirty="0">
                <a:latin typeface="Arial"/>
                <a:cs typeface="Arial"/>
              </a:rPr>
              <a:t>it </a:t>
            </a:r>
            <a:r>
              <a:rPr sz="2200" spc="-140" dirty="0">
                <a:latin typeface="Arial"/>
                <a:cs typeface="Arial"/>
              </a:rPr>
              <a:t>in </a:t>
            </a:r>
            <a:r>
              <a:rPr sz="2200" spc="-114" dirty="0">
                <a:latin typeface="Arial"/>
                <a:cs typeface="Arial"/>
              </a:rPr>
              <a:t>your </a:t>
            </a:r>
            <a:r>
              <a:rPr sz="2200" spc="-135" dirty="0">
                <a:latin typeface="Arial"/>
                <a:cs typeface="Arial"/>
              </a:rPr>
              <a:t>code </a:t>
            </a:r>
            <a:r>
              <a:rPr sz="2200" spc="-65" dirty="0">
                <a:latin typeface="Arial"/>
                <a:cs typeface="Arial"/>
              </a:rPr>
              <a:t>by </a:t>
            </a:r>
            <a:r>
              <a:rPr sz="2200" spc="-185" dirty="0">
                <a:latin typeface="Arial"/>
                <a:cs typeface="Arial"/>
              </a:rPr>
              <a:t>using </a:t>
            </a:r>
            <a:r>
              <a:rPr sz="2200" spc="-105" dirty="0">
                <a:latin typeface="Arial"/>
                <a:cs typeface="Arial"/>
              </a:rPr>
              <a:t>keyword </a:t>
            </a:r>
            <a:r>
              <a:rPr sz="2200" spc="-95" dirty="0">
                <a:latin typeface="Arial"/>
                <a:cs typeface="Arial"/>
              </a:rPr>
              <a:t>require,</a:t>
            </a:r>
            <a:r>
              <a:rPr sz="2200" spc="-10" dirty="0">
                <a:latin typeface="Arial"/>
                <a:cs typeface="Arial"/>
              </a:rPr>
              <a:t> </a:t>
            </a:r>
            <a:r>
              <a:rPr sz="2200" spc="-95" dirty="0">
                <a:latin typeface="Arial"/>
                <a:cs typeface="Arial"/>
              </a:rPr>
              <a:t>like:</a:t>
            </a:r>
            <a:endParaRPr sz="2200" dirty="0">
              <a:latin typeface="Arial"/>
              <a:cs typeface="Arial"/>
            </a:endParaRPr>
          </a:p>
          <a:p>
            <a:pPr marL="652145">
              <a:lnSpc>
                <a:spcPct val="100000"/>
              </a:lnSpc>
              <a:spcBef>
                <a:spcPts val="40"/>
              </a:spcBef>
            </a:pPr>
            <a:r>
              <a:rPr sz="1700" spc="145" dirty="0">
                <a:solidFill>
                  <a:srgbClr val="585858"/>
                </a:solidFill>
                <a:latin typeface="Arial"/>
                <a:cs typeface="Arial"/>
              </a:rPr>
              <a:t>var </a:t>
            </a:r>
            <a:r>
              <a:rPr sz="1700" spc="10" dirty="0">
                <a:solidFill>
                  <a:srgbClr val="585858"/>
                </a:solidFill>
                <a:latin typeface="Arial"/>
                <a:cs typeface="Arial"/>
              </a:rPr>
              <a:t>modulex </a:t>
            </a:r>
            <a:r>
              <a:rPr sz="1700" spc="-60" dirty="0">
                <a:solidFill>
                  <a:srgbClr val="585858"/>
                </a:solidFill>
                <a:latin typeface="Arial"/>
                <a:cs typeface="Arial"/>
              </a:rPr>
              <a:t>=</a:t>
            </a:r>
            <a:r>
              <a:rPr sz="1700" spc="150" dirty="0">
                <a:solidFill>
                  <a:srgbClr val="585858"/>
                </a:solidFill>
                <a:latin typeface="Arial"/>
                <a:cs typeface="Arial"/>
              </a:rPr>
              <a:t> </a:t>
            </a:r>
            <a:r>
              <a:rPr sz="1700" spc="155" dirty="0">
                <a:solidFill>
                  <a:srgbClr val="585858"/>
                </a:solidFill>
                <a:latin typeface="Arial"/>
                <a:cs typeface="Arial"/>
              </a:rPr>
              <a:t>require(</a:t>
            </a:r>
            <a:r>
              <a:rPr sz="1700" spc="155" dirty="0">
                <a:solidFill>
                  <a:srgbClr val="585858"/>
                </a:solidFill>
                <a:latin typeface="Courier New"/>
                <a:cs typeface="Courier New"/>
              </a:rPr>
              <a:t>‘</a:t>
            </a:r>
            <a:r>
              <a:rPr sz="1700" spc="155" dirty="0">
                <a:solidFill>
                  <a:srgbClr val="585858"/>
                </a:solidFill>
                <a:latin typeface="Arial"/>
                <a:cs typeface="Arial"/>
              </a:rPr>
              <a:t>./modulex</a:t>
            </a:r>
            <a:r>
              <a:rPr sz="1700" spc="155" dirty="0">
                <a:solidFill>
                  <a:srgbClr val="585858"/>
                </a:solidFill>
                <a:latin typeface="Courier New"/>
                <a:cs typeface="Courier New"/>
              </a:rPr>
              <a:t>’</a:t>
            </a:r>
            <a:r>
              <a:rPr sz="1700" spc="155" dirty="0">
                <a:solidFill>
                  <a:srgbClr val="585858"/>
                </a:solidFill>
                <a:latin typeface="Arial"/>
                <a:cs typeface="Arial"/>
              </a:rPr>
              <a:t>);</a:t>
            </a:r>
            <a:endParaRPr sz="1700" dirty="0">
              <a:latin typeface="Arial"/>
              <a:cs typeface="Arial"/>
            </a:endParaRPr>
          </a:p>
          <a:p>
            <a:pPr marL="286385" marR="165100" indent="-274320">
              <a:lnSpc>
                <a:spcPct val="80000"/>
              </a:lnSpc>
              <a:spcBef>
                <a:spcPts val="580"/>
              </a:spcBef>
              <a:buClr>
                <a:srgbClr val="7ED13A"/>
              </a:buClr>
              <a:buSzPct val="68181"/>
              <a:buFont typeface="Wingdings"/>
              <a:buChar char=""/>
              <a:tabLst>
                <a:tab pos="287020" algn="l"/>
              </a:tabLst>
            </a:pPr>
            <a:r>
              <a:rPr sz="2200" spc="-114" dirty="0">
                <a:latin typeface="Arial"/>
                <a:cs typeface="Arial"/>
              </a:rPr>
              <a:t>Module </a:t>
            </a:r>
            <a:r>
              <a:rPr sz="2200" spc="-195" dirty="0">
                <a:latin typeface="Arial"/>
                <a:cs typeface="Arial"/>
              </a:rPr>
              <a:t>is </a:t>
            </a:r>
            <a:r>
              <a:rPr sz="2200" spc="-15" dirty="0">
                <a:latin typeface="Arial"/>
                <a:cs typeface="Arial"/>
              </a:rPr>
              <a:t>a </a:t>
            </a:r>
            <a:r>
              <a:rPr sz="2200" spc="-95" dirty="0">
                <a:latin typeface="Arial"/>
                <a:cs typeface="Arial"/>
              </a:rPr>
              <a:t>self </a:t>
            </a:r>
            <a:r>
              <a:rPr sz="2200" spc="-120" dirty="0">
                <a:latin typeface="Arial"/>
                <a:cs typeface="Arial"/>
              </a:rPr>
              <a:t>contained </a:t>
            </a:r>
            <a:r>
              <a:rPr sz="2200" spc="-170" dirty="0">
                <a:latin typeface="Arial"/>
                <a:cs typeface="Arial"/>
              </a:rPr>
              <a:t>series </a:t>
            </a:r>
            <a:r>
              <a:rPr sz="2200" spc="-5" dirty="0">
                <a:latin typeface="Arial"/>
                <a:cs typeface="Arial"/>
              </a:rPr>
              <a:t>of </a:t>
            </a:r>
            <a:r>
              <a:rPr sz="2200" spc="-170" dirty="0">
                <a:latin typeface="Arial"/>
                <a:cs typeface="Arial"/>
              </a:rPr>
              <a:t>one </a:t>
            </a:r>
            <a:r>
              <a:rPr sz="2200" spc="-65" dirty="0">
                <a:latin typeface="Arial"/>
                <a:cs typeface="Arial"/>
              </a:rPr>
              <a:t>or </a:t>
            </a:r>
            <a:r>
              <a:rPr sz="2200" spc="-155" dirty="0">
                <a:latin typeface="Arial"/>
                <a:cs typeface="Arial"/>
              </a:rPr>
              <a:t>more </a:t>
            </a:r>
            <a:r>
              <a:rPr sz="2200" spc="-160" dirty="0">
                <a:latin typeface="Arial"/>
                <a:cs typeface="Arial"/>
              </a:rPr>
              <a:t>.js </a:t>
            </a:r>
            <a:r>
              <a:rPr sz="2200" spc="-80" dirty="0">
                <a:latin typeface="Arial"/>
                <a:cs typeface="Arial"/>
              </a:rPr>
              <a:t>files </a:t>
            </a:r>
            <a:r>
              <a:rPr sz="2200" spc="-120" dirty="0">
                <a:latin typeface="Arial"/>
                <a:cs typeface="Arial"/>
              </a:rPr>
              <a:t>presented </a:t>
            </a:r>
            <a:r>
              <a:rPr sz="2200" spc="-65" dirty="0">
                <a:latin typeface="Arial"/>
                <a:cs typeface="Arial"/>
              </a:rPr>
              <a:t>by  </a:t>
            </a:r>
            <a:r>
              <a:rPr sz="2200" spc="-140" dirty="0">
                <a:latin typeface="Arial"/>
                <a:cs typeface="Arial"/>
              </a:rPr>
              <a:t>an</a:t>
            </a:r>
            <a:r>
              <a:rPr sz="2200" spc="-10" dirty="0">
                <a:latin typeface="Arial"/>
                <a:cs typeface="Arial"/>
              </a:rPr>
              <a:t> </a:t>
            </a:r>
            <a:r>
              <a:rPr sz="2200" spc="-95" dirty="0">
                <a:latin typeface="Arial"/>
                <a:cs typeface="Arial"/>
              </a:rPr>
              <a:t>object.</a:t>
            </a:r>
            <a:endParaRPr sz="2200" dirty="0">
              <a:latin typeface="Arial"/>
              <a:cs typeface="Arial"/>
            </a:endParaRPr>
          </a:p>
          <a:p>
            <a:pPr marL="286385" marR="5080" indent="-274320">
              <a:lnSpc>
                <a:spcPct val="80000"/>
              </a:lnSpc>
              <a:spcBef>
                <a:spcPts val="600"/>
              </a:spcBef>
              <a:buClr>
                <a:srgbClr val="7ED13A"/>
              </a:buClr>
              <a:buSzPct val="68181"/>
              <a:buFont typeface="Wingdings"/>
              <a:buChar char=""/>
              <a:tabLst>
                <a:tab pos="287020" algn="l"/>
              </a:tabLst>
            </a:pPr>
            <a:r>
              <a:rPr sz="2200" spc="-150" dirty="0">
                <a:latin typeface="Arial"/>
                <a:cs typeface="Arial"/>
              </a:rPr>
              <a:t>Modules </a:t>
            </a:r>
            <a:r>
              <a:rPr sz="2200" spc="-195" dirty="0">
                <a:latin typeface="Arial"/>
                <a:cs typeface="Arial"/>
              </a:rPr>
              <a:t>is </a:t>
            </a:r>
            <a:r>
              <a:rPr sz="2200" spc="-130" dirty="0">
                <a:latin typeface="Arial"/>
                <a:cs typeface="Arial"/>
              </a:rPr>
              <a:t>where </a:t>
            </a:r>
            <a:r>
              <a:rPr sz="2200" spc="-150" dirty="0">
                <a:latin typeface="Arial"/>
                <a:cs typeface="Arial"/>
              </a:rPr>
              <a:t>we </a:t>
            </a:r>
            <a:r>
              <a:rPr sz="2200" spc="-180" dirty="0">
                <a:latin typeface="Arial"/>
                <a:cs typeface="Arial"/>
              </a:rPr>
              <a:t>can </a:t>
            </a:r>
            <a:r>
              <a:rPr sz="2200" spc="-135" dirty="0">
                <a:latin typeface="Arial"/>
                <a:cs typeface="Arial"/>
              </a:rPr>
              <a:t>encapsulate </a:t>
            </a:r>
            <a:r>
              <a:rPr sz="2200" spc="-45" dirty="0">
                <a:latin typeface="Arial"/>
                <a:cs typeface="Arial"/>
              </a:rPr>
              <a:t>related </a:t>
            </a:r>
            <a:r>
              <a:rPr sz="2200" spc="-90" dirty="0">
                <a:latin typeface="Arial"/>
                <a:cs typeface="Arial"/>
              </a:rPr>
              <a:t>functionality </a:t>
            </a:r>
            <a:r>
              <a:rPr sz="2200" spc="-110" dirty="0">
                <a:latin typeface="Arial"/>
                <a:cs typeface="Arial"/>
              </a:rPr>
              <a:t>into </a:t>
            </a:r>
            <a:r>
              <a:rPr sz="2200" spc="-15" dirty="0">
                <a:latin typeface="Arial"/>
                <a:cs typeface="Arial"/>
              </a:rPr>
              <a:t>a </a:t>
            </a:r>
            <a:r>
              <a:rPr sz="2200" spc="-135" dirty="0">
                <a:latin typeface="Arial"/>
                <a:cs typeface="Arial"/>
              </a:rPr>
              <a:t>single  </a:t>
            </a:r>
            <a:r>
              <a:rPr sz="2200" spc="-35" dirty="0">
                <a:latin typeface="Arial"/>
                <a:cs typeface="Arial"/>
              </a:rPr>
              <a:t>file.</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75" dirty="0">
                <a:latin typeface="Arial"/>
                <a:cs typeface="Arial"/>
              </a:rPr>
              <a:t>Should </a:t>
            </a:r>
            <a:r>
              <a:rPr sz="2200" spc="-70" dirty="0">
                <a:latin typeface="Arial"/>
                <a:cs typeface="Arial"/>
              </a:rPr>
              <a:t>be </a:t>
            </a:r>
            <a:r>
              <a:rPr sz="2200" spc="-155" dirty="0">
                <a:latin typeface="Arial"/>
                <a:cs typeface="Arial"/>
              </a:rPr>
              <a:t>accessible </a:t>
            </a:r>
            <a:r>
              <a:rPr sz="2200" spc="-110" dirty="0">
                <a:latin typeface="Arial"/>
                <a:cs typeface="Arial"/>
              </a:rPr>
              <a:t>from </a:t>
            </a:r>
            <a:r>
              <a:rPr sz="2200" spc="-135" dirty="0">
                <a:latin typeface="Arial"/>
                <a:cs typeface="Arial"/>
              </a:rPr>
              <a:t>outside the</a:t>
            </a:r>
            <a:r>
              <a:rPr sz="2200" spc="-180" dirty="0">
                <a:latin typeface="Arial"/>
                <a:cs typeface="Arial"/>
              </a:rPr>
              <a:t> </a:t>
            </a:r>
            <a:r>
              <a:rPr sz="2200" spc="-35" dirty="0">
                <a:latin typeface="Arial"/>
                <a:cs typeface="Arial"/>
              </a:rPr>
              <a:t>file.</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50" dirty="0">
                <a:latin typeface="Arial"/>
                <a:cs typeface="Arial"/>
              </a:rPr>
              <a:t>Modules </a:t>
            </a:r>
            <a:r>
              <a:rPr sz="2200" spc="-95" dirty="0">
                <a:latin typeface="Arial"/>
                <a:cs typeface="Arial"/>
              </a:rPr>
              <a:t>act </a:t>
            </a:r>
            <a:r>
              <a:rPr sz="2200" spc="-195" dirty="0">
                <a:latin typeface="Arial"/>
                <a:cs typeface="Arial"/>
              </a:rPr>
              <a:t>as</a:t>
            </a:r>
            <a:r>
              <a:rPr sz="2200" spc="-185" dirty="0">
                <a:latin typeface="Arial"/>
                <a:cs typeface="Arial"/>
              </a:rPr>
              <a:t> </a:t>
            </a:r>
            <a:r>
              <a:rPr sz="2200" spc="-75" dirty="0">
                <a:latin typeface="Arial"/>
                <a:cs typeface="Arial"/>
              </a:rPr>
              <a:t>libaries</a:t>
            </a:r>
            <a:endParaRPr sz="2200" dirty="0">
              <a:latin typeface="Arial"/>
              <a:cs typeface="Arial"/>
            </a:endParaRPr>
          </a:p>
          <a:p>
            <a:pPr marL="652780" lvl="1" indent="-274320">
              <a:lnSpc>
                <a:spcPct val="100000"/>
              </a:lnSpc>
              <a:spcBef>
                <a:spcPts val="10"/>
              </a:spcBef>
              <a:buClr>
                <a:srgbClr val="7ED13A"/>
              </a:buClr>
              <a:buSzPct val="78947"/>
              <a:buChar char=""/>
              <a:tabLst>
                <a:tab pos="652145" algn="l"/>
                <a:tab pos="652780" algn="l"/>
              </a:tabLst>
            </a:pPr>
            <a:r>
              <a:rPr sz="1900" spc="-125" dirty="0">
                <a:latin typeface="Arial"/>
                <a:cs typeface="Arial"/>
              </a:rPr>
              <a:t>It’s </a:t>
            </a:r>
            <a:r>
              <a:rPr sz="1900" spc="-15" dirty="0">
                <a:latin typeface="Arial"/>
                <a:cs typeface="Arial"/>
              </a:rPr>
              <a:t>a </a:t>
            </a:r>
            <a:r>
              <a:rPr sz="1900" spc="-150" dirty="0">
                <a:latin typeface="Arial"/>
                <a:cs typeface="Arial"/>
              </a:rPr>
              <a:t>set </a:t>
            </a:r>
            <a:r>
              <a:rPr sz="1900" spc="-100" dirty="0">
                <a:latin typeface="Arial"/>
                <a:cs typeface="Arial"/>
              </a:rPr>
              <a:t>reusable </a:t>
            </a:r>
            <a:r>
              <a:rPr sz="1900" spc="-114" dirty="0">
                <a:latin typeface="Arial"/>
                <a:cs typeface="Arial"/>
              </a:rPr>
              <a:t>code </a:t>
            </a:r>
            <a:r>
              <a:rPr sz="1900" spc="-70" dirty="0">
                <a:latin typeface="Arial"/>
                <a:cs typeface="Arial"/>
              </a:rPr>
              <a:t>that </a:t>
            </a:r>
            <a:r>
              <a:rPr sz="1900" spc="-95" dirty="0">
                <a:latin typeface="Arial"/>
                <a:cs typeface="Arial"/>
              </a:rPr>
              <a:t>adds </a:t>
            </a:r>
            <a:r>
              <a:rPr sz="1900" spc="-45" dirty="0">
                <a:latin typeface="Arial"/>
                <a:cs typeface="Arial"/>
              </a:rPr>
              <a:t>extra </a:t>
            </a:r>
            <a:r>
              <a:rPr sz="1900" spc="-75" dirty="0">
                <a:latin typeface="Arial"/>
                <a:cs typeface="Arial"/>
              </a:rPr>
              <a:t>functionality </a:t>
            </a:r>
            <a:r>
              <a:rPr sz="1900" spc="-60" dirty="0">
                <a:latin typeface="Arial"/>
                <a:cs typeface="Arial"/>
              </a:rPr>
              <a:t>to </a:t>
            </a:r>
            <a:r>
              <a:rPr sz="1900" spc="-114" dirty="0">
                <a:latin typeface="Arial"/>
                <a:cs typeface="Arial"/>
              </a:rPr>
              <a:t>our</a:t>
            </a:r>
            <a:r>
              <a:rPr sz="1900" spc="105" dirty="0">
                <a:latin typeface="Arial"/>
                <a:cs typeface="Arial"/>
              </a:rPr>
              <a:t> </a:t>
            </a:r>
            <a:r>
              <a:rPr sz="1900" spc="-65" dirty="0">
                <a:latin typeface="Arial"/>
                <a:cs typeface="Arial"/>
              </a:rPr>
              <a:t>application.</a:t>
            </a:r>
            <a:endParaRPr sz="1900" dirty="0">
              <a:latin typeface="Arial"/>
              <a:cs typeface="Arial"/>
            </a:endParaRPr>
          </a:p>
          <a:p>
            <a:pPr marL="287020" indent="-274320">
              <a:lnSpc>
                <a:spcPct val="100000"/>
              </a:lnSpc>
              <a:spcBef>
                <a:spcPts val="60"/>
              </a:spcBef>
              <a:buClr>
                <a:srgbClr val="7ED13A"/>
              </a:buClr>
              <a:buSzPct val="68181"/>
              <a:buFont typeface="Wingdings"/>
              <a:buChar char=""/>
              <a:tabLst>
                <a:tab pos="287020" algn="l"/>
              </a:tabLst>
            </a:pPr>
            <a:r>
              <a:rPr sz="2200" spc="-150" dirty="0">
                <a:latin typeface="Arial"/>
                <a:cs typeface="Arial"/>
              </a:rPr>
              <a:t>Modules </a:t>
            </a:r>
            <a:r>
              <a:rPr sz="2200" spc="-70" dirty="0">
                <a:latin typeface="Arial"/>
                <a:cs typeface="Arial"/>
              </a:rPr>
              <a:t>allow </a:t>
            </a:r>
            <a:r>
              <a:rPr sz="2200" spc="-100" dirty="0">
                <a:latin typeface="Arial"/>
                <a:cs typeface="Arial"/>
              </a:rPr>
              <a:t>Node </a:t>
            </a:r>
            <a:r>
              <a:rPr sz="2200" spc="-75" dirty="0">
                <a:latin typeface="Arial"/>
                <a:cs typeface="Arial"/>
              </a:rPr>
              <a:t>to </a:t>
            </a:r>
            <a:r>
              <a:rPr sz="2200" spc="-70" dirty="0">
                <a:latin typeface="Arial"/>
                <a:cs typeface="Arial"/>
              </a:rPr>
              <a:t>be</a:t>
            </a:r>
            <a:r>
              <a:rPr sz="2200" spc="-50" dirty="0">
                <a:latin typeface="Arial"/>
                <a:cs typeface="Arial"/>
              </a:rPr>
              <a:t> </a:t>
            </a:r>
            <a:r>
              <a:rPr sz="2200" spc="-95" dirty="0">
                <a:latin typeface="Arial"/>
                <a:cs typeface="Arial"/>
              </a:rPr>
              <a:t>extended.</a:t>
            </a:r>
            <a:endParaRPr sz="2200" dirty="0">
              <a:latin typeface="Arial"/>
              <a:cs typeface="Arial"/>
            </a:endParaRPr>
          </a:p>
          <a:p>
            <a:pPr marL="652145" marR="36830" lvl="1" indent="-274320">
              <a:lnSpc>
                <a:spcPts val="1820"/>
              </a:lnSpc>
              <a:spcBef>
                <a:spcPts val="455"/>
              </a:spcBef>
              <a:buClr>
                <a:srgbClr val="7ED13A"/>
              </a:buClr>
              <a:buSzPct val="78947"/>
              <a:buChar char=""/>
              <a:tabLst>
                <a:tab pos="652145" algn="l"/>
                <a:tab pos="652780" algn="l"/>
              </a:tabLst>
            </a:pPr>
            <a:r>
              <a:rPr sz="1900" spc="-65" dirty="0">
                <a:latin typeface="Arial"/>
                <a:cs typeface="Arial"/>
              </a:rPr>
              <a:t>It </a:t>
            </a:r>
            <a:r>
              <a:rPr sz="1900" spc="-105" dirty="0">
                <a:latin typeface="Arial"/>
                <a:cs typeface="Arial"/>
              </a:rPr>
              <a:t>allows </a:t>
            </a:r>
            <a:r>
              <a:rPr sz="1900" spc="-275" dirty="0">
                <a:latin typeface="Arial"/>
                <a:cs typeface="Arial"/>
              </a:rPr>
              <a:t>us </a:t>
            </a:r>
            <a:r>
              <a:rPr sz="1900" spc="-65" dirty="0">
                <a:latin typeface="Arial"/>
                <a:cs typeface="Arial"/>
              </a:rPr>
              <a:t>to </a:t>
            </a:r>
            <a:r>
              <a:rPr sz="1900" spc="-85" dirty="0">
                <a:latin typeface="Arial"/>
                <a:cs typeface="Arial"/>
              </a:rPr>
              <a:t>install </a:t>
            </a:r>
            <a:r>
              <a:rPr sz="1900" spc="-100" dirty="0">
                <a:latin typeface="Arial"/>
                <a:cs typeface="Arial"/>
              </a:rPr>
              <a:t>packages/modules, </a:t>
            </a:r>
            <a:r>
              <a:rPr sz="1900" spc="-85" dirty="0">
                <a:latin typeface="Arial"/>
                <a:cs typeface="Arial"/>
              </a:rPr>
              <a:t>and </a:t>
            </a:r>
            <a:r>
              <a:rPr sz="1900" spc="-120" dirty="0">
                <a:latin typeface="Arial"/>
                <a:cs typeface="Arial"/>
              </a:rPr>
              <a:t>publish </a:t>
            </a:r>
            <a:r>
              <a:rPr sz="1900" spc="-114" dirty="0">
                <a:latin typeface="Arial"/>
                <a:cs typeface="Arial"/>
              </a:rPr>
              <a:t>our </a:t>
            </a:r>
            <a:r>
              <a:rPr sz="1900" spc="-204" dirty="0">
                <a:latin typeface="Arial"/>
                <a:cs typeface="Arial"/>
              </a:rPr>
              <a:t>custom </a:t>
            </a:r>
            <a:r>
              <a:rPr sz="1900" spc="-150" dirty="0">
                <a:latin typeface="Arial"/>
                <a:cs typeface="Arial"/>
              </a:rPr>
              <a:t>one </a:t>
            </a:r>
            <a:r>
              <a:rPr sz="1900" spc="-85" dirty="0">
                <a:latin typeface="Arial"/>
                <a:cs typeface="Arial"/>
              </a:rPr>
              <a:t>and </a:t>
            </a:r>
            <a:r>
              <a:rPr sz="1900" spc="-135" dirty="0">
                <a:latin typeface="Arial"/>
                <a:cs typeface="Arial"/>
              </a:rPr>
              <a:t>share  </a:t>
            </a:r>
            <a:r>
              <a:rPr sz="1900" spc="-170" dirty="0">
                <a:latin typeface="Arial"/>
                <a:cs typeface="Arial"/>
              </a:rPr>
              <a:t>them </a:t>
            </a:r>
            <a:r>
              <a:rPr sz="1900" spc="-90" dirty="0">
                <a:latin typeface="Arial"/>
                <a:cs typeface="Arial"/>
              </a:rPr>
              <a:t>with </a:t>
            </a:r>
            <a:r>
              <a:rPr sz="1900" spc="-95" dirty="0">
                <a:latin typeface="Arial"/>
                <a:cs typeface="Arial"/>
              </a:rPr>
              <a:t>other</a:t>
            </a:r>
            <a:r>
              <a:rPr sz="1900" spc="-100" dirty="0">
                <a:latin typeface="Arial"/>
                <a:cs typeface="Arial"/>
              </a:rPr>
              <a:t> developers.</a:t>
            </a:r>
            <a:endParaRPr sz="1900" dirty="0">
              <a:latin typeface="Arial"/>
              <a:cs typeface="Arial"/>
            </a:endParaRPr>
          </a:p>
          <a:p>
            <a:pPr marL="287020" indent="-274320">
              <a:lnSpc>
                <a:spcPct val="100000"/>
              </a:lnSpc>
              <a:spcBef>
                <a:spcPts val="80"/>
              </a:spcBef>
              <a:buClr>
                <a:srgbClr val="7ED13A"/>
              </a:buClr>
              <a:buSzPct val="68181"/>
              <a:buFont typeface="Wingdings"/>
              <a:buChar char=""/>
              <a:tabLst>
                <a:tab pos="287020" algn="l"/>
              </a:tabLst>
            </a:pPr>
            <a:r>
              <a:rPr sz="2200" spc="-100" dirty="0">
                <a:latin typeface="Arial"/>
                <a:cs typeface="Arial"/>
              </a:rPr>
              <a:t>Node </a:t>
            </a:r>
            <a:r>
              <a:rPr sz="2200" spc="-105" dirty="0">
                <a:latin typeface="Arial"/>
                <a:cs typeface="Arial"/>
              </a:rPr>
              <a:t>provides </a:t>
            </a:r>
            <a:r>
              <a:rPr sz="2200" spc="-130" dirty="0">
                <a:latin typeface="Arial"/>
                <a:cs typeface="Arial"/>
              </a:rPr>
              <a:t>core </a:t>
            </a:r>
            <a:r>
              <a:rPr sz="2200" spc="-185" dirty="0">
                <a:latin typeface="Arial"/>
                <a:cs typeface="Arial"/>
              </a:rPr>
              <a:t>modules </a:t>
            </a:r>
            <a:r>
              <a:rPr sz="2200" spc="-75" dirty="0">
                <a:latin typeface="Arial"/>
                <a:cs typeface="Arial"/>
              </a:rPr>
              <a:t>that </a:t>
            </a:r>
            <a:r>
              <a:rPr sz="2200" spc="-180" dirty="0">
                <a:latin typeface="Arial"/>
                <a:cs typeface="Arial"/>
              </a:rPr>
              <a:t>can </a:t>
            </a:r>
            <a:r>
              <a:rPr sz="2200" spc="-70" dirty="0">
                <a:latin typeface="Arial"/>
                <a:cs typeface="Arial"/>
              </a:rPr>
              <a:t>be </a:t>
            </a:r>
            <a:r>
              <a:rPr sz="2200" spc="-120" dirty="0">
                <a:latin typeface="Arial"/>
                <a:cs typeface="Arial"/>
              </a:rPr>
              <a:t>included </a:t>
            </a:r>
            <a:r>
              <a:rPr sz="2200" spc="-65" dirty="0">
                <a:latin typeface="Arial"/>
                <a:cs typeface="Arial"/>
              </a:rPr>
              <a:t>by </a:t>
            </a:r>
            <a:r>
              <a:rPr sz="2200" spc="-85" dirty="0">
                <a:latin typeface="Arial"/>
                <a:cs typeface="Arial"/>
              </a:rPr>
              <a:t>their</a:t>
            </a:r>
            <a:r>
              <a:rPr sz="2200" spc="260" dirty="0">
                <a:latin typeface="Arial"/>
                <a:cs typeface="Arial"/>
              </a:rPr>
              <a:t> </a:t>
            </a:r>
            <a:r>
              <a:rPr sz="2200" spc="-185" dirty="0">
                <a:latin typeface="Arial"/>
                <a:cs typeface="Arial"/>
              </a:rPr>
              <a:t>name:</a:t>
            </a:r>
            <a:endParaRPr sz="2200" dirty="0">
              <a:latin typeface="Arial"/>
              <a:cs typeface="Arial"/>
            </a:endParaRPr>
          </a:p>
          <a:p>
            <a:pPr marL="652780" lvl="1" indent="-274320">
              <a:lnSpc>
                <a:spcPct val="100000"/>
              </a:lnSpc>
              <a:spcBef>
                <a:spcPts val="15"/>
              </a:spcBef>
              <a:buClr>
                <a:srgbClr val="7ED13A"/>
              </a:buClr>
              <a:buSzPct val="78947"/>
              <a:buChar char=""/>
              <a:tabLst>
                <a:tab pos="652145" algn="l"/>
                <a:tab pos="652780" algn="l"/>
              </a:tabLst>
            </a:pPr>
            <a:r>
              <a:rPr sz="1900" spc="-114" dirty="0">
                <a:latin typeface="Arial"/>
                <a:cs typeface="Arial"/>
              </a:rPr>
              <a:t>File </a:t>
            </a:r>
            <a:r>
              <a:rPr sz="1900" spc="-180" dirty="0">
                <a:latin typeface="Arial"/>
                <a:cs typeface="Arial"/>
              </a:rPr>
              <a:t>System </a:t>
            </a:r>
            <a:r>
              <a:rPr sz="1900" spc="-110" dirty="0">
                <a:latin typeface="Arial"/>
                <a:cs typeface="Arial"/>
              </a:rPr>
              <a:t>–</a:t>
            </a:r>
            <a:r>
              <a:rPr sz="1900" spc="-65" dirty="0">
                <a:latin typeface="Arial"/>
                <a:cs typeface="Arial"/>
              </a:rPr>
              <a:t> </a:t>
            </a:r>
            <a:r>
              <a:rPr sz="1900" spc="-75" dirty="0">
                <a:latin typeface="Arial"/>
                <a:cs typeface="Arial"/>
              </a:rPr>
              <a:t>require(‘fs’)</a:t>
            </a:r>
            <a:endParaRPr sz="1900" dirty="0">
              <a:latin typeface="Arial"/>
              <a:cs typeface="Arial"/>
            </a:endParaRPr>
          </a:p>
          <a:p>
            <a:pPr marL="652780" lvl="1" indent="-274320">
              <a:lnSpc>
                <a:spcPct val="100000"/>
              </a:lnSpc>
              <a:buClr>
                <a:srgbClr val="7ED13A"/>
              </a:buClr>
              <a:buSzPct val="78947"/>
              <a:buChar char=""/>
              <a:tabLst>
                <a:tab pos="652145" algn="l"/>
                <a:tab pos="652780" algn="l"/>
              </a:tabLst>
            </a:pPr>
            <a:r>
              <a:rPr sz="1900" spc="-70" dirty="0">
                <a:latin typeface="Arial"/>
                <a:cs typeface="Arial"/>
              </a:rPr>
              <a:t>Http </a:t>
            </a:r>
            <a:r>
              <a:rPr sz="1900" spc="-110" dirty="0">
                <a:latin typeface="Arial"/>
                <a:cs typeface="Arial"/>
              </a:rPr>
              <a:t>–</a:t>
            </a:r>
            <a:r>
              <a:rPr sz="1900" spc="60" dirty="0">
                <a:latin typeface="Arial"/>
                <a:cs typeface="Arial"/>
              </a:rPr>
              <a:t> </a:t>
            </a:r>
            <a:r>
              <a:rPr sz="1900" spc="-70" dirty="0">
                <a:latin typeface="Arial"/>
                <a:cs typeface="Arial"/>
              </a:rPr>
              <a:t>require(‘http</a:t>
            </a:r>
            <a:r>
              <a:rPr sz="1900" spc="-70" dirty="0" smtClean="0">
                <a:latin typeface="Arial"/>
                <a:cs typeface="Arial"/>
              </a:rPr>
              <a:t>’)</a:t>
            </a:r>
            <a:endParaRPr sz="19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6329680"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a:t>
            </a:r>
            <a:endParaRPr sz="3000" dirty="0"/>
          </a:p>
        </p:txBody>
      </p:sp>
      <p:sp>
        <p:nvSpPr>
          <p:cNvPr id="3" name="object 3"/>
          <p:cNvSpPr txBox="1"/>
          <p:nvPr/>
        </p:nvSpPr>
        <p:spPr>
          <a:xfrm>
            <a:off x="76200" y="1752600"/>
            <a:ext cx="8276590" cy="2902585"/>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8750"/>
              <a:buFont typeface="Wingdings"/>
              <a:buChar char=""/>
              <a:tabLst>
                <a:tab pos="287020" algn="l"/>
              </a:tabLst>
            </a:pPr>
            <a:r>
              <a:rPr sz="2400" spc="-155" dirty="0">
                <a:latin typeface="Arial"/>
                <a:cs typeface="Arial"/>
              </a:rPr>
              <a:t>A </a:t>
            </a:r>
            <a:r>
              <a:rPr sz="2400" spc="-145" dirty="0">
                <a:latin typeface="Arial"/>
                <a:cs typeface="Arial"/>
              </a:rPr>
              <a:t>Node.js </a:t>
            </a:r>
            <a:r>
              <a:rPr sz="2400" spc="-75" dirty="0">
                <a:latin typeface="Arial"/>
                <a:cs typeface="Arial"/>
              </a:rPr>
              <a:t>application </a:t>
            </a:r>
            <a:r>
              <a:rPr sz="2400" spc="-245" dirty="0">
                <a:latin typeface="Arial"/>
                <a:cs typeface="Arial"/>
              </a:rPr>
              <a:t>consists </a:t>
            </a:r>
            <a:r>
              <a:rPr sz="2400" spc="-5" dirty="0">
                <a:latin typeface="Arial"/>
                <a:cs typeface="Arial"/>
              </a:rPr>
              <a:t>of </a:t>
            </a:r>
            <a:r>
              <a:rPr sz="2400" spc="-80" dirty="0">
                <a:latin typeface="Arial"/>
                <a:cs typeface="Arial"/>
              </a:rPr>
              <a:t>following </a:t>
            </a:r>
            <a:r>
              <a:rPr sz="2400" spc="-114" dirty="0">
                <a:latin typeface="Arial"/>
                <a:cs typeface="Arial"/>
              </a:rPr>
              <a:t>three </a:t>
            </a:r>
            <a:r>
              <a:rPr sz="2400" spc="-95" dirty="0">
                <a:latin typeface="Arial"/>
                <a:cs typeface="Arial"/>
              </a:rPr>
              <a:t>important</a:t>
            </a:r>
            <a:r>
              <a:rPr sz="2400" spc="434" dirty="0">
                <a:latin typeface="Arial"/>
                <a:cs typeface="Arial"/>
              </a:rPr>
              <a:t> </a:t>
            </a:r>
            <a:r>
              <a:rPr sz="2400" spc="-90" dirty="0">
                <a:latin typeface="Arial"/>
                <a:cs typeface="Arial"/>
              </a:rPr>
              <a:t>parts:</a:t>
            </a:r>
            <a:endParaRPr sz="2400" dirty="0">
              <a:latin typeface="Arial"/>
              <a:cs typeface="Arial"/>
            </a:endParaRPr>
          </a:p>
          <a:p>
            <a:pPr marL="652145" marR="5080" lvl="1" indent="-274320">
              <a:lnSpc>
                <a:spcPts val="2510"/>
              </a:lnSpc>
              <a:spcBef>
                <a:spcPts val="620"/>
              </a:spcBef>
              <a:buClr>
                <a:srgbClr val="7ED13A"/>
              </a:buClr>
              <a:buSzPct val="78571"/>
              <a:buFont typeface="Arial"/>
              <a:buChar char=""/>
              <a:tabLst>
                <a:tab pos="652145" algn="l"/>
                <a:tab pos="652780" algn="l"/>
              </a:tabLst>
            </a:pPr>
            <a:r>
              <a:rPr sz="2100" b="1" spc="-135" dirty="0">
                <a:latin typeface="Arial"/>
                <a:cs typeface="Arial"/>
              </a:rPr>
              <a:t>Import </a:t>
            </a:r>
            <a:r>
              <a:rPr sz="2100" b="1" spc="-140" dirty="0">
                <a:latin typeface="Arial"/>
                <a:cs typeface="Arial"/>
              </a:rPr>
              <a:t>required </a:t>
            </a:r>
            <a:r>
              <a:rPr sz="2100" b="1" spc="-170" dirty="0">
                <a:latin typeface="Arial"/>
                <a:cs typeface="Arial"/>
              </a:rPr>
              <a:t>modules </a:t>
            </a:r>
            <a:r>
              <a:rPr sz="2100" dirty="0">
                <a:latin typeface="Arial"/>
                <a:cs typeface="Arial"/>
              </a:rPr>
              <a:t>− </a:t>
            </a:r>
            <a:r>
              <a:rPr sz="2100" spc="-85" dirty="0">
                <a:latin typeface="Arial"/>
                <a:cs typeface="Arial"/>
              </a:rPr>
              <a:t>We </a:t>
            </a:r>
            <a:r>
              <a:rPr sz="2100" spc="-240" dirty="0">
                <a:latin typeface="Arial"/>
                <a:cs typeface="Arial"/>
              </a:rPr>
              <a:t>use </a:t>
            </a:r>
            <a:r>
              <a:rPr sz="2100" b="1" spc="-140" dirty="0">
                <a:latin typeface="Arial"/>
                <a:cs typeface="Arial"/>
              </a:rPr>
              <a:t>require </a:t>
            </a:r>
            <a:r>
              <a:rPr sz="2100" spc="-80" dirty="0">
                <a:latin typeface="Arial"/>
                <a:cs typeface="Arial"/>
              </a:rPr>
              <a:t>directive </a:t>
            </a:r>
            <a:r>
              <a:rPr sz="2100" spc="-70" dirty="0">
                <a:latin typeface="Arial"/>
                <a:cs typeface="Arial"/>
              </a:rPr>
              <a:t>to </a:t>
            </a:r>
            <a:r>
              <a:rPr sz="2100" spc="-40" dirty="0">
                <a:latin typeface="Arial"/>
                <a:cs typeface="Arial"/>
              </a:rPr>
              <a:t>load </a:t>
            </a:r>
            <a:r>
              <a:rPr sz="2100" spc="-10" dirty="0">
                <a:latin typeface="Arial"/>
                <a:cs typeface="Arial"/>
              </a:rPr>
              <a:t>a </a:t>
            </a:r>
            <a:r>
              <a:rPr sz="2100" spc="-125" dirty="0">
                <a:latin typeface="Arial"/>
                <a:cs typeface="Arial"/>
              </a:rPr>
              <a:t>Node.js  </a:t>
            </a:r>
            <a:r>
              <a:rPr sz="2100" spc="-145" dirty="0">
                <a:latin typeface="Arial"/>
                <a:cs typeface="Arial"/>
              </a:rPr>
              <a:t>module.</a:t>
            </a:r>
            <a:endParaRPr sz="2100" dirty="0">
              <a:latin typeface="Arial"/>
              <a:cs typeface="Arial"/>
            </a:endParaRPr>
          </a:p>
          <a:p>
            <a:pPr marL="652780" lvl="1" indent="-274320">
              <a:lnSpc>
                <a:spcPts val="2515"/>
              </a:lnSpc>
              <a:spcBef>
                <a:spcPts val="434"/>
              </a:spcBef>
              <a:buClr>
                <a:srgbClr val="7ED13A"/>
              </a:buClr>
              <a:buSzPct val="78571"/>
              <a:buFont typeface="Arial"/>
              <a:buChar char=""/>
              <a:tabLst>
                <a:tab pos="652145" algn="l"/>
                <a:tab pos="652780" algn="l"/>
              </a:tabLst>
            </a:pPr>
            <a:r>
              <a:rPr sz="2100" b="1" spc="-155" dirty="0">
                <a:latin typeface="Arial"/>
                <a:cs typeface="Arial"/>
              </a:rPr>
              <a:t>Create </a:t>
            </a:r>
            <a:r>
              <a:rPr sz="2100" b="1" spc="-160" dirty="0">
                <a:latin typeface="Arial"/>
                <a:cs typeface="Arial"/>
              </a:rPr>
              <a:t>server </a:t>
            </a:r>
            <a:r>
              <a:rPr sz="2100" dirty="0">
                <a:latin typeface="Arial"/>
                <a:cs typeface="Arial"/>
              </a:rPr>
              <a:t>− </a:t>
            </a:r>
            <a:r>
              <a:rPr sz="2100" spc="-135" dirty="0">
                <a:latin typeface="Arial"/>
                <a:cs typeface="Arial"/>
              </a:rPr>
              <a:t>A </a:t>
            </a:r>
            <a:r>
              <a:rPr sz="2100" spc="-114" dirty="0">
                <a:latin typeface="Arial"/>
                <a:cs typeface="Arial"/>
              </a:rPr>
              <a:t>server </a:t>
            </a:r>
            <a:r>
              <a:rPr sz="2100" spc="-160" dirty="0">
                <a:latin typeface="Arial"/>
                <a:cs typeface="Arial"/>
              </a:rPr>
              <a:t>which </a:t>
            </a:r>
            <a:r>
              <a:rPr sz="2100" spc="-40" dirty="0">
                <a:latin typeface="Arial"/>
                <a:cs typeface="Arial"/>
              </a:rPr>
              <a:t>will </a:t>
            </a:r>
            <a:r>
              <a:rPr sz="2100" spc="-130" dirty="0">
                <a:latin typeface="Arial"/>
                <a:cs typeface="Arial"/>
              </a:rPr>
              <a:t>listen </a:t>
            </a:r>
            <a:r>
              <a:rPr sz="2100" spc="-70" dirty="0">
                <a:latin typeface="Arial"/>
                <a:cs typeface="Arial"/>
              </a:rPr>
              <a:t>to </a:t>
            </a:r>
            <a:r>
              <a:rPr sz="2100" spc="-130" dirty="0">
                <a:latin typeface="Arial"/>
                <a:cs typeface="Arial"/>
              </a:rPr>
              <a:t>client's </a:t>
            </a:r>
            <a:r>
              <a:rPr sz="2100" spc="-125" dirty="0">
                <a:latin typeface="Arial"/>
                <a:cs typeface="Arial"/>
              </a:rPr>
              <a:t>request </a:t>
            </a:r>
            <a:r>
              <a:rPr sz="2100" spc="-110" dirty="0">
                <a:latin typeface="Arial"/>
                <a:cs typeface="Arial"/>
              </a:rPr>
              <a:t>similar</a:t>
            </a:r>
            <a:r>
              <a:rPr sz="2100" spc="-90" dirty="0">
                <a:latin typeface="Arial"/>
                <a:cs typeface="Arial"/>
              </a:rPr>
              <a:t> </a:t>
            </a:r>
            <a:r>
              <a:rPr sz="2100" spc="-70" dirty="0">
                <a:latin typeface="Arial"/>
                <a:cs typeface="Arial"/>
              </a:rPr>
              <a:t>to</a:t>
            </a:r>
            <a:endParaRPr sz="2100" dirty="0">
              <a:latin typeface="Arial"/>
              <a:cs typeface="Arial"/>
            </a:endParaRPr>
          </a:p>
          <a:p>
            <a:pPr marL="652145">
              <a:lnSpc>
                <a:spcPts val="2515"/>
              </a:lnSpc>
            </a:pPr>
            <a:r>
              <a:rPr sz="2100" spc="-114" dirty="0">
                <a:latin typeface="Arial"/>
                <a:cs typeface="Arial"/>
              </a:rPr>
              <a:t>Apache </a:t>
            </a:r>
            <a:r>
              <a:rPr sz="2100" spc="-330" dirty="0">
                <a:latin typeface="Arial"/>
                <a:cs typeface="Arial"/>
              </a:rPr>
              <a:t>HTTP</a:t>
            </a:r>
            <a:r>
              <a:rPr sz="2100" spc="-170" dirty="0">
                <a:latin typeface="Arial"/>
                <a:cs typeface="Arial"/>
              </a:rPr>
              <a:t> </a:t>
            </a:r>
            <a:r>
              <a:rPr sz="2100" spc="-135" dirty="0">
                <a:latin typeface="Arial"/>
                <a:cs typeface="Arial"/>
              </a:rPr>
              <a:t>Server.</a:t>
            </a:r>
            <a:endParaRPr sz="2100" dirty="0">
              <a:latin typeface="Arial"/>
              <a:cs typeface="Arial"/>
            </a:endParaRPr>
          </a:p>
          <a:p>
            <a:pPr marL="652145" marR="43180" lvl="1" indent="-274320">
              <a:lnSpc>
                <a:spcPct val="99800"/>
              </a:lnSpc>
              <a:spcBef>
                <a:spcPts val="520"/>
              </a:spcBef>
              <a:buClr>
                <a:srgbClr val="7ED13A"/>
              </a:buClr>
              <a:buSzPct val="78571"/>
              <a:buFont typeface="Arial"/>
              <a:buChar char=""/>
              <a:tabLst>
                <a:tab pos="652145" algn="l"/>
                <a:tab pos="652780" algn="l"/>
              </a:tabLst>
            </a:pPr>
            <a:r>
              <a:rPr sz="2100" b="1" spc="-190" dirty="0">
                <a:latin typeface="Arial"/>
                <a:cs typeface="Arial"/>
              </a:rPr>
              <a:t>Read </a:t>
            </a:r>
            <a:r>
              <a:rPr sz="2100" b="1" spc="-175" dirty="0">
                <a:latin typeface="Arial"/>
                <a:cs typeface="Arial"/>
              </a:rPr>
              <a:t>request </a:t>
            </a:r>
            <a:r>
              <a:rPr sz="2100" b="1" spc="-135" dirty="0">
                <a:latin typeface="Arial"/>
                <a:cs typeface="Arial"/>
              </a:rPr>
              <a:t>and </a:t>
            </a:r>
            <a:r>
              <a:rPr sz="2100" b="1" spc="-155" dirty="0">
                <a:latin typeface="Arial"/>
                <a:cs typeface="Arial"/>
              </a:rPr>
              <a:t>return </a:t>
            </a:r>
            <a:r>
              <a:rPr sz="2100" b="1" spc="-190" dirty="0">
                <a:latin typeface="Arial"/>
                <a:cs typeface="Arial"/>
              </a:rPr>
              <a:t>response </a:t>
            </a:r>
            <a:r>
              <a:rPr sz="2100" dirty="0">
                <a:latin typeface="Arial"/>
                <a:cs typeface="Arial"/>
              </a:rPr>
              <a:t>− </a:t>
            </a:r>
            <a:r>
              <a:rPr sz="2100" spc="-110" dirty="0">
                <a:latin typeface="Arial"/>
                <a:cs typeface="Arial"/>
              </a:rPr>
              <a:t>server </a:t>
            </a:r>
            <a:r>
              <a:rPr sz="2100" spc="-75" dirty="0">
                <a:latin typeface="Arial"/>
                <a:cs typeface="Arial"/>
              </a:rPr>
              <a:t>created </a:t>
            </a:r>
            <a:r>
              <a:rPr sz="2100" spc="-130" dirty="0">
                <a:latin typeface="Arial"/>
                <a:cs typeface="Arial"/>
              </a:rPr>
              <a:t>in </a:t>
            </a:r>
            <a:r>
              <a:rPr sz="2100" spc="-35" dirty="0">
                <a:latin typeface="Arial"/>
                <a:cs typeface="Arial"/>
              </a:rPr>
              <a:t>earlier </a:t>
            </a:r>
            <a:r>
              <a:rPr sz="2100" spc="-125" dirty="0">
                <a:latin typeface="Arial"/>
                <a:cs typeface="Arial"/>
              </a:rPr>
              <a:t>step </a:t>
            </a:r>
            <a:r>
              <a:rPr sz="2100" spc="-35" dirty="0">
                <a:latin typeface="Arial"/>
                <a:cs typeface="Arial"/>
              </a:rPr>
              <a:t>will  read </a:t>
            </a:r>
            <a:r>
              <a:rPr sz="2100" spc="-330" dirty="0">
                <a:latin typeface="Arial"/>
                <a:cs typeface="Arial"/>
              </a:rPr>
              <a:t>HTTP </a:t>
            </a:r>
            <a:r>
              <a:rPr sz="2100" spc="-125" dirty="0">
                <a:latin typeface="Arial"/>
                <a:cs typeface="Arial"/>
              </a:rPr>
              <a:t>request </a:t>
            </a:r>
            <a:r>
              <a:rPr sz="2100" spc="-120" dirty="0">
                <a:latin typeface="Arial"/>
                <a:cs typeface="Arial"/>
              </a:rPr>
              <a:t>made </a:t>
            </a:r>
            <a:r>
              <a:rPr sz="2100" spc="-60" dirty="0">
                <a:latin typeface="Arial"/>
                <a:cs typeface="Arial"/>
              </a:rPr>
              <a:t>by </a:t>
            </a:r>
            <a:r>
              <a:rPr sz="2100" spc="-110" dirty="0">
                <a:latin typeface="Arial"/>
                <a:cs typeface="Arial"/>
              </a:rPr>
              <a:t>client </a:t>
            </a:r>
            <a:r>
              <a:rPr sz="2100" spc="-160" dirty="0">
                <a:latin typeface="Arial"/>
                <a:cs typeface="Arial"/>
              </a:rPr>
              <a:t>which </a:t>
            </a:r>
            <a:r>
              <a:rPr sz="2100" spc="-170" dirty="0">
                <a:latin typeface="Arial"/>
                <a:cs typeface="Arial"/>
              </a:rPr>
              <a:t>can </a:t>
            </a:r>
            <a:r>
              <a:rPr sz="2100" spc="-65" dirty="0">
                <a:latin typeface="Arial"/>
                <a:cs typeface="Arial"/>
              </a:rPr>
              <a:t>be </a:t>
            </a:r>
            <a:r>
              <a:rPr sz="2100" spc="-10" dirty="0">
                <a:latin typeface="Arial"/>
                <a:cs typeface="Arial"/>
              </a:rPr>
              <a:t>a </a:t>
            </a:r>
            <a:r>
              <a:rPr sz="2100" spc="-114" dirty="0">
                <a:latin typeface="Arial"/>
                <a:cs typeface="Arial"/>
              </a:rPr>
              <a:t>browser </a:t>
            </a:r>
            <a:r>
              <a:rPr sz="2100" spc="-60" dirty="0">
                <a:latin typeface="Arial"/>
                <a:cs typeface="Arial"/>
              </a:rPr>
              <a:t>or </a:t>
            </a:r>
            <a:r>
              <a:rPr sz="2100" spc="-175" dirty="0">
                <a:latin typeface="Arial"/>
                <a:cs typeface="Arial"/>
              </a:rPr>
              <a:t>console  </a:t>
            </a:r>
            <a:r>
              <a:rPr sz="2100" spc="-90" dirty="0">
                <a:latin typeface="Arial"/>
                <a:cs typeface="Arial"/>
              </a:rPr>
              <a:t>and </a:t>
            </a:r>
            <a:r>
              <a:rPr sz="2100" spc="-100" dirty="0">
                <a:latin typeface="Arial"/>
                <a:cs typeface="Arial"/>
              </a:rPr>
              <a:t>return </a:t>
            </a:r>
            <a:r>
              <a:rPr sz="2100" spc="-130" dirty="0">
                <a:latin typeface="Arial"/>
                <a:cs typeface="Arial"/>
              </a:rPr>
              <a:t>the</a:t>
            </a:r>
            <a:r>
              <a:rPr sz="2100" spc="195" dirty="0">
                <a:latin typeface="Arial"/>
                <a:cs typeface="Arial"/>
              </a:rPr>
              <a:t> </a:t>
            </a:r>
            <a:r>
              <a:rPr sz="2100" spc="-165" dirty="0">
                <a:latin typeface="Arial"/>
                <a:cs typeface="Arial"/>
              </a:rPr>
              <a:t>response.</a:t>
            </a:r>
            <a:endParaRPr sz="21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588884"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 – CONT</a:t>
            </a:r>
            <a:r>
              <a:rPr lang="en-US" sz="3000" dirty="0" smtClean="0"/>
              <a:t>.</a:t>
            </a:r>
            <a:endParaRPr sz="3000" dirty="0"/>
          </a:p>
        </p:txBody>
      </p:sp>
      <p:sp>
        <p:nvSpPr>
          <p:cNvPr id="3" name="object 3"/>
          <p:cNvSpPr txBox="1"/>
          <p:nvPr/>
        </p:nvSpPr>
        <p:spPr>
          <a:xfrm>
            <a:off x="307340" y="1143000"/>
            <a:ext cx="8086090" cy="5502910"/>
          </a:xfrm>
          <a:prstGeom prst="rect">
            <a:avLst/>
          </a:prstGeom>
        </p:spPr>
        <p:txBody>
          <a:bodyPr vert="horz" wrap="square" lIns="0" tIns="12065" rIns="0" bIns="0" rtlCol="0">
            <a:spAutoFit/>
          </a:bodyPr>
          <a:lstStyle/>
          <a:p>
            <a:pPr marL="274320" marR="4356735" indent="-274320" algn="r">
              <a:lnSpc>
                <a:spcPct val="100000"/>
              </a:lnSpc>
              <a:spcBef>
                <a:spcPts val="95"/>
              </a:spcBef>
              <a:buClr>
                <a:srgbClr val="7ED13A"/>
              </a:buClr>
              <a:buSzPct val="68181"/>
              <a:buFont typeface="Wingdings"/>
              <a:buChar char=""/>
              <a:tabLst>
                <a:tab pos="274320" algn="l"/>
              </a:tabLst>
            </a:pPr>
            <a:r>
              <a:rPr sz="2200" b="1" spc="-150" dirty="0">
                <a:latin typeface="Arial"/>
                <a:cs typeface="Arial"/>
              </a:rPr>
              <a:t>Creating </a:t>
            </a:r>
            <a:r>
              <a:rPr sz="2200" b="1" spc="-140" dirty="0">
                <a:latin typeface="Arial"/>
                <a:cs typeface="Arial"/>
              </a:rPr>
              <a:t>Node.js</a:t>
            </a:r>
            <a:r>
              <a:rPr sz="2200" b="1" spc="55" dirty="0">
                <a:latin typeface="Arial"/>
                <a:cs typeface="Arial"/>
              </a:rPr>
              <a:t> </a:t>
            </a:r>
            <a:r>
              <a:rPr sz="2200" b="1" spc="-135" dirty="0">
                <a:latin typeface="Arial"/>
                <a:cs typeface="Arial"/>
              </a:rPr>
              <a:t>Application:</a:t>
            </a:r>
            <a:endParaRPr sz="2200" dirty="0">
              <a:latin typeface="Arial"/>
              <a:cs typeface="Arial"/>
            </a:endParaRPr>
          </a:p>
          <a:p>
            <a:pPr marL="273685" marR="4307205" lvl="1" indent="-273685" algn="r">
              <a:lnSpc>
                <a:spcPct val="100000"/>
              </a:lnSpc>
              <a:spcBef>
                <a:spcPts val="10"/>
              </a:spcBef>
              <a:buClr>
                <a:srgbClr val="7ED13A"/>
              </a:buClr>
              <a:buSzPct val="78947"/>
              <a:buFont typeface="Arial"/>
              <a:buChar char=""/>
              <a:tabLst>
                <a:tab pos="273685" algn="l"/>
                <a:tab pos="274320" algn="l"/>
              </a:tabLst>
            </a:pPr>
            <a:r>
              <a:rPr sz="1900" b="1" spc="-210" dirty="0">
                <a:latin typeface="Arial"/>
                <a:cs typeface="Arial"/>
              </a:rPr>
              <a:t>Step </a:t>
            </a:r>
            <a:r>
              <a:rPr sz="1900" b="1" spc="-100" dirty="0">
                <a:latin typeface="Arial"/>
                <a:cs typeface="Arial"/>
              </a:rPr>
              <a:t>1: </a:t>
            </a:r>
            <a:r>
              <a:rPr sz="1900" b="1" spc="-125" dirty="0">
                <a:latin typeface="Arial"/>
                <a:cs typeface="Arial"/>
              </a:rPr>
              <a:t>Import </a:t>
            </a:r>
            <a:r>
              <a:rPr sz="1900" b="1" spc="-135" dirty="0">
                <a:latin typeface="Arial"/>
                <a:cs typeface="Arial"/>
              </a:rPr>
              <a:t>required</a:t>
            </a:r>
            <a:r>
              <a:rPr sz="1900" b="1" spc="50" dirty="0">
                <a:latin typeface="Arial"/>
                <a:cs typeface="Arial"/>
              </a:rPr>
              <a:t> </a:t>
            </a:r>
            <a:r>
              <a:rPr sz="1900" b="1" spc="-140" dirty="0">
                <a:latin typeface="Arial"/>
                <a:cs typeface="Arial"/>
              </a:rPr>
              <a:t>module</a:t>
            </a:r>
            <a:endParaRPr sz="1900" dirty="0">
              <a:latin typeface="Arial"/>
              <a:cs typeface="Arial"/>
            </a:endParaRPr>
          </a:p>
          <a:p>
            <a:pPr marL="927100" marR="5080" lvl="2" indent="-182880">
              <a:lnSpc>
                <a:spcPts val="1630"/>
              </a:lnSpc>
              <a:spcBef>
                <a:spcPts val="405"/>
              </a:spcBef>
              <a:buClr>
                <a:srgbClr val="6EB833"/>
              </a:buClr>
              <a:buSzPct val="58823"/>
              <a:buFont typeface="Wingdings"/>
              <a:buChar char=""/>
              <a:tabLst>
                <a:tab pos="927735" algn="l"/>
              </a:tabLst>
            </a:pPr>
            <a:r>
              <a:rPr sz="1700" spc="-65" dirty="0">
                <a:latin typeface="Arial"/>
                <a:cs typeface="Arial"/>
              </a:rPr>
              <a:t>We </a:t>
            </a:r>
            <a:r>
              <a:rPr sz="1700" spc="-195" dirty="0">
                <a:latin typeface="Arial"/>
                <a:cs typeface="Arial"/>
              </a:rPr>
              <a:t>use </a:t>
            </a:r>
            <a:r>
              <a:rPr sz="1700" b="1" spc="-110" dirty="0">
                <a:latin typeface="Arial"/>
                <a:cs typeface="Arial"/>
              </a:rPr>
              <a:t>require </a:t>
            </a:r>
            <a:r>
              <a:rPr sz="1700" spc="-65" dirty="0">
                <a:latin typeface="Arial"/>
                <a:cs typeface="Arial"/>
              </a:rPr>
              <a:t>directive </a:t>
            </a:r>
            <a:r>
              <a:rPr sz="1700" spc="-60" dirty="0">
                <a:latin typeface="Arial"/>
                <a:cs typeface="Arial"/>
              </a:rPr>
              <a:t>to </a:t>
            </a:r>
            <a:r>
              <a:rPr sz="1700" spc="-35" dirty="0">
                <a:latin typeface="Arial"/>
                <a:cs typeface="Arial"/>
              </a:rPr>
              <a:t>load </a:t>
            </a:r>
            <a:r>
              <a:rPr sz="1700" spc="-60" dirty="0">
                <a:latin typeface="Arial"/>
                <a:cs typeface="Arial"/>
              </a:rPr>
              <a:t>http </a:t>
            </a:r>
            <a:r>
              <a:rPr sz="1700" spc="-114" dirty="0">
                <a:latin typeface="Arial"/>
                <a:cs typeface="Arial"/>
              </a:rPr>
              <a:t>module </a:t>
            </a:r>
            <a:r>
              <a:rPr sz="1700" spc="-75" dirty="0">
                <a:latin typeface="Arial"/>
                <a:cs typeface="Arial"/>
              </a:rPr>
              <a:t>and </a:t>
            </a:r>
            <a:r>
              <a:rPr sz="1700" spc="-100" dirty="0">
                <a:latin typeface="Arial"/>
                <a:cs typeface="Arial"/>
              </a:rPr>
              <a:t>store </a:t>
            </a:r>
            <a:r>
              <a:rPr sz="1700" spc="-75" dirty="0">
                <a:latin typeface="Arial"/>
                <a:cs typeface="Arial"/>
              </a:rPr>
              <a:t>returned </a:t>
            </a:r>
            <a:r>
              <a:rPr sz="1700" spc="-270" dirty="0">
                <a:latin typeface="Arial"/>
                <a:cs typeface="Arial"/>
              </a:rPr>
              <a:t>HTTP </a:t>
            </a:r>
            <a:r>
              <a:rPr sz="1700" spc="-130" dirty="0">
                <a:latin typeface="Arial"/>
                <a:cs typeface="Arial"/>
              </a:rPr>
              <a:t>instance </a:t>
            </a:r>
            <a:r>
              <a:rPr sz="1700" spc="-85" dirty="0">
                <a:latin typeface="Arial"/>
                <a:cs typeface="Arial"/>
              </a:rPr>
              <a:t>into  </a:t>
            </a:r>
            <a:r>
              <a:rPr sz="1700" spc="-65" dirty="0">
                <a:latin typeface="Arial"/>
                <a:cs typeface="Arial"/>
              </a:rPr>
              <a:t>http </a:t>
            </a:r>
            <a:r>
              <a:rPr sz="1700" spc="-40" dirty="0">
                <a:latin typeface="Arial"/>
                <a:cs typeface="Arial"/>
              </a:rPr>
              <a:t>variable </a:t>
            </a:r>
            <a:r>
              <a:rPr sz="1700" spc="-145" dirty="0">
                <a:latin typeface="Arial"/>
                <a:cs typeface="Arial"/>
              </a:rPr>
              <a:t>as</a:t>
            </a:r>
            <a:r>
              <a:rPr sz="1700" spc="120" dirty="0">
                <a:latin typeface="Arial"/>
                <a:cs typeface="Arial"/>
              </a:rPr>
              <a:t> </a:t>
            </a:r>
            <a:r>
              <a:rPr sz="1700" spc="-85" dirty="0">
                <a:latin typeface="Arial"/>
                <a:cs typeface="Arial"/>
              </a:rPr>
              <a:t>follows</a:t>
            </a:r>
            <a:endParaRPr sz="1700" dirty="0">
              <a:latin typeface="Arial"/>
              <a:cs typeface="Arial"/>
            </a:endParaRPr>
          </a:p>
          <a:p>
            <a:pPr marL="927100">
              <a:lnSpc>
                <a:spcPts val="2039"/>
              </a:lnSpc>
              <a:spcBef>
                <a:spcPts val="15"/>
              </a:spcBef>
            </a:pPr>
            <a:r>
              <a:rPr sz="1700" spc="-50" dirty="0">
                <a:solidFill>
                  <a:srgbClr val="5FA225"/>
                </a:solidFill>
                <a:latin typeface="Arial"/>
                <a:cs typeface="Arial"/>
              </a:rPr>
              <a:t>var </a:t>
            </a:r>
            <a:r>
              <a:rPr sz="1700" spc="-65" dirty="0">
                <a:solidFill>
                  <a:srgbClr val="5FA225"/>
                </a:solidFill>
                <a:latin typeface="Arial"/>
                <a:cs typeface="Arial"/>
              </a:rPr>
              <a:t>http </a:t>
            </a:r>
            <a:r>
              <a:rPr sz="1700" spc="145" dirty="0">
                <a:solidFill>
                  <a:srgbClr val="5FA225"/>
                </a:solidFill>
                <a:latin typeface="Arial"/>
                <a:cs typeface="Arial"/>
              </a:rPr>
              <a:t>=</a:t>
            </a:r>
            <a:r>
              <a:rPr sz="1700" spc="125" dirty="0">
                <a:solidFill>
                  <a:srgbClr val="5FA225"/>
                </a:solidFill>
                <a:latin typeface="Arial"/>
                <a:cs typeface="Arial"/>
              </a:rPr>
              <a:t> </a:t>
            </a:r>
            <a:r>
              <a:rPr sz="1700" spc="-60" dirty="0">
                <a:solidFill>
                  <a:srgbClr val="5FA225"/>
                </a:solidFill>
                <a:latin typeface="Arial"/>
                <a:cs typeface="Arial"/>
              </a:rPr>
              <a:t>require("http");</a:t>
            </a:r>
            <a:endParaRPr sz="1700" dirty="0">
              <a:latin typeface="Arial"/>
              <a:cs typeface="Arial"/>
            </a:endParaRPr>
          </a:p>
          <a:p>
            <a:pPr marL="652780" lvl="1" indent="-274320">
              <a:lnSpc>
                <a:spcPts val="2280"/>
              </a:lnSpc>
              <a:buClr>
                <a:srgbClr val="7ED13A"/>
              </a:buClr>
              <a:buSzPct val="78947"/>
              <a:buFont typeface="Arial"/>
              <a:buChar char=""/>
              <a:tabLst>
                <a:tab pos="652145" algn="l"/>
                <a:tab pos="652780" algn="l"/>
              </a:tabLst>
            </a:pPr>
            <a:r>
              <a:rPr sz="1900" b="1" spc="-210" dirty="0">
                <a:latin typeface="Arial"/>
                <a:cs typeface="Arial"/>
              </a:rPr>
              <a:t>Step </a:t>
            </a:r>
            <a:r>
              <a:rPr sz="1900" b="1" spc="-100" dirty="0">
                <a:latin typeface="Arial"/>
                <a:cs typeface="Arial"/>
              </a:rPr>
              <a:t>2: </a:t>
            </a:r>
            <a:r>
              <a:rPr sz="1900" b="1" spc="-145" dirty="0">
                <a:latin typeface="Arial"/>
                <a:cs typeface="Arial"/>
              </a:rPr>
              <a:t>Create</a:t>
            </a:r>
            <a:r>
              <a:rPr sz="1900" b="1" spc="-65" dirty="0">
                <a:latin typeface="Arial"/>
                <a:cs typeface="Arial"/>
              </a:rPr>
              <a:t> </a:t>
            </a:r>
            <a:r>
              <a:rPr sz="1900" b="1" spc="-170" dirty="0">
                <a:latin typeface="Arial"/>
                <a:cs typeface="Arial"/>
              </a:rPr>
              <a:t>Server</a:t>
            </a:r>
            <a:endParaRPr sz="1900" dirty="0">
              <a:latin typeface="Arial"/>
              <a:cs typeface="Arial"/>
            </a:endParaRPr>
          </a:p>
          <a:p>
            <a:pPr marL="927100" marR="254635" lvl="2" indent="-182880">
              <a:lnSpc>
                <a:spcPts val="1630"/>
              </a:lnSpc>
              <a:spcBef>
                <a:spcPts val="405"/>
              </a:spcBef>
              <a:buClr>
                <a:srgbClr val="6EB833"/>
              </a:buClr>
              <a:buSzPct val="58823"/>
              <a:buFont typeface="Wingdings"/>
              <a:buChar char=""/>
              <a:tabLst>
                <a:tab pos="927735" algn="l"/>
              </a:tabLst>
            </a:pPr>
            <a:r>
              <a:rPr sz="1700" spc="-60" dirty="0">
                <a:latin typeface="Arial"/>
                <a:cs typeface="Arial"/>
              </a:rPr>
              <a:t>At </a:t>
            </a:r>
            <a:r>
              <a:rPr sz="1700" spc="-90" dirty="0">
                <a:latin typeface="Arial"/>
                <a:cs typeface="Arial"/>
              </a:rPr>
              <a:t>next </a:t>
            </a:r>
            <a:r>
              <a:rPr sz="1700" spc="-105" dirty="0">
                <a:latin typeface="Arial"/>
                <a:cs typeface="Arial"/>
              </a:rPr>
              <a:t>step </a:t>
            </a:r>
            <a:r>
              <a:rPr sz="1700" spc="-110" dirty="0">
                <a:latin typeface="Arial"/>
                <a:cs typeface="Arial"/>
              </a:rPr>
              <a:t>we </a:t>
            </a:r>
            <a:r>
              <a:rPr sz="1700" spc="-195" dirty="0">
                <a:latin typeface="Arial"/>
                <a:cs typeface="Arial"/>
              </a:rPr>
              <a:t>use </a:t>
            </a:r>
            <a:r>
              <a:rPr sz="1700" spc="-60" dirty="0">
                <a:latin typeface="Arial"/>
                <a:cs typeface="Arial"/>
              </a:rPr>
              <a:t>created </a:t>
            </a:r>
            <a:r>
              <a:rPr sz="1700" spc="-65" dirty="0">
                <a:latin typeface="Arial"/>
                <a:cs typeface="Arial"/>
              </a:rPr>
              <a:t>http </a:t>
            </a:r>
            <a:r>
              <a:rPr sz="1700" spc="-130" dirty="0">
                <a:latin typeface="Arial"/>
                <a:cs typeface="Arial"/>
              </a:rPr>
              <a:t>instance </a:t>
            </a:r>
            <a:r>
              <a:rPr sz="1700" spc="-75" dirty="0">
                <a:latin typeface="Arial"/>
                <a:cs typeface="Arial"/>
              </a:rPr>
              <a:t>and </a:t>
            </a:r>
            <a:r>
              <a:rPr sz="1700" spc="-55" dirty="0">
                <a:latin typeface="Arial"/>
                <a:cs typeface="Arial"/>
              </a:rPr>
              <a:t>call </a:t>
            </a:r>
            <a:r>
              <a:rPr sz="1700" b="1" spc="-120" dirty="0">
                <a:latin typeface="Arial"/>
                <a:cs typeface="Arial"/>
              </a:rPr>
              <a:t>http.createServer() </a:t>
            </a:r>
            <a:r>
              <a:rPr sz="1700" spc="-114" dirty="0">
                <a:latin typeface="Arial"/>
                <a:cs typeface="Arial"/>
              </a:rPr>
              <a:t>method </a:t>
            </a:r>
            <a:r>
              <a:rPr sz="1700" spc="-60" dirty="0">
                <a:latin typeface="Arial"/>
                <a:cs typeface="Arial"/>
              </a:rPr>
              <a:t>to  </a:t>
            </a:r>
            <a:r>
              <a:rPr sz="1700" spc="-70" dirty="0">
                <a:latin typeface="Arial"/>
                <a:cs typeface="Arial"/>
              </a:rPr>
              <a:t>create </a:t>
            </a:r>
            <a:r>
              <a:rPr sz="1700" spc="-95" dirty="0">
                <a:latin typeface="Arial"/>
                <a:cs typeface="Arial"/>
              </a:rPr>
              <a:t>server </a:t>
            </a:r>
            <a:r>
              <a:rPr sz="1700" spc="-130" dirty="0">
                <a:latin typeface="Arial"/>
                <a:cs typeface="Arial"/>
              </a:rPr>
              <a:t>instance </a:t>
            </a:r>
            <a:r>
              <a:rPr sz="1700" spc="-75" dirty="0">
                <a:latin typeface="Arial"/>
                <a:cs typeface="Arial"/>
              </a:rPr>
              <a:t>and </a:t>
            </a:r>
            <a:r>
              <a:rPr sz="1700" spc="-130" dirty="0">
                <a:latin typeface="Arial"/>
                <a:cs typeface="Arial"/>
              </a:rPr>
              <a:t>then </a:t>
            </a:r>
            <a:r>
              <a:rPr sz="1700" spc="-110" dirty="0">
                <a:latin typeface="Arial"/>
                <a:cs typeface="Arial"/>
              </a:rPr>
              <a:t>we </a:t>
            </a:r>
            <a:r>
              <a:rPr sz="1700" spc="-60" dirty="0">
                <a:latin typeface="Arial"/>
                <a:cs typeface="Arial"/>
              </a:rPr>
              <a:t>bind </a:t>
            </a:r>
            <a:r>
              <a:rPr sz="1700" spc="-10" dirty="0">
                <a:latin typeface="Arial"/>
                <a:cs typeface="Arial"/>
              </a:rPr>
              <a:t>it at </a:t>
            </a:r>
            <a:r>
              <a:rPr sz="1700" spc="-25" dirty="0">
                <a:latin typeface="Arial"/>
                <a:cs typeface="Arial"/>
              </a:rPr>
              <a:t>port </a:t>
            </a:r>
            <a:r>
              <a:rPr sz="1700" spc="-10" dirty="0">
                <a:latin typeface="Arial"/>
                <a:cs typeface="Arial"/>
              </a:rPr>
              <a:t>8081 </a:t>
            </a:r>
            <a:r>
              <a:rPr sz="1700" spc="-145" dirty="0">
                <a:latin typeface="Arial"/>
                <a:cs typeface="Arial"/>
              </a:rPr>
              <a:t>using </a:t>
            </a:r>
            <a:r>
              <a:rPr sz="1700" b="1" spc="-110" dirty="0">
                <a:latin typeface="Arial"/>
                <a:cs typeface="Arial"/>
              </a:rPr>
              <a:t>listen</a:t>
            </a:r>
            <a:r>
              <a:rPr sz="1700" b="1" spc="-135" dirty="0">
                <a:latin typeface="Arial"/>
                <a:cs typeface="Arial"/>
              </a:rPr>
              <a:t> </a:t>
            </a:r>
            <a:r>
              <a:rPr sz="1700" spc="-114" dirty="0">
                <a:latin typeface="Arial"/>
                <a:cs typeface="Arial"/>
              </a:rPr>
              <a:t>method.</a:t>
            </a:r>
            <a:endParaRPr sz="1700" dirty="0">
              <a:latin typeface="Arial"/>
              <a:cs typeface="Arial"/>
            </a:endParaRPr>
          </a:p>
          <a:p>
            <a:pPr marL="744220">
              <a:lnSpc>
                <a:spcPct val="100000"/>
              </a:lnSpc>
              <a:spcBef>
                <a:spcPts val="15"/>
              </a:spcBef>
            </a:pPr>
            <a:r>
              <a:rPr sz="1700" spc="35" dirty="0">
                <a:solidFill>
                  <a:srgbClr val="5FA225"/>
                </a:solidFill>
                <a:latin typeface="Arial"/>
                <a:cs typeface="Arial"/>
              </a:rPr>
              <a:t>http.createServer(function </a:t>
            </a:r>
            <a:r>
              <a:rPr sz="1700" spc="55" dirty="0">
                <a:solidFill>
                  <a:srgbClr val="5FA225"/>
                </a:solidFill>
                <a:latin typeface="Arial"/>
                <a:cs typeface="Arial"/>
              </a:rPr>
              <a:t>(request, </a:t>
            </a:r>
            <a:r>
              <a:rPr sz="1700" spc="-40" dirty="0">
                <a:solidFill>
                  <a:srgbClr val="5FA225"/>
                </a:solidFill>
                <a:latin typeface="Arial"/>
                <a:cs typeface="Arial"/>
              </a:rPr>
              <a:t>response)</a:t>
            </a:r>
            <a:r>
              <a:rPr sz="1700" spc="390" dirty="0">
                <a:solidFill>
                  <a:srgbClr val="5FA225"/>
                </a:solidFill>
                <a:latin typeface="Arial"/>
                <a:cs typeface="Arial"/>
              </a:rPr>
              <a:t> </a:t>
            </a:r>
            <a:r>
              <a:rPr sz="1700" spc="365" dirty="0">
                <a:solidFill>
                  <a:srgbClr val="5FA225"/>
                </a:solidFill>
                <a:latin typeface="Arial"/>
                <a:cs typeface="Arial"/>
              </a:rPr>
              <a:t>{</a:t>
            </a:r>
            <a:endParaRPr sz="1700" dirty="0">
              <a:latin typeface="Arial"/>
              <a:cs typeface="Arial"/>
            </a:endParaRPr>
          </a:p>
          <a:p>
            <a:pPr>
              <a:lnSpc>
                <a:spcPct val="100000"/>
              </a:lnSpc>
              <a:spcBef>
                <a:spcPts val="30"/>
              </a:spcBef>
            </a:pPr>
            <a:endParaRPr sz="1750" dirty="0">
              <a:latin typeface="Arial"/>
              <a:cs typeface="Arial"/>
            </a:endParaRPr>
          </a:p>
          <a:p>
            <a:pPr marL="1042669">
              <a:lnSpc>
                <a:spcPct val="100000"/>
              </a:lnSpc>
            </a:pPr>
            <a:r>
              <a:rPr sz="1700" spc="390" dirty="0">
                <a:solidFill>
                  <a:srgbClr val="5FA225"/>
                </a:solidFill>
                <a:latin typeface="Arial"/>
                <a:cs typeface="Arial"/>
              </a:rPr>
              <a:t>// </a:t>
            </a:r>
            <a:r>
              <a:rPr sz="1700" spc="-170" dirty="0">
                <a:solidFill>
                  <a:srgbClr val="5FA225"/>
                </a:solidFill>
                <a:latin typeface="Arial"/>
                <a:cs typeface="Arial"/>
              </a:rPr>
              <a:t>Send </a:t>
            </a:r>
            <a:r>
              <a:rPr sz="1700" spc="50" dirty="0">
                <a:solidFill>
                  <a:srgbClr val="5FA225"/>
                </a:solidFill>
                <a:latin typeface="Arial"/>
                <a:cs typeface="Arial"/>
              </a:rPr>
              <a:t>the </a:t>
            </a:r>
            <a:r>
              <a:rPr sz="1700" spc="-290" dirty="0">
                <a:solidFill>
                  <a:srgbClr val="5FA225"/>
                </a:solidFill>
                <a:latin typeface="Arial"/>
                <a:cs typeface="Arial"/>
              </a:rPr>
              <a:t>HTTP</a:t>
            </a:r>
            <a:r>
              <a:rPr sz="1700" spc="-110" dirty="0">
                <a:solidFill>
                  <a:srgbClr val="5FA225"/>
                </a:solidFill>
                <a:latin typeface="Arial"/>
                <a:cs typeface="Arial"/>
              </a:rPr>
              <a:t> </a:t>
            </a:r>
            <a:r>
              <a:rPr sz="1700" spc="-75" dirty="0">
                <a:solidFill>
                  <a:srgbClr val="5FA225"/>
                </a:solidFill>
                <a:latin typeface="Arial"/>
                <a:cs typeface="Arial"/>
              </a:rPr>
              <a:t>header</a:t>
            </a:r>
            <a:endParaRPr sz="1700" dirty="0">
              <a:latin typeface="Arial"/>
              <a:cs typeface="Arial"/>
            </a:endParaRPr>
          </a:p>
          <a:p>
            <a:pPr marL="1042669">
              <a:lnSpc>
                <a:spcPct val="100000"/>
              </a:lnSpc>
            </a:pPr>
            <a:r>
              <a:rPr sz="1700" spc="390" dirty="0">
                <a:solidFill>
                  <a:srgbClr val="5FA225"/>
                </a:solidFill>
                <a:latin typeface="Arial"/>
                <a:cs typeface="Arial"/>
              </a:rPr>
              <a:t>// </a:t>
            </a:r>
            <a:r>
              <a:rPr sz="1700" spc="-290" dirty="0">
                <a:solidFill>
                  <a:srgbClr val="5FA225"/>
                </a:solidFill>
                <a:latin typeface="Arial"/>
                <a:cs typeface="Arial"/>
              </a:rPr>
              <a:t>HTTP </a:t>
            </a:r>
            <a:r>
              <a:rPr sz="1700" spc="50" dirty="0">
                <a:solidFill>
                  <a:srgbClr val="5FA225"/>
                </a:solidFill>
                <a:latin typeface="Arial"/>
                <a:cs typeface="Arial"/>
              </a:rPr>
              <a:t>Status: </a:t>
            </a:r>
            <a:r>
              <a:rPr sz="1700" spc="-110" dirty="0">
                <a:solidFill>
                  <a:srgbClr val="5FA225"/>
                </a:solidFill>
                <a:latin typeface="Arial"/>
                <a:cs typeface="Arial"/>
              </a:rPr>
              <a:t>200 </a:t>
            </a:r>
            <a:r>
              <a:rPr sz="1700" spc="459" dirty="0">
                <a:solidFill>
                  <a:srgbClr val="5FA225"/>
                </a:solidFill>
                <a:latin typeface="Arial"/>
                <a:cs typeface="Arial"/>
              </a:rPr>
              <a:t>:</a:t>
            </a:r>
            <a:r>
              <a:rPr sz="1700" spc="-150" dirty="0">
                <a:solidFill>
                  <a:srgbClr val="5FA225"/>
                </a:solidFill>
                <a:latin typeface="Arial"/>
                <a:cs typeface="Arial"/>
              </a:rPr>
              <a:t> </a:t>
            </a:r>
            <a:r>
              <a:rPr sz="1700" spc="-375" dirty="0">
                <a:solidFill>
                  <a:srgbClr val="5FA225"/>
                </a:solidFill>
                <a:latin typeface="Arial"/>
                <a:cs typeface="Arial"/>
              </a:rPr>
              <a:t>OK</a:t>
            </a:r>
            <a:endParaRPr sz="1700" dirty="0">
              <a:latin typeface="Arial"/>
              <a:cs typeface="Arial"/>
            </a:endParaRPr>
          </a:p>
          <a:p>
            <a:pPr marL="1042669">
              <a:lnSpc>
                <a:spcPct val="100000"/>
              </a:lnSpc>
            </a:pPr>
            <a:r>
              <a:rPr sz="1700" spc="390" dirty="0">
                <a:solidFill>
                  <a:srgbClr val="5FA225"/>
                </a:solidFill>
                <a:latin typeface="Arial"/>
                <a:cs typeface="Arial"/>
              </a:rPr>
              <a:t>// </a:t>
            </a:r>
            <a:r>
              <a:rPr sz="1700" spc="-45" dirty="0">
                <a:solidFill>
                  <a:srgbClr val="5FA225"/>
                </a:solidFill>
                <a:latin typeface="Arial"/>
                <a:cs typeface="Arial"/>
              </a:rPr>
              <a:t>Content </a:t>
            </a:r>
            <a:r>
              <a:rPr sz="1700" spc="-40" dirty="0">
                <a:solidFill>
                  <a:srgbClr val="5FA225"/>
                </a:solidFill>
                <a:latin typeface="Arial"/>
                <a:cs typeface="Arial"/>
              </a:rPr>
              <a:t>Type:</a:t>
            </a:r>
            <a:r>
              <a:rPr sz="1700" spc="145" dirty="0">
                <a:solidFill>
                  <a:srgbClr val="5FA225"/>
                </a:solidFill>
                <a:latin typeface="Arial"/>
                <a:cs typeface="Arial"/>
              </a:rPr>
              <a:t> </a:t>
            </a:r>
            <a:r>
              <a:rPr sz="1700" spc="120" dirty="0">
                <a:solidFill>
                  <a:srgbClr val="5FA225"/>
                </a:solidFill>
                <a:latin typeface="Arial"/>
                <a:cs typeface="Arial"/>
              </a:rPr>
              <a:t>text/plain</a:t>
            </a:r>
            <a:endParaRPr sz="1700" dirty="0">
              <a:latin typeface="Arial"/>
              <a:cs typeface="Arial"/>
            </a:endParaRPr>
          </a:p>
          <a:p>
            <a:pPr marL="1042669">
              <a:lnSpc>
                <a:spcPct val="100000"/>
              </a:lnSpc>
            </a:pPr>
            <a:r>
              <a:rPr sz="1700" spc="-35" dirty="0">
                <a:solidFill>
                  <a:srgbClr val="5FA225"/>
                </a:solidFill>
                <a:latin typeface="Arial"/>
                <a:cs typeface="Arial"/>
              </a:rPr>
              <a:t>response.writeHead(200, </a:t>
            </a:r>
            <a:r>
              <a:rPr sz="1700" spc="45" dirty="0">
                <a:solidFill>
                  <a:srgbClr val="5FA225"/>
                </a:solidFill>
                <a:latin typeface="Arial"/>
                <a:cs typeface="Arial"/>
              </a:rPr>
              <a:t>{'Content-Type':</a:t>
            </a:r>
            <a:r>
              <a:rPr sz="1700" spc="-85" dirty="0">
                <a:solidFill>
                  <a:srgbClr val="5FA225"/>
                </a:solidFill>
                <a:latin typeface="Arial"/>
                <a:cs typeface="Arial"/>
              </a:rPr>
              <a:t> </a:t>
            </a:r>
            <a:r>
              <a:rPr sz="1700" spc="190" dirty="0">
                <a:solidFill>
                  <a:srgbClr val="5FA225"/>
                </a:solidFill>
                <a:latin typeface="Arial"/>
                <a:cs typeface="Arial"/>
              </a:rPr>
              <a:t>'text/plain'});</a:t>
            </a:r>
            <a:endParaRPr sz="1700" dirty="0">
              <a:latin typeface="Arial"/>
              <a:cs typeface="Arial"/>
            </a:endParaRPr>
          </a:p>
          <a:p>
            <a:pPr>
              <a:lnSpc>
                <a:spcPct val="100000"/>
              </a:lnSpc>
              <a:spcBef>
                <a:spcPts val="30"/>
              </a:spcBef>
            </a:pPr>
            <a:endParaRPr sz="1750" dirty="0">
              <a:latin typeface="Arial"/>
              <a:cs typeface="Arial"/>
            </a:endParaRPr>
          </a:p>
          <a:p>
            <a:pPr marL="1042669">
              <a:lnSpc>
                <a:spcPct val="100000"/>
              </a:lnSpc>
            </a:pPr>
            <a:r>
              <a:rPr sz="1700" spc="390" dirty="0">
                <a:solidFill>
                  <a:srgbClr val="5FA225"/>
                </a:solidFill>
                <a:latin typeface="Arial"/>
                <a:cs typeface="Arial"/>
              </a:rPr>
              <a:t>// </a:t>
            </a:r>
            <a:r>
              <a:rPr sz="1700" spc="-170" dirty="0">
                <a:solidFill>
                  <a:srgbClr val="5FA225"/>
                </a:solidFill>
                <a:latin typeface="Arial"/>
                <a:cs typeface="Arial"/>
              </a:rPr>
              <a:t>Send </a:t>
            </a:r>
            <a:r>
              <a:rPr sz="1700" spc="50" dirty="0">
                <a:solidFill>
                  <a:srgbClr val="5FA225"/>
                </a:solidFill>
                <a:latin typeface="Arial"/>
                <a:cs typeface="Arial"/>
              </a:rPr>
              <a:t>the </a:t>
            </a:r>
            <a:r>
              <a:rPr sz="1700" spc="-70" dirty="0">
                <a:solidFill>
                  <a:srgbClr val="5FA225"/>
                </a:solidFill>
                <a:latin typeface="Arial"/>
                <a:cs typeface="Arial"/>
              </a:rPr>
              <a:t>response </a:t>
            </a:r>
            <a:r>
              <a:rPr sz="1700" spc="-100" dirty="0">
                <a:solidFill>
                  <a:srgbClr val="5FA225"/>
                </a:solidFill>
                <a:latin typeface="Arial"/>
                <a:cs typeface="Arial"/>
              </a:rPr>
              <a:t>body </a:t>
            </a:r>
            <a:r>
              <a:rPr sz="1700" spc="-35" dirty="0">
                <a:solidFill>
                  <a:srgbClr val="5FA225"/>
                </a:solidFill>
                <a:latin typeface="Arial"/>
                <a:cs typeface="Arial"/>
              </a:rPr>
              <a:t>as </a:t>
            </a:r>
            <a:r>
              <a:rPr sz="1700" spc="60" dirty="0">
                <a:solidFill>
                  <a:srgbClr val="5FA225"/>
                </a:solidFill>
                <a:latin typeface="Arial"/>
                <a:cs typeface="Arial"/>
              </a:rPr>
              <a:t>"Hello</a:t>
            </a:r>
            <a:r>
              <a:rPr sz="1700" spc="-30" dirty="0">
                <a:solidFill>
                  <a:srgbClr val="5FA225"/>
                </a:solidFill>
                <a:latin typeface="Arial"/>
                <a:cs typeface="Arial"/>
              </a:rPr>
              <a:t> World"</a:t>
            </a:r>
            <a:endParaRPr sz="1700" dirty="0">
              <a:latin typeface="Arial"/>
              <a:cs typeface="Arial"/>
            </a:endParaRPr>
          </a:p>
          <a:p>
            <a:pPr marL="1042669">
              <a:lnSpc>
                <a:spcPct val="100000"/>
              </a:lnSpc>
            </a:pPr>
            <a:r>
              <a:rPr sz="1700" spc="-5" dirty="0">
                <a:solidFill>
                  <a:srgbClr val="5FA225"/>
                </a:solidFill>
                <a:latin typeface="Arial"/>
                <a:cs typeface="Arial"/>
              </a:rPr>
              <a:t>response.end('Hello</a:t>
            </a:r>
            <a:r>
              <a:rPr sz="1700" spc="170" dirty="0">
                <a:solidFill>
                  <a:srgbClr val="5FA225"/>
                </a:solidFill>
                <a:latin typeface="Arial"/>
                <a:cs typeface="Arial"/>
              </a:rPr>
              <a:t> </a:t>
            </a:r>
            <a:r>
              <a:rPr sz="1700" spc="75" dirty="0">
                <a:solidFill>
                  <a:srgbClr val="5FA225"/>
                </a:solidFill>
                <a:latin typeface="Arial"/>
                <a:cs typeface="Arial"/>
              </a:rPr>
              <a:t>World\n');</a:t>
            </a:r>
            <a:endParaRPr sz="1700" dirty="0">
              <a:latin typeface="Arial"/>
              <a:cs typeface="Arial"/>
            </a:endParaRPr>
          </a:p>
          <a:p>
            <a:pPr marL="744220">
              <a:lnSpc>
                <a:spcPct val="100000"/>
              </a:lnSpc>
            </a:pPr>
            <a:r>
              <a:rPr sz="1700" spc="100" dirty="0">
                <a:solidFill>
                  <a:srgbClr val="5FA225"/>
                </a:solidFill>
                <a:latin typeface="Arial"/>
                <a:cs typeface="Arial"/>
              </a:rPr>
              <a:t>}).listen(8081);</a:t>
            </a:r>
            <a:endParaRPr sz="1700" dirty="0">
              <a:latin typeface="Arial"/>
              <a:cs typeface="Arial"/>
            </a:endParaRPr>
          </a:p>
          <a:p>
            <a:pPr>
              <a:lnSpc>
                <a:spcPct val="100000"/>
              </a:lnSpc>
              <a:spcBef>
                <a:spcPts val="30"/>
              </a:spcBef>
            </a:pPr>
            <a:endParaRPr sz="1750" dirty="0">
              <a:latin typeface="Arial"/>
              <a:cs typeface="Arial"/>
            </a:endParaRPr>
          </a:p>
          <a:p>
            <a:pPr marL="744220">
              <a:lnSpc>
                <a:spcPct val="100000"/>
              </a:lnSpc>
            </a:pPr>
            <a:r>
              <a:rPr sz="1700" spc="380" dirty="0">
                <a:solidFill>
                  <a:srgbClr val="5FA225"/>
                </a:solidFill>
                <a:latin typeface="Arial"/>
                <a:cs typeface="Arial"/>
              </a:rPr>
              <a:t>// </a:t>
            </a:r>
            <a:r>
              <a:rPr sz="1700" spc="-85" dirty="0">
                <a:solidFill>
                  <a:srgbClr val="5FA225"/>
                </a:solidFill>
                <a:latin typeface="Arial"/>
                <a:cs typeface="Arial"/>
              </a:rPr>
              <a:t>Console </a:t>
            </a:r>
            <a:r>
              <a:rPr sz="1700" spc="229" dirty="0">
                <a:solidFill>
                  <a:srgbClr val="5FA225"/>
                </a:solidFill>
                <a:latin typeface="Arial"/>
                <a:cs typeface="Arial"/>
              </a:rPr>
              <a:t>will </a:t>
            </a:r>
            <a:r>
              <a:rPr sz="1700" spc="155" dirty="0">
                <a:solidFill>
                  <a:srgbClr val="5FA225"/>
                </a:solidFill>
                <a:latin typeface="Arial"/>
                <a:cs typeface="Arial"/>
              </a:rPr>
              <a:t>print </a:t>
            </a:r>
            <a:r>
              <a:rPr sz="1700" spc="45" dirty="0">
                <a:solidFill>
                  <a:srgbClr val="5FA225"/>
                </a:solidFill>
                <a:latin typeface="Arial"/>
                <a:cs typeface="Arial"/>
              </a:rPr>
              <a:t>the</a:t>
            </a:r>
            <a:r>
              <a:rPr sz="1700" spc="-270" dirty="0">
                <a:solidFill>
                  <a:srgbClr val="5FA225"/>
                </a:solidFill>
                <a:latin typeface="Arial"/>
                <a:cs typeface="Arial"/>
              </a:rPr>
              <a:t> </a:t>
            </a:r>
            <a:r>
              <a:rPr sz="1700" spc="-180" dirty="0">
                <a:solidFill>
                  <a:srgbClr val="5FA225"/>
                </a:solidFill>
                <a:latin typeface="Arial"/>
                <a:cs typeface="Arial"/>
              </a:rPr>
              <a:t>message</a:t>
            </a:r>
            <a:endParaRPr sz="1700" dirty="0">
              <a:latin typeface="Arial"/>
              <a:cs typeface="Arial"/>
            </a:endParaRPr>
          </a:p>
          <a:p>
            <a:pPr marL="744220">
              <a:lnSpc>
                <a:spcPct val="100000"/>
              </a:lnSpc>
            </a:pPr>
            <a:r>
              <a:rPr sz="1700" spc="30" dirty="0">
                <a:solidFill>
                  <a:srgbClr val="5FA225"/>
                </a:solidFill>
                <a:latin typeface="Arial"/>
                <a:cs typeface="Arial"/>
              </a:rPr>
              <a:t>console.log('Server </a:t>
            </a:r>
            <a:r>
              <a:rPr sz="1700" spc="-5" dirty="0">
                <a:solidFill>
                  <a:srgbClr val="5FA225"/>
                </a:solidFill>
                <a:latin typeface="Arial"/>
                <a:cs typeface="Arial"/>
              </a:rPr>
              <a:t>running </a:t>
            </a:r>
            <a:r>
              <a:rPr sz="1700" spc="145" dirty="0">
                <a:solidFill>
                  <a:srgbClr val="5FA225"/>
                </a:solidFill>
                <a:latin typeface="Arial"/>
                <a:cs typeface="Arial"/>
              </a:rPr>
              <a:t>at</a:t>
            </a:r>
            <a:r>
              <a:rPr sz="1700" spc="20" dirty="0">
                <a:solidFill>
                  <a:srgbClr val="5FA225"/>
                </a:solidFill>
                <a:latin typeface="Arial"/>
                <a:cs typeface="Arial"/>
              </a:rPr>
              <a:t> </a:t>
            </a:r>
            <a:r>
              <a:rPr sz="1700" spc="90" dirty="0">
                <a:solidFill>
                  <a:srgbClr val="5FA225"/>
                </a:solidFill>
                <a:latin typeface="Arial"/>
                <a:cs typeface="Arial"/>
              </a:rPr>
              <a:t>http://127.0.0.1:8081/');</a:t>
            </a:r>
            <a:endParaRPr sz="17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588884" cy="936154"/>
          </a:xfrm>
          <a:prstGeom prst="rect">
            <a:avLst/>
          </a:prstGeom>
        </p:spPr>
        <p:txBody>
          <a:bodyPr vert="horz" wrap="square" lIns="0" tIns="12700" rIns="0" bIns="0" rtlCol="0">
            <a:spAutoFit/>
          </a:bodyPr>
          <a:lstStyle/>
          <a:p>
            <a:pPr marL="12700">
              <a:lnSpc>
                <a:spcPct val="100000"/>
              </a:lnSpc>
              <a:spcBef>
                <a:spcPts val="100"/>
              </a:spcBef>
            </a:pPr>
            <a:r>
              <a:rPr lang="en-US" sz="3000" dirty="0"/>
              <a:t>NODE.JS - FIRST APPLICATION (HTTP MODULE) – CONT.</a:t>
            </a:r>
            <a:endParaRPr sz="3000" dirty="0"/>
          </a:p>
        </p:txBody>
      </p:sp>
      <p:sp>
        <p:nvSpPr>
          <p:cNvPr id="3" name="object 3"/>
          <p:cNvSpPr txBox="1"/>
          <p:nvPr/>
        </p:nvSpPr>
        <p:spPr>
          <a:xfrm>
            <a:off x="307340" y="1066800"/>
            <a:ext cx="7720965" cy="2501265"/>
          </a:xfrm>
          <a:prstGeom prst="rect">
            <a:avLst/>
          </a:prstGeom>
        </p:spPr>
        <p:txBody>
          <a:bodyPr vert="horz" wrap="square" lIns="0" tIns="87630" rIns="0" bIns="0" rtlCol="0">
            <a:spAutoFit/>
          </a:bodyPr>
          <a:lstStyle/>
          <a:p>
            <a:pPr marL="287020" indent="-274320">
              <a:lnSpc>
                <a:spcPct val="100000"/>
              </a:lnSpc>
              <a:spcBef>
                <a:spcPts val="690"/>
              </a:spcBef>
              <a:buClr>
                <a:srgbClr val="7ED13A"/>
              </a:buClr>
              <a:buSzPct val="68750"/>
              <a:buFont typeface="Wingdings"/>
              <a:buChar char=""/>
              <a:tabLst>
                <a:tab pos="287020" algn="l"/>
              </a:tabLst>
            </a:pPr>
            <a:r>
              <a:rPr sz="2400" b="1" spc="-160" dirty="0">
                <a:latin typeface="Arial"/>
                <a:cs typeface="Arial"/>
              </a:rPr>
              <a:t>Creating </a:t>
            </a:r>
            <a:r>
              <a:rPr sz="2400" b="1" spc="-150" dirty="0">
                <a:latin typeface="Arial"/>
                <a:cs typeface="Arial"/>
              </a:rPr>
              <a:t>Node.js </a:t>
            </a:r>
            <a:r>
              <a:rPr sz="2400" b="1" spc="-140" dirty="0">
                <a:latin typeface="Arial"/>
                <a:cs typeface="Arial"/>
              </a:rPr>
              <a:t>Application</a:t>
            </a:r>
            <a:r>
              <a:rPr sz="2400" b="1" spc="210" dirty="0">
                <a:latin typeface="Arial"/>
                <a:cs typeface="Arial"/>
              </a:rPr>
              <a:t> </a:t>
            </a:r>
            <a:r>
              <a:rPr sz="2400" b="1" spc="-155" dirty="0">
                <a:latin typeface="Arial"/>
                <a:cs typeface="Arial"/>
              </a:rPr>
              <a:t>(Cont.):</a:t>
            </a:r>
            <a:endParaRPr sz="2400" dirty="0">
              <a:latin typeface="Arial"/>
              <a:cs typeface="Arial"/>
            </a:endParaRPr>
          </a:p>
          <a:p>
            <a:pPr marL="652780" lvl="1" indent="-274320">
              <a:lnSpc>
                <a:spcPct val="100000"/>
              </a:lnSpc>
              <a:spcBef>
                <a:spcPts val="515"/>
              </a:spcBef>
              <a:buClr>
                <a:srgbClr val="7ED13A"/>
              </a:buClr>
              <a:buSzPct val="78571"/>
              <a:buFont typeface="Arial"/>
              <a:buChar char=""/>
              <a:tabLst>
                <a:tab pos="652145" algn="l"/>
                <a:tab pos="652780" algn="l"/>
              </a:tabLst>
            </a:pPr>
            <a:r>
              <a:rPr sz="2100" b="1" spc="-225" dirty="0">
                <a:latin typeface="Arial"/>
                <a:cs typeface="Arial"/>
              </a:rPr>
              <a:t>Step </a:t>
            </a:r>
            <a:r>
              <a:rPr sz="2100" b="1" spc="-105" dirty="0">
                <a:latin typeface="Arial"/>
                <a:cs typeface="Arial"/>
              </a:rPr>
              <a:t>3: </a:t>
            </a:r>
            <a:r>
              <a:rPr sz="2100" b="1" spc="-190" dirty="0">
                <a:latin typeface="Arial"/>
                <a:cs typeface="Arial"/>
              </a:rPr>
              <a:t>Testing </a:t>
            </a:r>
            <a:r>
              <a:rPr sz="2100" b="1" spc="-210" dirty="0">
                <a:latin typeface="Arial"/>
                <a:cs typeface="Arial"/>
              </a:rPr>
              <a:t>Request </a:t>
            </a:r>
            <a:r>
              <a:rPr sz="2100" b="1" spc="-190" dirty="0">
                <a:latin typeface="Arial"/>
                <a:cs typeface="Arial"/>
              </a:rPr>
              <a:t>&amp;</a:t>
            </a:r>
            <a:r>
              <a:rPr sz="2100" b="1" spc="-145" dirty="0">
                <a:latin typeface="Arial"/>
                <a:cs typeface="Arial"/>
              </a:rPr>
              <a:t> </a:t>
            </a:r>
            <a:r>
              <a:rPr sz="2100" b="1" spc="-220" dirty="0">
                <a:latin typeface="Arial"/>
                <a:cs typeface="Arial"/>
              </a:rPr>
              <a:t>Response</a:t>
            </a:r>
            <a:endParaRPr sz="2100" dirty="0">
              <a:latin typeface="Arial"/>
              <a:cs typeface="Arial"/>
            </a:endParaRPr>
          </a:p>
          <a:p>
            <a:pPr marL="927100" lvl="2" indent="-183515">
              <a:lnSpc>
                <a:spcPct val="100000"/>
              </a:lnSpc>
              <a:spcBef>
                <a:spcPts val="455"/>
              </a:spcBef>
              <a:buClr>
                <a:srgbClr val="6EB833"/>
              </a:buClr>
              <a:buSzPct val="58333"/>
              <a:buFont typeface="Wingdings"/>
              <a:buChar char=""/>
              <a:tabLst>
                <a:tab pos="927735" algn="l"/>
              </a:tabLst>
            </a:pPr>
            <a:r>
              <a:rPr sz="1800" spc="-145" dirty="0">
                <a:latin typeface="Arial"/>
                <a:cs typeface="Arial"/>
              </a:rPr>
              <a:t>Let's </a:t>
            </a:r>
            <a:r>
              <a:rPr sz="1800" spc="-80" dirty="0">
                <a:latin typeface="Arial"/>
                <a:cs typeface="Arial"/>
              </a:rPr>
              <a:t>put </a:t>
            </a:r>
            <a:r>
              <a:rPr sz="1800" spc="-110" dirty="0">
                <a:latin typeface="Arial"/>
                <a:cs typeface="Arial"/>
              </a:rPr>
              <a:t>step </a:t>
            </a:r>
            <a:r>
              <a:rPr sz="1800" spc="-10" dirty="0">
                <a:latin typeface="Arial"/>
                <a:cs typeface="Arial"/>
              </a:rPr>
              <a:t>1 </a:t>
            </a:r>
            <a:r>
              <a:rPr sz="1800" spc="-80" dirty="0">
                <a:latin typeface="Arial"/>
                <a:cs typeface="Arial"/>
              </a:rPr>
              <a:t>and </a:t>
            </a:r>
            <a:r>
              <a:rPr sz="1800" spc="-10" dirty="0">
                <a:latin typeface="Arial"/>
                <a:cs typeface="Arial"/>
              </a:rPr>
              <a:t>2 </a:t>
            </a:r>
            <a:r>
              <a:rPr sz="1800" spc="-75" dirty="0">
                <a:latin typeface="Arial"/>
                <a:cs typeface="Arial"/>
              </a:rPr>
              <a:t>together </a:t>
            </a:r>
            <a:r>
              <a:rPr sz="1800" spc="-114" dirty="0">
                <a:latin typeface="Arial"/>
                <a:cs typeface="Arial"/>
              </a:rPr>
              <a:t>in </a:t>
            </a:r>
            <a:r>
              <a:rPr sz="1800" spc="-10" dirty="0">
                <a:latin typeface="Arial"/>
                <a:cs typeface="Arial"/>
              </a:rPr>
              <a:t>a </a:t>
            </a:r>
            <a:r>
              <a:rPr sz="1800" spc="-5" dirty="0">
                <a:latin typeface="Arial"/>
                <a:cs typeface="Arial"/>
              </a:rPr>
              <a:t>file </a:t>
            </a:r>
            <a:r>
              <a:rPr sz="1800" spc="-60" dirty="0">
                <a:latin typeface="Arial"/>
                <a:cs typeface="Arial"/>
              </a:rPr>
              <a:t>called</a:t>
            </a:r>
            <a:r>
              <a:rPr sz="1800" spc="190" dirty="0">
                <a:latin typeface="Arial"/>
                <a:cs typeface="Arial"/>
              </a:rPr>
              <a:t> </a:t>
            </a:r>
            <a:r>
              <a:rPr sz="1800" b="1" spc="-100" dirty="0">
                <a:latin typeface="Arial"/>
                <a:cs typeface="Arial"/>
              </a:rPr>
              <a:t>main.js.</a:t>
            </a:r>
            <a:endParaRPr sz="1800" dirty="0">
              <a:latin typeface="Arial"/>
              <a:cs typeface="Arial"/>
            </a:endParaRPr>
          </a:p>
          <a:p>
            <a:pPr marL="927100" lvl="2" indent="-183515">
              <a:lnSpc>
                <a:spcPct val="100000"/>
              </a:lnSpc>
              <a:spcBef>
                <a:spcPts val="430"/>
              </a:spcBef>
              <a:buClr>
                <a:srgbClr val="6EB833"/>
              </a:buClr>
              <a:buSzPct val="58333"/>
              <a:buFont typeface="Wingdings"/>
              <a:buChar char=""/>
              <a:tabLst>
                <a:tab pos="927735" algn="l"/>
              </a:tabLst>
            </a:pPr>
            <a:r>
              <a:rPr sz="1800" spc="-85" dirty="0">
                <a:latin typeface="Arial"/>
                <a:cs typeface="Arial"/>
              </a:rPr>
              <a:t>Open </a:t>
            </a:r>
            <a:r>
              <a:rPr sz="1800" spc="-165" dirty="0">
                <a:latin typeface="Arial"/>
                <a:cs typeface="Arial"/>
              </a:rPr>
              <a:t>command </a:t>
            </a:r>
            <a:r>
              <a:rPr sz="1800" spc="-80" dirty="0">
                <a:latin typeface="Arial"/>
                <a:cs typeface="Arial"/>
              </a:rPr>
              <a:t>prompt </a:t>
            </a:r>
            <a:r>
              <a:rPr sz="1800" spc="-75" dirty="0">
                <a:latin typeface="Arial"/>
                <a:cs typeface="Arial"/>
              </a:rPr>
              <a:t>and </a:t>
            </a:r>
            <a:r>
              <a:rPr sz="1800" spc="-120" dirty="0">
                <a:latin typeface="Arial"/>
                <a:cs typeface="Arial"/>
              </a:rPr>
              <a:t>execute </a:t>
            </a:r>
            <a:r>
              <a:rPr sz="1800" spc="-110" dirty="0">
                <a:latin typeface="Arial"/>
                <a:cs typeface="Arial"/>
              </a:rPr>
              <a:t>the </a:t>
            </a:r>
            <a:r>
              <a:rPr sz="1800" spc="-135" dirty="0">
                <a:latin typeface="Arial"/>
                <a:cs typeface="Arial"/>
              </a:rPr>
              <a:t>main.js </a:t>
            </a:r>
            <a:r>
              <a:rPr sz="1800" spc="-60" dirty="0">
                <a:latin typeface="Arial"/>
                <a:cs typeface="Arial"/>
              </a:rPr>
              <a:t>to start </a:t>
            </a:r>
            <a:r>
              <a:rPr sz="1800" spc="-110" dirty="0">
                <a:latin typeface="Arial"/>
                <a:cs typeface="Arial"/>
              </a:rPr>
              <a:t>the</a:t>
            </a:r>
            <a:r>
              <a:rPr sz="1800" spc="60" dirty="0">
                <a:latin typeface="Arial"/>
                <a:cs typeface="Arial"/>
              </a:rPr>
              <a:t> </a:t>
            </a:r>
            <a:r>
              <a:rPr sz="1800" spc="-100" dirty="0">
                <a:latin typeface="Arial"/>
                <a:cs typeface="Arial"/>
              </a:rPr>
              <a:t>server</a:t>
            </a:r>
            <a:endParaRPr sz="1800" dirty="0">
              <a:latin typeface="Arial"/>
              <a:cs typeface="Arial"/>
            </a:endParaRPr>
          </a:p>
          <a:p>
            <a:pPr marL="927100">
              <a:lnSpc>
                <a:spcPct val="100000"/>
              </a:lnSpc>
              <a:spcBef>
                <a:spcPts val="434"/>
              </a:spcBef>
            </a:pPr>
            <a:r>
              <a:rPr sz="1800" spc="-110" dirty="0">
                <a:solidFill>
                  <a:srgbClr val="5FA225"/>
                </a:solidFill>
                <a:latin typeface="Arial"/>
                <a:cs typeface="Arial"/>
              </a:rPr>
              <a:t>node</a:t>
            </a:r>
            <a:r>
              <a:rPr sz="1800" spc="-10" dirty="0">
                <a:solidFill>
                  <a:srgbClr val="5FA225"/>
                </a:solidFill>
                <a:latin typeface="Arial"/>
                <a:cs typeface="Arial"/>
              </a:rPr>
              <a:t> </a:t>
            </a:r>
            <a:r>
              <a:rPr sz="1800" spc="-140" dirty="0">
                <a:solidFill>
                  <a:srgbClr val="5FA225"/>
                </a:solidFill>
                <a:latin typeface="Arial"/>
                <a:cs typeface="Arial"/>
              </a:rPr>
              <a:t>main.js</a:t>
            </a:r>
            <a:endParaRPr sz="1800" dirty="0">
              <a:latin typeface="Arial"/>
              <a:cs typeface="Arial"/>
            </a:endParaRPr>
          </a:p>
          <a:p>
            <a:pPr marL="927100" lvl="2" indent="-183515">
              <a:lnSpc>
                <a:spcPct val="100000"/>
              </a:lnSpc>
              <a:spcBef>
                <a:spcPts val="434"/>
              </a:spcBef>
              <a:buClr>
                <a:srgbClr val="6EB833"/>
              </a:buClr>
              <a:buSzPct val="58333"/>
              <a:buFont typeface="Wingdings"/>
              <a:buChar char=""/>
              <a:tabLst>
                <a:tab pos="927735" algn="l"/>
              </a:tabLst>
            </a:pPr>
            <a:r>
              <a:rPr sz="1800" spc="-95" dirty="0">
                <a:latin typeface="Arial"/>
                <a:cs typeface="Arial"/>
              </a:rPr>
              <a:t>Make </a:t>
            </a:r>
            <a:r>
              <a:rPr sz="1800" spc="-10" dirty="0">
                <a:latin typeface="Arial"/>
                <a:cs typeface="Arial"/>
              </a:rPr>
              <a:t>a </a:t>
            </a:r>
            <a:r>
              <a:rPr sz="1800" spc="-110" dirty="0">
                <a:latin typeface="Arial"/>
                <a:cs typeface="Arial"/>
              </a:rPr>
              <a:t>request </a:t>
            </a:r>
            <a:r>
              <a:rPr sz="1800" spc="-60" dirty="0">
                <a:latin typeface="Arial"/>
                <a:cs typeface="Arial"/>
              </a:rPr>
              <a:t>to </a:t>
            </a:r>
            <a:r>
              <a:rPr sz="1800" spc="-110" dirty="0">
                <a:latin typeface="Arial"/>
                <a:cs typeface="Arial"/>
              </a:rPr>
              <a:t>Node.js</a:t>
            </a:r>
            <a:r>
              <a:rPr sz="1800" spc="245" dirty="0">
                <a:latin typeface="Arial"/>
                <a:cs typeface="Arial"/>
              </a:rPr>
              <a:t> </a:t>
            </a:r>
            <a:r>
              <a:rPr sz="1800" spc="-100" dirty="0">
                <a:latin typeface="Arial"/>
                <a:cs typeface="Arial"/>
              </a:rPr>
              <a:t>server</a:t>
            </a:r>
            <a:endParaRPr sz="1800" dirty="0">
              <a:latin typeface="Arial"/>
              <a:cs typeface="Arial"/>
            </a:endParaRPr>
          </a:p>
          <a:p>
            <a:pPr marL="1201420" lvl="3" indent="-183515">
              <a:lnSpc>
                <a:spcPct val="100000"/>
              </a:lnSpc>
              <a:spcBef>
                <a:spcPts val="430"/>
              </a:spcBef>
              <a:buClr>
                <a:srgbClr val="C0E4AE"/>
              </a:buClr>
              <a:buSzPct val="58333"/>
              <a:buFont typeface="Wingdings"/>
              <a:buChar char=""/>
              <a:tabLst>
                <a:tab pos="1202055" algn="l"/>
              </a:tabLst>
            </a:pPr>
            <a:r>
              <a:rPr sz="1800" spc="-85" dirty="0">
                <a:latin typeface="Arial"/>
                <a:cs typeface="Arial"/>
              </a:rPr>
              <a:t>Open </a:t>
            </a:r>
            <a:r>
              <a:rPr sz="1800" spc="10" dirty="0">
                <a:latin typeface="Arial"/>
                <a:cs typeface="Arial"/>
              </a:rPr>
              <a:t>http://127.0.0.1:8081/ </a:t>
            </a:r>
            <a:r>
              <a:rPr sz="1800" spc="-114" dirty="0">
                <a:latin typeface="Arial"/>
                <a:cs typeface="Arial"/>
              </a:rPr>
              <a:t>in </a:t>
            </a:r>
            <a:r>
              <a:rPr sz="1800" spc="-90" dirty="0">
                <a:latin typeface="Arial"/>
                <a:cs typeface="Arial"/>
              </a:rPr>
              <a:t>any </a:t>
            </a:r>
            <a:r>
              <a:rPr sz="1800" spc="-100" dirty="0">
                <a:latin typeface="Arial"/>
                <a:cs typeface="Arial"/>
              </a:rPr>
              <a:t>browser </a:t>
            </a:r>
            <a:r>
              <a:rPr sz="1800" spc="-80" dirty="0">
                <a:latin typeface="Arial"/>
                <a:cs typeface="Arial"/>
              </a:rPr>
              <a:t>and </a:t>
            </a:r>
            <a:r>
              <a:rPr sz="1800" spc="-170" dirty="0">
                <a:latin typeface="Arial"/>
                <a:cs typeface="Arial"/>
              </a:rPr>
              <a:t>see </a:t>
            </a:r>
            <a:r>
              <a:rPr sz="1800" spc="-110" dirty="0">
                <a:latin typeface="Arial"/>
                <a:cs typeface="Arial"/>
              </a:rPr>
              <a:t>the </a:t>
            </a:r>
            <a:r>
              <a:rPr sz="1800" spc="-75" dirty="0">
                <a:latin typeface="Arial"/>
                <a:cs typeface="Arial"/>
              </a:rPr>
              <a:t>below</a:t>
            </a:r>
            <a:r>
              <a:rPr sz="1800" spc="-65" dirty="0">
                <a:latin typeface="Arial"/>
                <a:cs typeface="Arial"/>
              </a:rPr>
              <a:t> </a:t>
            </a:r>
            <a:r>
              <a:rPr sz="1800" spc="-110" dirty="0">
                <a:latin typeface="Arial"/>
                <a:cs typeface="Arial"/>
              </a:rPr>
              <a:t>result.</a:t>
            </a:r>
            <a:endParaRPr sz="1800" dirty="0">
              <a:latin typeface="Arial"/>
              <a:cs typeface="Arial"/>
            </a:endParaRPr>
          </a:p>
        </p:txBody>
      </p:sp>
      <p:sp>
        <p:nvSpPr>
          <p:cNvPr id="4" name="object 4"/>
          <p:cNvSpPr/>
          <p:nvPr/>
        </p:nvSpPr>
        <p:spPr>
          <a:xfrm>
            <a:off x="1143000" y="3793236"/>
            <a:ext cx="6295644" cy="30647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4112260" cy="566822"/>
          </a:xfrm>
          <a:prstGeom prst="rect">
            <a:avLst/>
          </a:prstGeom>
        </p:spPr>
        <p:txBody>
          <a:bodyPr vert="horz" wrap="square" lIns="0" tIns="12700" rIns="0" bIns="0" rtlCol="0">
            <a:spAutoFit/>
          </a:bodyPr>
          <a:lstStyle/>
          <a:p>
            <a:pPr marL="12700">
              <a:lnSpc>
                <a:spcPct val="100000"/>
              </a:lnSpc>
              <a:spcBef>
                <a:spcPts val="100"/>
              </a:spcBef>
            </a:pPr>
            <a:r>
              <a:rPr lang="en-US" dirty="0" smtClean="0"/>
              <a:t>NODEJS</a:t>
            </a:r>
            <a:r>
              <a:rPr dirty="0" smtClean="0"/>
              <a:t>-</a:t>
            </a:r>
            <a:r>
              <a:rPr spc="-30" dirty="0" smtClean="0"/>
              <a:t> </a:t>
            </a:r>
            <a:r>
              <a:rPr lang="en-US" spc="-390" dirty="0" smtClean="0"/>
              <a:t>STREAMS</a:t>
            </a:r>
            <a:endParaRPr dirty="0"/>
          </a:p>
        </p:txBody>
      </p:sp>
      <p:sp>
        <p:nvSpPr>
          <p:cNvPr id="3" name="object 3"/>
          <p:cNvSpPr txBox="1"/>
          <p:nvPr/>
        </p:nvSpPr>
        <p:spPr>
          <a:xfrm>
            <a:off x="293005" y="1219200"/>
            <a:ext cx="8216900" cy="5260975"/>
          </a:xfrm>
          <a:prstGeom prst="rect">
            <a:avLst/>
          </a:prstGeom>
        </p:spPr>
        <p:txBody>
          <a:bodyPr vert="horz" wrap="square" lIns="0" tIns="12065" rIns="0" bIns="0" rtlCol="0">
            <a:spAutoFit/>
          </a:bodyPr>
          <a:lstStyle/>
          <a:p>
            <a:pPr marL="286385" marR="5080" indent="-274320">
              <a:lnSpc>
                <a:spcPct val="100000"/>
              </a:lnSpc>
              <a:spcBef>
                <a:spcPts val="95"/>
              </a:spcBef>
              <a:buClr>
                <a:srgbClr val="7ED13A"/>
              </a:buClr>
              <a:buSzPct val="68181"/>
              <a:buFont typeface="Wingdings"/>
              <a:buChar char=""/>
              <a:tabLst>
                <a:tab pos="287020" algn="l"/>
              </a:tabLst>
            </a:pPr>
            <a:r>
              <a:rPr sz="2200" spc="-180" dirty="0">
                <a:latin typeface="Arial"/>
                <a:cs typeface="Arial"/>
              </a:rPr>
              <a:t>Streams </a:t>
            </a:r>
            <a:r>
              <a:rPr sz="2200" spc="-50" dirty="0">
                <a:latin typeface="Arial"/>
                <a:cs typeface="Arial"/>
              </a:rPr>
              <a:t>are </a:t>
            </a:r>
            <a:r>
              <a:rPr sz="2200" spc="-130" dirty="0">
                <a:latin typeface="Arial"/>
                <a:cs typeface="Arial"/>
              </a:rPr>
              <a:t>objects </a:t>
            </a:r>
            <a:r>
              <a:rPr sz="2200" spc="-80" dirty="0">
                <a:latin typeface="Arial"/>
                <a:cs typeface="Arial"/>
              </a:rPr>
              <a:t>that </a:t>
            </a:r>
            <a:r>
              <a:rPr sz="2200" spc="-50" dirty="0">
                <a:latin typeface="Arial"/>
                <a:cs typeface="Arial"/>
              </a:rPr>
              <a:t>let </a:t>
            </a:r>
            <a:r>
              <a:rPr sz="2200" spc="-150" dirty="0">
                <a:latin typeface="Arial"/>
                <a:cs typeface="Arial"/>
              </a:rPr>
              <a:t>you </a:t>
            </a:r>
            <a:r>
              <a:rPr sz="2200" spc="-40" dirty="0">
                <a:latin typeface="Arial"/>
                <a:cs typeface="Arial"/>
              </a:rPr>
              <a:t>read </a:t>
            </a:r>
            <a:r>
              <a:rPr sz="2200" spc="-15" dirty="0">
                <a:latin typeface="Arial"/>
                <a:cs typeface="Arial"/>
              </a:rPr>
              <a:t>data </a:t>
            </a:r>
            <a:r>
              <a:rPr sz="2200" spc="-105" dirty="0">
                <a:latin typeface="Arial"/>
                <a:cs typeface="Arial"/>
              </a:rPr>
              <a:t>from </a:t>
            </a:r>
            <a:r>
              <a:rPr sz="2200" spc="-15" dirty="0">
                <a:latin typeface="Arial"/>
                <a:cs typeface="Arial"/>
              </a:rPr>
              <a:t>a </a:t>
            </a:r>
            <a:r>
              <a:rPr sz="2200" spc="-190" dirty="0">
                <a:latin typeface="Arial"/>
                <a:cs typeface="Arial"/>
              </a:rPr>
              <a:t>source </a:t>
            </a:r>
            <a:r>
              <a:rPr sz="2200" spc="-65" dirty="0">
                <a:latin typeface="Arial"/>
                <a:cs typeface="Arial"/>
              </a:rPr>
              <a:t>or </a:t>
            </a:r>
            <a:r>
              <a:rPr sz="2200" spc="-55" dirty="0">
                <a:latin typeface="Arial"/>
                <a:cs typeface="Arial"/>
              </a:rPr>
              <a:t>write </a:t>
            </a:r>
            <a:r>
              <a:rPr sz="2200" spc="-15" dirty="0">
                <a:latin typeface="Arial"/>
                <a:cs typeface="Arial"/>
              </a:rPr>
              <a:t>data  </a:t>
            </a:r>
            <a:r>
              <a:rPr sz="2200" spc="-75" dirty="0">
                <a:latin typeface="Arial"/>
                <a:cs typeface="Arial"/>
              </a:rPr>
              <a:t>to </a:t>
            </a:r>
            <a:r>
              <a:rPr sz="2200" spc="-15" dirty="0">
                <a:latin typeface="Arial"/>
                <a:cs typeface="Arial"/>
              </a:rPr>
              <a:t>a </a:t>
            </a:r>
            <a:r>
              <a:rPr sz="2200" spc="-114" dirty="0">
                <a:latin typeface="Arial"/>
                <a:cs typeface="Arial"/>
              </a:rPr>
              <a:t>destination </a:t>
            </a:r>
            <a:r>
              <a:rPr sz="2200" spc="-140" dirty="0">
                <a:latin typeface="Arial"/>
                <a:cs typeface="Arial"/>
              </a:rPr>
              <a:t>in </a:t>
            </a:r>
            <a:r>
              <a:rPr sz="2200" spc="-190" dirty="0">
                <a:latin typeface="Arial"/>
                <a:cs typeface="Arial"/>
              </a:rPr>
              <a:t>continous</a:t>
            </a:r>
            <a:r>
              <a:rPr sz="2200" spc="-75" dirty="0">
                <a:latin typeface="Arial"/>
                <a:cs typeface="Arial"/>
              </a:rPr>
              <a:t> </a:t>
            </a:r>
            <a:r>
              <a:rPr sz="2200" spc="-135" dirty="0">
                <a:latin typeface="Arial"/>
                <a:cs typeface="Arial"/>
              </a:rPr>
              <a:t>fashion.</a:t>
            </a:r>
            <a:endParaRPr sz="2200" dirty="0">
              <a:latin typeface="Arial"/>
              <a:cs typeface="Arial"/>
            </a:endParaRPr>
          </a:p>
          <a:p>
            <a:pPr marL="287020" indent="-274320">
              <a:lnSpc>
                <a:spcPct val="100000"/>
              </a:lnSpc>
              <a:spcBef>
                <a:spcPts val="600"/>
              </a:spcBef>
              <a:buClr>
                <a:srgbClr val="7ED13A"/>
              </a:buClr>
              <a:buSzPct val="68181"/>
              <a:buFont typeface="Wingdings"/>
              <a:buChar char=""/>
              <a:tabLst>
                <a:tab pos="287020" algn="l"/>
              </a:tabLst>
            </a:pPr>
            <a:r>
              <a:rPr sz="2200" spc="-200" dirty="0">
                <a:latin typeface="Arial"/>
                <a:cs typeface="Arial"/>
              </a:rPr>
              <a:t>In </a:t>
            </a:r>
            <a:r>
              <a:rPr sz="2200" spc="-140" dirty="0">
                <a:latin typeface="Arial"/>
                <a:cs typeface="Arial"/>
              </a:rPr>
              <a:t>Node.js, </a:t>
            </a:r>
            <a:r>
              <a:rPr sz="2200" spc="-105" dirty="0">
                <a:latin typeface="Arial"/>
                <a:cs typeface="Arial"/>
              </a:rPr>
              <a:t>there </a:t>
            </a:r>
            <a:r>
              <a:rPr sz="2200" spc="-50" dirty="0">
                <a:latin typeface="Arial"/>
                <a:cs typeface="Arial"/>
              </a:rPr>
              <a:t>are </a:t>
            </a:r>
            <a:r>
              <a:rPr sz="2200" spc="-80" dirty="0">
                <a:latin typeface="Arial"/>
                <a:cs typeface="Arial"/>
              </a:rPr>
              <a:t>four </a:t>
            </a:r>
            <a:r>
              <a:rPr sz="2200" spc="-105" dirty="0">
                <a:latin typeface="Arial"/>
                <a:cs typeface="Arial"/>
              </a:rPr>
              <a:t>types </a:t>
            </a:r>
            <a:r>
              <a:rPr sz="2200" spc="-5" dirty="0">
                <a:latin typeface="Arial"/>
                <a:cs typeface="Arial"/>
              </a:rPr>
              <a:t>of</a:t>
            </a:r>
            <a:r>
              <a:rPr sz="2200" spc="395" dirty="0">
                <a:latin typeface="Arial"/>
                <a:cs typeface="Arial"/>
              </a:rPr>
              <a:t> </a:t>
            </a:r>
            <a:r>
              <a:rPr sz="2200" spc="-175" dirty="0">
                <a:latin typeface="Arial"/>
                <a:cs typeface="Arial"/>
              </a:rPr>
              <a:t>streams.</a:t>
            </a:r>
            <a:endParaRPr sz="2200" dirty="0">
              <a:latin typeface="Arial"/>
              <a:cs typeface="Arial"/>
            </a:endParaRPr>
          </a:p>
          <a:p>
            <a:pPr marL="652780" lvl="1" indent="-274320">
              <a:lnSpc>
                <a:spcPct val="100000"/>
              </a:lnSpc>
              <a:spcBef>
                <a:spcPts val="470"/>
              </a:spcBef>
              <a:buClr>
                <a:srgbClr val="7ED13A"/>
              </a:buClr>
              <a:buSzPct val="78947"/>
              <a:buFont typeface="Arial"/>
              <a:buChar char=""/>
              <a:tabLst>
                <a:tab pos="652145" algn="l"/>
                <a:tab pos="652780" algn="l"/>
              </a:tabLst>
            </a:pPr>
            <a:r>
              <a:rPr sz="1900" b="1" spc="-135" dirty="0">
                <a:latin typeface="Arial"/>
                <a:cs typeface="Arial"/>
              </a:rPr>
              <a:t>Readable </a:t>
            </a:r>
            <a:r>
              <a:rPr sz="1900" spc="-5" dirty="0">
                <a:latin typeface="Arial"/>
                <a:cs typeface="Arial"/>
              </a:rPr>
              <a:t>- </a:t>
            </a:r>
            <a:r>
              <a:rPr sz="1900" spc="-130" dirty="0">
                <a:latin typeface="Arial"/>
                <a:cs typeface="Arial"/>
              </a:rPr>
              <a:t>Stream </a:t>
            </a:r>
            <a:r>
              <a:rPr sz="1900" spc="-145" dirty="0">
                <a:latin typeface="Arial"/>
                <a:cs typeface="Arial"/>
              </a:rPr>
              <a:t>which </a:t>
            </a:r>
            <a:r>
              <a:rPr sz="1900" spc="-165" dirty="0">
                <a:latin typeface="Arial"/>
                <a:cs typeface="Arial"/>
              </a:rPr>
              <a:t>is used </a:t>
            </a:r>
            <a:r>
              <a:rPr sz="1900" spc="-15" dirty="0">
                <a:latin typeface="Arial"/>
                <a:cs typeface="Arial"/>
              </a:rPr>
              <a:t>for </a:t>
            </a:r>
            <a:r>
              <a:rPr sz="1900" spc="-35" dirty="0">
                <a:latin typeface="Arial"/>
                <a:cs typeface="Arial"/>
              </a:rPr>
              <a:t>read</a:t>
            </a:r>
            <a:r>
              <a:rPr sz="1900" spc="45" dirty="0">
                <a:latin typeface="Arial"/>
                <a:cs typeface="Arial"/>
              </a:rPr>
              <a:t> </a:t>
            </a:r>
            <a:r>
              <a:rPr sz="1900" spc="-75" dirty="0">
                <a:latin typeface="Arial"/>
                <a:cs typeface="Arial"/>
              </a:rPr>
              <a:t>operation.</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30" dirty="0">
                <a:latin typeface="Arial"/>
                <a:cs typeface="Arial"/>
              </a:rPr>
              <a:t>Writable </a:t>
            </a:r>
            <a:r>
              <a:rPr sz="1900" spc="-5" dirty="0">
                <a:latin typeface="Arial"/>
                <a:cs typeface="Arial"/>
              </a:rPr>
              <a:t>- </a:t>
            </a:r>
            <a:r>
              <a:rPr sz="1900" spc="-130" dirty="0">
                <a:latin typeface="Arial"/>
                <a:cs typeface="Arial"/>
              </a:rPr>
              <a:t>Stream </a:t>
            </a:r>
            <a:r>
              <a:rPr sz="1900" spc="-150" dirty="0">
                <a:latin typeface="Arial"/>
                <a:cs typeface="Arial"/>
              </a:rPr>
              <a:t>which </a:t>
            </a:r>
            <a:r>
              <a:rPr sz="1900" spc="-165" dirty="0">
                <a:latin typeface="Arial"/>
                <a:cs typeface="Arial"/>
              </a:rPr>
              <a:t>is </a:t>
            </a:r>
            <a:r>
              <a:rPr sz="1900" spc="-170" dirty="0">
                <a:latin typeface="Arial"/>
                <a:cs typeface="Arial"/>
              </a:rPr>
              <a:t>used </a:t>
            </a:r>
            <a:r>
              <a:rPr sz="1900" spc="-15" dirty="0">
                <a:latin typeface="Arial"/>
                <a:cs typeface="Arial"/>
              </a:rPr>
              <a:t>for </a:t>
            </a:r>
            <a:r>
              <a:rPr sz="1900" spc="-50" dirty="0">
                <a:latin typeface="Arial"/>
                <a:cs typeface="Arial"/>
              </a:rPr>
              <a:t>write</a:t>
            </a:r>
            <a:r>
              <a:rPr sz="1900" spc="-340" dirty="0">
                <a:latin typeface="Arial"/>
                <a:cs typeface="Arial"/>
              </a:rPr>
              <a:t> </a:t>
            </a:r>
            <a:r>
              <a:rPr sz="1900" spc="-75" dirty="0">
                <a:latin typeface="Arial"/>
                <a:cs typeface="Arial"/>
              </a:rPr>
              <a:t>operation.</a:t>
            </a:r>
            <a:endParaRPr sz="1900" dirty="0">
              <a:latin typeface="Arial"/>
              <a:cs typeface="Arial"/>
            </a:endParaRPr>
          </a:p>
          <a:p>
            <a:pPr marL="652780" lvl="1" indent="-274320">
              <a:lnSpc>
                <a:spcPct val="100000"/>
              </a:lnSpc>
              <a:spcBef>
                <a:spcPts val="459"/>
              </a:spcBef>
              <a:buClr>
                <a:srgbClr val="7ED13A"/>
              </a:buClr>
              <a:buSzPct val="78947"/>
              <a:buFont typeface="Arial"/>
              <a:buChar char=""/>
              <a:tabLst>
                <a:tab pos="652145" algn="l"/>
                <a:tab pos="652780" algn="l"/>
              </a:tabLst>
            </a:pPr>
            <a:r>
              <a:rPr sz="1900" b="1" spc="-125" dirty="0">
                <a:latin typeface="Arial"/>
                <a:cs typeface="Arial"/>
              </a:rPr>
              <a:t>Duplex </a:t>
            </a:r>
            <a:r>
              <a:rPr sz="1900" spc="-5" dirty="0">
                <a:latin typeface="Arial"/>
                <a:cs typeface="Arial"/>
              </a:rPr>
              <a:t>- </a:t>
            </a:r>
            <a:r>
              <a:rPr sz="1900" spc="-130" dirty="0">
                <a:latin typeface="Arial"/>
                <a:cs typeface="Arial"/>
              </a:rPr>
              <a:t>Stream </a:t>
            </a:r>
            <a:r>
              <a:rPr sz="1900" spc="-150" dirty="0">
                <a:latin typeface="Arial"/>
                <a:cs typeface="Arial"/>
              </a:rPr>
              <a:t>which </a:t>
            </a:r>
            <a:r>
              <a:rPr sz="1900" spc="-155" dirty="0">
                <a:latin typeface="Arial"/>
                <a:cs typeface="Arial"/>
              </a:rPr>
              <a:t>can </a:t>
            </a:r>
            <a:r>
              <a:rPr sz="1900" spc="-60" dirty="0">
                <a:latin typeface="Arial"/>
                <a:cs typeface="Arial"/>
              </a:rPr>
              <a:t>be </a:t>
            </a:r>
            <a:r>
              <a:rPr sz="1900" spc="-170" dirty="0">
                <a:latin typeface="Arial"/>
                <a:cs typeface="Arial"/>
              </a:rPr>
              <a:t>used </a:t>
            </a:r>
            <a:r>
              <a:rPr sz="1900" spc="-15" dirty="0">
                <a:latin typeface="Arial"/>
                <a:cs typeface="Arial"/>
              </a:rPr>
              <a:t>for </a:t>
            </a:r>
            <a:r>
              <a:rPr sz="1900" spc="-90" dirty="0">
                <a:latin typeface="Arial"/>
                <a:cs typeface="Arial"/>
              </a:rPr>
              <a:t>both </a:t>
            </a:r>
            <a:r>
              <a:rPr sz="1900" spc="-35" dirty="0">
                <a:latin typeface="Arial"/>
                <a:cs typeface="Arial"/>
              </a:rPr>
              <a:t>read </a:t>
            </a:r>
            <a:r>
              <a:rPr sz="1900" spc="-85" dirty="0">
                <a:latin typeface="Arial"/>
                <a:cs typeface="Arial"/>
              </a:rPr>
              <a:t>and </a:t>
            </a:r>
            <a:r>
              <a:rPr sz="1900" spc="-50" dirty="0">
                <a:latin typeface="Arial"/>
                <a:cs typeface="Arial"/>
              </a:rPr>
              <a:t>write</a:t>
            </a:r>
            <a:r>
              <a:rPr sz="1900" spc="-55" dirty="0">
                <a:latin typeface="Arial"/>
                <a:cs typeface="Arial"/>
              </a:rPr>
              <a:t> </a:t>
            </a:r>
            <a:r>
              <a:rPr sz="1900" spc="-75" dirty="0">
                <a:latin typeface="Arial"/>
                <a:cs typeface="Arial"/>
              </a:rPr>
              <a:t>operation.</a:t>
            </a:r>
            <a:endParaRPr sz="1900" dirty="0">
              <a:latin typeface="Arial"/>
              <a:cs typeface="Arial"/>
            </a:endParaRPr>
          </a:p>
          <a:p>
            <a:pPr marL="652145" marR="121920" lvl="1" indent="-274320">
              <a:lnSpc>
                <a:spcPct val="100000"/>
              </a:lnSpc>
              <a:spcBef>
                <a:spcPts val="455"/>
              </a:spcBef>
              <a:buClr>
                <a:srgbClr val="7ED13A"/>
              </a:buClr>
              <a:buSzPct val="78947"/>
              <a:buFont typeface="Arial"/>
              <a:buChar char=""/>
              <a:tabLst>
                <a:tab pos="652145" algn="l"/>
                <a:tab pos="652780" algn="l"/>
              </a:tabLst>
            </a:pPr>
            <a:r>
              <a:rPr sz="1900" b="1" spc="-160" dirty="0">
                <a:latin typeface="Arial"/>
                <a:cs typeface="Arial"/>
              </a:rPr>
              <a:t>Transform </a:t>
            </a:r>
            <a:r>
              <a:rPr sz="1900" spc="-5" dirty="0">
                <a:latin typeface="Arial"/>
                <a:cs typeface="Arial"/>
              </a:rPr>
              <a:t>- </a:t>
            </a:r>
            <a:r>
              <a:rPr sz="1900" spc="-125" dirty="0">
                <a:latin typeface="Arial"/>
                <a:cs typeface="Arial"/>
              </a:rPr>
              <a:t>A </a:t>
            </a:r>
            <a:r>
              <a:rPr sz="1900" spc="-35" dirty="0">
                <a:latin typeface="Arial"/>
                <a:cs typeface="Arial"/>
              </a:rPr>
              <a:t>type </a:t>
            </a:r>
            <a:r>
              <a:rPr sz="1900" spc="-5" dirty="0">
                <a:latin typeface="Arial"/>
                <a:cs typeface="Arial"/>
              </a:rPr>
              <a:t>of </a:t>
            </a:r>
            <a:r>
              <a:rPr sz="1900" spc="-75" dirty="0">
                <a:latin typeface="Arial"/>
                <a:cs typeface="Arial"/>
              </a:rPr>
              <a:t>duplex </a:t>
            </a:r>
            <a:r>
              <a:rPr sz="1900" spc="-130" dirty="0">
                <a:latin typeface="Arial"/>
                <a:cs typeface="Arial"/>
              </a:rPr>
              <a:t>stream </a:t>
            </a:r>
            <a:r>
              <a:rPr sz="1900" spc="-114" dirty="0">
                <a:latin typeface="Arial"/>
                <a:cs typeface="Arial"/>
              </a:rPr>
              <a:t>where </a:t>
            </a:r>
            <a:r>
              <a:rPr sz="1900" spc="-120" dirty="0">
                <a:latin typeface="Arial"/>
                <a:cs typeface="Arial"/>
              </a:rPr>
              <a:t>the </a:t>
            </a:r>
            <a:r>
              <a:rPr sz="1900" spc="-100" dirty="0">
                <a:latin typeface="Arial"/>
                <a:cs typeface="Arial"/>
              </a:rPr>
              <a:t>output </a:t>
            </a:r>
            <a:r>
              <a:rPr sz="1900" spc="-165" dirty="0">
                <a:latin typeface="Arial"/>
                <a:cs typeface="Arial"/>
              </a:rPr>
              <a:t>is </a:t>
            </a:r>
            <a:r>
              <a:rPr sz="1900" spc="-130" dirty="0">
                <a:latin typeface="Arial"/>
                <a:cs typeface="Arial"/>
              </a:rPr>
              <a:t>computed </a:t>
            </a:r>
            <a:r>
              <a:rPr sz="1900" spc="-95" dirty="0">
                <a:latin typeface="Arial"/>
                <a:cs typeface="Arial"/>
              </a:rPr>
              <a:t>based </a:t>
            </a:r>
            <a:r>
              <a:rPr sz="1900" spc="-170" dirty="0">
                <a:latin typeface="Arial"/>
                <a:cs typeface="Arial"/>
              </a:rPr>
              <a:t>on  </a:t>
            </a:r>
            <a:r>
              <a:rPr sz="1900" spc="-105" dirty="0">
                <a:latin typeface="Arial"/>
                <a:cs typeface="Arial"/>
              </a:rPr>
              <a:t>input.</a:t>
            </a:r>
            <a:endParaRPr sz="1900" dirty="0">
              <a:latin typeface="Arial"/>
              <a:cs typeface="Arial"/>
            </a:endParaRPr>
          </a:p>
          <a:p>
            <a:pPr marL="286385" marR="421640" indent="-274320">
              <a:lnSpc>
                <a:spcPct val="100000"/>
              </a:lnSpc>
              <a:spcBef>
                <a:spcPts val="590"/>
              </a:spcBef>
              <a:buClr>
                <a:srgbClr val="7ED13A"/>
              </a:buClr>
              <a:buSzPct val="68181"/>
              <a:buFont typeface="Wingdings"/>
              <a:buChar char=""/>
              <a:tabLst>
                <a:tab pos="287020" algn="l"/>
              </a:tabLst>
            </a:pPr>
            <a:r>
              <a:rPr sz="2200" spc="-245" dirty="0">
                <a:latin typeface="Arial"/>
                <a:cs typeface="Arial"/>
              </a:rPr>
              <a:t>Each </a:t>
            </a:r>
            <a:r>
              <a:rPr sz="2200" spc="-40" dirty="0">
                <a:latin typeface="Arial"/>
                <a:cs typeface="Arial"/>
              </a:rPr>
              <a:t>type </a:t>
            </a:r>
            <a:r>
              <a:rPr sz="2200" spc="-5" dirty="0">
                <a:latin typeface="Arial"/>
                <a:cs typeface="Arial"/>
              </a:rPr>
              <a:t>of </a:t>
            </a:r>
            <a:r>
              <a:rPr sz="2200" spc="-150" dirty="0">
                <a:latin typeface="Arial"/>
                <a:cs typeface="Arial"/>
              </a:rPr>
              <a:t>Stream </a:t>
            </a:r>
            <a:r>
              <a:rPr sz="2200" spc="-195" dirty="0">
                <a:latin typeface="Arial"/>
                <a:cs typeface="Arial"/>
              </a:rPr>
              <a:t>is </a:t>
            </a:r>
            <a:r>
              <a:rPr sz="2200" spc="-140" dirty="0">
                <a:latin typeface="Arial"/>
                <a:cs typeface="Arial"/>
              </a:rPr>
              <a:t>an </a:t>
            </a:r>
            <a:r>
              <a:rPr sz="2200" b="1" spc="-195" dirty="0">
                <a:latin typeface="Arial"/>
                <a:cs typeface="Arial"/>
              </a:rPr>
              <a:t>EventEmitter </a:t>
            </a:r>
            <a:r>
              <a:rPr sz="2200" spc="-165" dirty="0">
                <a:latin typeface="Arial"/>
                <a:cs typeface="Arial"/>
              </a:rPr>
              <a:t>instance </a:t>
            </a:r>
            <a:r>
              <a:rPr sz="2200" spc="-100" dirty="0">
                <a:latin typeface="Arial"/>
                <a:cs typeface="Arial"/>
              </a:rPr>
              <a:t>and </a:t>
            </a:r>
            <a:r>
              <a:rPr sz="2200" spc="-170" dirty="0">
                <a:latin typeface="Arial"/>
                <a:cs typeface="Arial"/>
              </a:rPr>
              <a:t>throws </a:t>
            </a:r>
            <a:r>
              <a:rPr sz="2200" spc="-125" dirty="0">
                <a:latin typeface="Arial"/>
                <a:cs typeface="Arial"/>
              </a:rPr>
              <a:t>several  </a:t>
            </a:r>
            <a:r>
              <a:rPr sz="2200" spc="-180" dirty="0">
                <a:latin typeface="Arial"/>
                <a:cs typeface="Arial"/>
              </a:rPr>
              <a:t>events </a:t>
            </a:r>
            <a:r>
              <a:rPr sz="2200" spc="-15" dirty="0">
                <a:latin typeface="Arial"/>
                <a:cs typeface="Arial"/>
              </a:rPr>
              <a:t>at </a:t>
            </a:r>
            <a:r>
              <a:rPr sz="2200" spc="-35" dirty="0">
                <a:latin typeface="Arial"/>
                <a:cs typeface="Arial"/>
              </a:rPr>
              <a:t>different </a:t>
            </a:r>
            <a:r>
              <a:rPr sz="2200" spc="-170" dirty="0">
                <a:latin typeface="Arial"/>
                <a:cs typeface="Arial"/>
              </a:rPr>
              <a:t>instance </a:t>
            </a:r>
            <a:r>
              <a:rPr sz="2200" spc="-5" dirty="0">
                <a:latin typeface="Arial"/>
                <a:cs typeface="Arial"/>
              </a:rPr>
              <a:t>of </a:t>
            </a:r>
            <a:r>
              <a:rPr sz="2200" spc="-175" dirty="0">
                <a:latin typeface="Arial"/>
                <a:cs typeface="Arial"/>
              </a:rPr>
              <a:t>times. </a:t>
            </a:r>
            <a:r>
              <a:rPr sz="2200" spc="-180" dirty="0">
                <a:latin typeface="Arial"/>
                <a:cs typeface="Arial"/>
              </a:rPr>
              <a:t>For </a:t>
            </a:r>
            <a:r>
              <a:rPr sz="2200" spc="-114" dirty="0">
                <a:latin typeface="Arial"/>
                <a:cs typeface="Arial"/>
              </a:rPr>
              <a:t>example, </a:t>
            </a:r>
            <a:r>
              <a:rPr sz="2200" spc="-250" dirty="0">
                <a:latin typeface="Arial"/>
                <a:cs typeface="Arial"/>
              </a:rPr>
              <a:t>some </a:t>
            </a:r>
            <a:r>
              <a:rPr sz="2200" spc="-5" dirty="0">
                <a:latin typeface="Arial"/>
                <a:cs typeface="Arial"/>
              </a:rPr>
              <a:t>of </a:t>
            </a:r>
            <a:r>
              <a:rPr sz="2200" spc="-135" dirty="0">
                <a:latin typeface="Arial"/>
                <a:cs typeface="Arial"/>
              </a:rPr>
              <a:t>the  </a:t>
            </a:r>
            <a:r>
              <a:rPr sz="2200" spc="-190" dirty="0">
                <a:latin typeface="Arial"/>
                <a:cs typeface="Arial"/>
              </a:rPr>
              <a:t>commonly </a:t>
            </a:r>
            <a:r>
              <a:rPr sz="2200" spc="-195" dirty="0">
                <a:latin typeface="Arial"/>
                <a:cs typeface="Arial"/>
              </a:rPr>
              <a:t>used </a:t>
            </a:r>
            <a:r>
              <a:rPr sz="2200" spc="-180" dirty="0">
                <a:latin typeface="Arial"/>
                <a:cs typeface="Arial"/>
              </a:rPr>
              <a:t>events</a:t>
            </a:r>
            <a:r>
              <a:rPr sz="2200" spc="-30" dirty="0">
                <a:latin typeface="Arial"/>
                <a:cs typeface="Arial"/>
              </a:rPr>
              <a:t> </a:t>
            </a:r>
            <a:r>
              <a:rPr sz="2200" spc="-70" dirty="0">
                <a:latin typeface="Arial"/>
                <a:cs typeface="Arial"/>
              </a:rPr>
              <a:t>are:</a:t>
            </a:r>
            <a:endParaRPr sz="2200" dirty="0">
              <a:latin typeface="Arial"/>
              <a:cs typeface="Arial"/>
            </a:endParaRPr>
          </a:p>
          <a:p>
            <a:pPr marL="652780" lvl="1" indent="-274320">
              <a:lnSpc>
                <a:spcPct val="100000"/>
              </a:lnSpc>
              <a:spcBef>
                <a:spcPts val="465"/>
              </a:spcBef>
              <a:buClr>
                <a:srgbClr val="7ED13A"/>
              </a:buClr>
              <a:buSzPct val="78947"/>
              <a:buFont typeface="Arial"/>
              <a:buChar char=""/>
              <a:tabLst>
                <a:tab pos="652145" algn="l"/>
                <a:tab pos="652780" algn="l"/>
              </a:tabLst>
            </a:pPr>
            <a:r>
              <a:rPr sz="1900" b="1" spc="-95" dirty="0">
                <a:latin typeface="Arial"/>
                <a:cs typeface="Arial"/>
              </a:rPr>
              <a:t>data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5" dirty="0">
                <a:latin typeface="Arial"/>
                <a:cs typeface="Arial"/>
              </a:rPr>
              <a:t>data </a:t>
            </a:r>
            <a:r>
              <a:rPr sz="1900" spc="-165" dirty="0">
                <a:latin typeface="Arial"/>
                <a:cs typeface="Arial"/>
              </a:rPr>
              <a:t>is</a:t>
            </a:r>
            <a:r>
              <a:rPr sz="1900" spc="-180" dirty="0">
                <a:latin typeface="Arial"/>
                <a:cs typeface="Arial"/>
              </a:rPr>
              <a:t> </a:t>
            </a:r>
            <a:r>
              <a:rPr sz="1900" spc="-40" dirty="0">
                <a:latin typeface="Arial"/>
                <a:cs typeface="Arial"/>
              </a:rPr>
              <a:t>available </a:t>
            </a:r>
            <a:r>
              <a:rPr sz="1900" spc="-65" dirty="0">
                <a:latin typeface="Arial"/>
                <a:cs typeface="Arial"/>
              </a:rPr>
              <a:t>to </a:t>
            </a:r>
            <a:r>
              <a:rPr sz="1900" spc="-50" dirty="0">
                <a:latin typeface="Arial"/>
                <a:cs typeface="Arial"/>
              </a:rPr>
              <a:t>read.</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50" dirty="0">
                <a:latin typeface="Arial"/>
                <a:cs typeface="Arial"/>
              </a:rPr>
              <a:t>end </a:t>
            </a:r>
            <a:r>
              <a:rPr sz="1900" spc="-5" dirty="0">
                <a:latin typeface="Arial"/>
                <a:cs typeface="Arial"/>
              </a:rPr>
              <a:t>-</a:t>
            </a:r>
            <a:r>
              <a:rPr sz="1900" spc="320"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70" dirty="0">
                <a:latin typeface="Arial"/>
                <a:cs typeface="Arial"/>
              </a:rPr>
              <a:t>no </a:t>
            </a:r>
            <a:r>
              <a:rPr sz="1900" spc="-140" dirty="0">
                <a:latin typeface="Arial"/>
                <a:cs typeface="Arial"/>
              </a:rPr>
              <a:t>more </a:t>
            </a:r>
            <a:r>
              <a:rPr sz="1900" spc="-15" dirty="0">
                <a:latin typeface="Arial"/>
                <a:cs typeface="Arial"/>
              </a:rPr>
              <a:t>data </a:t>
            </a:r>
            <a:r>
              <a:rPr sz="1900" spc="-65" dirty="0">
                <a:latin typeface="Arial"/>
                <a:cs typeface="Arial"/>
              </a:rPr>
              <a:t>to </a:t>
            </a:r>
            <a:r>
              <a:rPr sz="1900" spc="-50" dirty="0">
                <a:latin typeface="Arial"/>
                <a:cs typeface="Arial"/>
              </a:rPr>
              <a:t>read.</a:t>
            </a:r>
            <a:endParaRPr sz="1900" dirty="0">
              <a:latin typeface="Arial"/>
              <a:cs typeface="Arial"/>
            </a:endParaRPr>
          </a:p>
          <a:p>
            <a:pPr marL="652780" lvl="1" indent="-274320">
              <a:lnSpc>
                <a:spcPct val="100000"/>
              </a:lnSpc>
              <a:spcBef>
                <a:spcPts val="459"/>
              </a:spcBef>
              <a:buClr>
                <a:srgbClr val="7ED13A"/>
              </a:buClr>
              <a:buSzPct val="78947"/>
              <a:buFont typeface="Arial"/>
              <a:buChar char=""/>
              <a:tabLst>
                <a:tab pos="652145" algn="l"/>
                <a:tab pos="652780" algn="l"/>
              </a:tabLst>
            </a:pPr>
            <a:r>
              <a:rPr sz="1900" b="1" spc="-145" dirty="0">
                <a:latin typeface="Arial"/>
                <a:cs typeface="Arial"/>
              </a:rPr>
              <a:t>error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95" dirty="0">
                <a:latin typeface="Arial"/>
                <a:cs typeface="Arial"/>
              </a:rPr>
              <a:t>there </a:t>
            </a:r>
            <a:r>
              <a:rPr sz="1900" spc="-165" dirty="0">
                <a:latin typeface="Arial"/>
                <a:cs typeface="Arial"/>
              </a:rPr>
              <a:t>is </a:t>
            </a:r>
            <a:r>
              <a:rPr sz="1900" spc="-105" dirty="0">
                <a:latin typeface="Arial"/>
                <a:cs typeface="Arial"/>
              </a:rPr>
              <a:t>any </a:t>
            </a:r>
            <a:r>
              <a:rPr sz="1900" spc="-55" dirty="0">
                <a:latin typeface="Arial"/>
                <a:cs typeface="Arial"/>
              </a:rPr>
              <a:t>error </a:t>
            </a:r>
            <a:r>
              <a:rPr sz="1900" spc="-90" dirty="0">
                <a:latin typeface="Arial"/>
                <a:cs typeface="Arial"/>
              </a:rPr>
              <a:t>receiving </a:t>
            </a:r>
            <a:r>
              <a:rPr sz="1900" spc="-55" dirty="0">
                <a:latin typeface="Arial"/>
                <a:cs typeface="Arial"/>
              </a:rPr>
              <a:t>or writing</a:t>
            </a:r>
            <a:r>
              <a:rPr sz="1900" spc="-280" dirty="0">
                <a:latin typeface="Arial"/>
                <a:cs typeface="Arial"/>
              </a:rPr>
              <a:t> </a:t>
            </a:r>
            <a:r>
              <a:rPr sz="1900" spc="-35" dirty="0">
                <a:latin typeface="Arial"/>
                <a:cs typeface="Arial"/>
              </a:rPr>
              <a:t>data.</a:t>
            </a:r>
            <a:endParaRPr sz="1900" dirty="0">
              <a:latin typeface="Arial"/>
              <a:cs typeface="Arial"/>
            </a:endParaRPr>
          </a:p>
          <a:p>
            <a:pPr marL="652780" lvl="1" indent="-274320">
              <a:lnSpc>
                <a:spcPct val="100000"/>
              </a:lnSpc>
              <a:spcBef>
                <a:spcPts val="455"/>
              </a:spcBef>
              <a:buClr>
                <a:srgbClr val="7ED13A"/>
              </a:buClr>
              <a:buSzPct val="78947"/>
              <a:buFont typeface="Arial"/>
              <a:buChar char=""/>
              <a:tabLst>
                <a:tab pos="652145" algn="l"/>
                <a:tab pos="652780" algn="l"/>
              </a:tabLst>
            </a:pPr>
            <a:r>
              <a:rPr sz="1900" b="1" spc="-114" dirty="0">
                <a:latin typeface="Arial"/>
                <a:cs typeface="Arial"/>
              </a:rPr>
              <a:t>finish </a:t>
            </a:r>
            <a:r>
              <a:rPr sz="1900" spc="-5" dirty="0">
                <a:latin typeface="Arial"/>
                <a:cs typeface="Arial"/>
              </a:rPr>
              <a:t>- </a:t>
            </a:r>
            <a:r>
              <a:rPr sz="1900" spc="-225" dirty="0">
                <a:latin typeface="Arial"/>
                <a:cs typeface="Arial"/>
              </a:rPr>
              <a:t>This </a:t>
            </a:r>
            <a:r>
              <a:rPr sz="1900" spc="-125" dirty="0">
                <a:latin typeface="Arial"/>
                <a:cs typeface="Arial"/>
              </a:rPr>
              <a:t>event </a:t>
            </a:r>
            <a:r>
              <a:rPr sz="1900" spc="-165" dirty="0">
                <a:latin typeface="Arial"/>
                <a:cs typeface="Arial"/>
              </a:rPr>
              <a:t>is </a:t>
            </a:r>
            <a:r>
              <a:rPr sz="1900" spc="-5" dirty="0">
                <a:latin typeface="Arial"/>
                <a:cs typeface="Arial"/>
              </a:rPr>
              <a:t>fired </a:t>
            </a:r>
            <a:r>
              <a:rPr sz="1900" spc="-170" dirty="0">
                <a:latin typeface="Arial"/>
                <a:cs typeface="Arial"/>
              </a:rPr>
              <a:t>when </a:t>
            </a:r>
            <a:r>
              <a:rPr sz="1900" spc="-10" dirty="0">
                <a:latin typeface="Arial"/>
                <a:cs typeface="Arial"/>
              </a:rPr>
              <a:t>all </a:t>
            </a:r>
            <a:r>
              <a:rPr sz="1900" spc="-15" dirty="0">
                <a:latin typeface="Arial"/>
                <a:cs typeface="Arial"/>
              </a:rPr>
              <a:t>data </a:t>
            </a:r>
            <a:r>
              <a:rPr sz="1900" spc="-190" dirty="0">
                <a:latin typeface="Arial"/>
                <a:cs typeface="Arial"/>
              </a:rPr>
              <a:t>has </a:t>
            </a:r>
            <a:r>
              <a:rPr sz="1900" spc="-114" dirty="0">
                <a:latin typeface="Arial"/>
                <a:cs typeface="Arial"/>
              </a:rPr>
              <a:t>been flushed </a:t>
            </a:r>
            <a:r>
              <a:rPr sz="1900" spc="-65" dirty="0">
                <a:latin typeface="Arial"/>
                <a:cs typeface="Arial"/>
              </a:rPr>
              <a:t>to </a:t>
            </a:r>
            <a:r>
              <a:rPr sz="1900" spc="-85" dirty="0">
                <a:latin typeface="Arial"/>
                <a:cs typeface="Arial"/>
              </a:rPr>
              <a:t>underlying</a:t>
            </a:r>
            <a:r>
              <a:rPr sz="1900" spc="-285" dirty="0">
                <a:latin typeface="Arial"/>
                <a:cs typeface="Arial"/>
              </a:rPr>
              <a:t> </a:t>
            </a:r>
            <a:r>
              <a:rPr sz="1900" spc="-180" dirty="0">
                <a:latin typeface="Arial"/>
                <a:cs typeface="Arial"/>
              </a:rPr>
              <a:t>system</a:t>
            </a:r>
            <a:endParaRPr sz="19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7579"/>
            <a:ext cx="2411730" cy="468630"/>
          </a:xfrm>
          <a:prstGeom prst="rect">
            <a:avLst/>
          </a:prstGeom>
        </p:spPr>
        <p:txBody>
          <a:bodyPr vert="horz" wrap="square" lIns="0" tIns="13335" rIns="0" bIns="0" rtlCol="0">
            <a:spAutoFit/>
          </a:bodyPr>
          <a:lstStyle/>
          <a:p>
            <a:pPr marL="12700">
              <a:lnSpc>
                <a:spcPct val="100000"/>
              </a:lnSpc>
              <a:spcBef>
                <a:spcPts val="105"/>
              </a:spcBef>
            </a:pPr>
            <a:r>
              <a:rPr sz="2900" spc="-320" dirty="0"/>
              <a:t>PACKAGE.JSON</a:t>
            </a:r>
            <a:endParaRPr sz="2900"/>
          </a:p>
        </p:txBody>
      </p:sp>
      <p:sp>
        <p:nvSpPr>
          <p:cNvPr id="3" name="object 3"/>
          <p:cNvSpPr txBox="1"/>
          <p:nvPr/>
        </p:nvSpPr>
        <p:spPr>
          <a:xfrm>
            <a:off x="307340" y="851661"/>
            <a:ext cx="7764145" cy="1884680"/>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9642"/>
              <a:buFont typeface="Wingdings"/>
              <a:buChar char=""/>
              <a:tabLst>
                <a:tab pos="287020" algn="l"/>
              </a:tabLst>
            </a:pPr>
            <a:r>
              <a:rPr sz="2800" spc="-185" dirty="0">
                <a:latin typeface="Arial"/>
                <a:cs typeface="Arial"/>
              </a:rPr>
              <a:t>It’s </a:t>
            </a:r>
            <a:r>
              <a:rPr sz="2800" spc="-15" dirty="0">
                <a:latin typeface="Arial"/>
                <a:cs typeface="Arial"/>
              </a:rPr>
              <a:t>a </a:t>
            </a:r>
            <a:r>
              <a:rPr sz="2800" spc="-10" dirty="0">
                <a:latin typeface="Arial"/>
                <a:cs typeface="Arial"/>
              </a:rPr>
              <a:t>file </a:t>
            </a:r>
            <a:r>
              <a:rPr sz="2800" spc="-100" dirty="0">
                <a:latin typeface="Arial"/>
                <a:cs typeface="Arial"/>
              </a:rPr>
              <a:t>that </a:t>
            </a:r>
            <a:r>
              <a:rPr sz="2800" spc="-210" dirty="0">
                <a:latin typeface="Arial"/>
                <a:cs typeface="Arial"/>
              </a:rPr>
              <a:t>contains </a:t>
            </a:r>
            <a:r>
              <a:rPr sz="2800" spc="-15" dirty="0">
                <a:latin typeface="Arial"/>
                <a:cs typeface="Arial"/>
              </a:rPr>
              <a:t>txt </a:t>
            </a:r>
            <a:r>
              <a:rPr sz="2800" spc="-105" dirty="0">
                <a:latin typeface="Arial"/>
                <a:cs typeface="Arial"/>
              </a:rPr>
              <a:t>info </a:t>
            </a:r>
            <a:r>
              <a:rPr sz="2800" spc="-110" dirty="0">
                <a:latin typeface="Arial"/>
                <a:cs typeface="Arial"/>
              </a:rPr>
              <a:t>about </a:t>
            </a:r>
            <a:r>
              <a:rPr sz="2800" spc="-145" dirty="0">
                <a:latin typeface="Arial"/>
                <a:cs typeface="Arial"/>
              </a:rPr>
              <a:t>project’s</a:t>
            </a:r>
            <a:r>
              <a:rPr sz="2800" spc="240" dirty="0">
                <a:latin typeface="Arial"/>
                <a:cs typeface="Arial"/>
              </a:rPr>
              <a:t> </a:t>
            </a:r>
            <a:r>
              <a:rPr sz="2800" spc="-65" dirty="0">
                <a:latin typeface="Arial"/>
                <a:cs typeface="Arial"/>
              </a:rPr>
              <a:t>loaded</a:t>
            </a:r>
            <a:endParaRPr sz="2800">
              <a:latin typeface="Arial"/>
              <a:cs typeface="Arial"/>
            </a:endParaRPr>
          </a:p>
          <a:p>
            <a:pPr marL="286385">
              <a:lnSpc>
                <a:spcPct val="100000"/>
              </a:lnSpc>
            </a:pPr>
            <a:r>
              <a:rPr sz="2800" spc="-229" dirty="0">
                <a:latin typeface="Arial"/>
                <a:cs typeface="Arial"/>
              </a:rPr>
              <a:t>modules</a:t>
            </a:r>
            <a:endParaRPr sz="2800">
              <a:latin typeface="Arial"/>
              <a:cs typeface="Arial"/>
            </a:endParaRPr>
          </a:p>
          <a:p>
            <a:pPr marL="287020" indent="-274320">
              <a:lnSpc>
                <a:spcPct val="100000"/>
              </a:lnSpc>
              <a:spcBef>
                <a:spcPts val="600"/>
              </a:spcBef>
              <a:buClr>
                <a:srgbClr val="7ED13A"/>
              </a:buClr>
              <a:buSzPct val="69642"/>
              <a:buFont typeface="Wingdings"/>
              <a:buChar char=""/>
              <a:tabLst>
                <a:tab pos="287020" algn="l"/>
              </a:tabLst>
            </a:pPr>
            <a:r>
              <a:rPr sz="2800" spc="-95" dirty="0">
                <a:latin typeface="Arial"/>
                <a:cs typeface="Arial"/>
              </a:rPr>
              <a:t>It </a:t>
            </a:r>
            <a:r>
              <a:rPr sz="2800" spc="-225" dirty="0">
                <a:latin typeface="Arial"/>
                <a:cs typeface="Arial"/>
              </a:rPr>
              <a:t>can </a:t>
            </a:r>
            <a:r>
              <a:rPr sz="2800" spc="-75" dirty="0">
                <a:latin typeface="Arial"/>
                <a:cs typeface="Arial"/>
              </a:rPr>
              <a:t>build </a:t>
            </a:r>
            <a:r>
              <a:rPr sz="2800" spc="-80" dirty="0">
                <a:latin typeface="Arial"/>
                <a:cs typeface="Arial"/>
              </a:rPr>
              <a:t>or </a:t>
            </a:r>
            <a:r>
              <a:rPr sz="2800" spc="-85" dirty="0">
                <a:latin typeface="Arial"/>
                <a:cs typeface="Arial"/>
              </a:rPr>
              <a:t>rebuild </a:t>
            </a:r>
            <a:r>
              <a:rPr sz="2800" spc="-170" dirty="0">
                <a:latin typeface="Arial"/>
                <a:cs typeface="Arial"/>
              </a:rPr>
              <a:t>node-module</a:t>
            </a:r>
            <a:r>
              <a:rPr sz="2800" dirty="0">
                <a:latin typeface="Arial"/>
                <a:cs typeface="Arial"/>
              </a:rPr>
              <a:t> </a:t>
            </a:r>
            <a:r>
              <a:rPr sz="2800" spc="-40" dirty="0">
                <a:latin typeface="Arial"/>
                <a:cs typeface="Arial"/>
              </a:rPr>
              <a:t>folder</a:t>
            </a:r>
            <a:endParaRPr sz="2800">
              <a:latin typeface="Arial"/>
              <a:cs typeface="Arial"/>
            </a:endParaRPr>
          </a:p>
          <a:p>
            <a:pPr marL="287020" indent="-274320">
              <a:lnSpc>
                <a:spcPct val="100000"/>
              </a:lnSpc>
              <a:spcBef>
                <a:spcPts val="605"/>
              </a:spcBef>
              <a:buClr>
                <a:srgbClr val="7ED13A"/>
              </a:buClr>
              <a:buSzPct val="69642"/>
              <a:buFont typeface="Wingdings"/>
              <a:buChar char=""/>
              <a:tabLst>
                <a:tab pos="287020" algn="l"/>
              </a:tabLst>
            </a:pPr>
            <a:r>
              <a:rPr sz="2800" spc="-204" dirty="0">
                <a:latin typeface="Arial"/>
                <a:cs typeface="Arial"/>
              </a:rPr>
              <a:t>Most </a:t>
            </a:r>
            <a:r>
              <a:rPr sz="2800" spc="-114" dirty="0">
                <a:latin typeface="Arial"/>
                <a:cs typeface="Arial"/>
              </a:rPr>
              <a:t>important </a:t>
            </a:r>
            <a:r>
              <a:rPr sz="2800" spc="-90" dirty="0">
                <a:latin typeface="Arial"/>
                <a:cs typeface="Arial"/>
              </a:rPr>
              <a:t>fields </a:t>
            </a:r>
            <a:r>
              <a:rPr sz="2800" spc="-55" dirty="0">
                <a:latin typeface="Arial"/>
                <a:cs typeface="Arial"/>
              </a:rPr>
              <a:t>are </a:t>
            </a:r>
            <a:r>
              <a:rPr sz="2800" spc="-245" dirty="0">
                <a:latin typeface="Arial"/>
                <a:cs typeface="Arial"/>
              </a:rPr>
              <a:t>name </a:t>
            </a:r>
            <a:r>
              <a:rPr sz="2800" spc="-5" dirty="0">
                <a:latin typeface="Arial"/>
                <a:cs typeface="Arial"/>
              </a:rPr>
              <a:t>&amp;</a:t>
            </a:r>
            <a:r>
              <a:rPr sz="2800" spc="-400" dirty="0">
                <a:latin typeface="Arial"/>
                <a:cs typeface="Arial"/>
              </a:rPr>
              <a:t> </a:t>
            </a:r>
            <a:r>
              <a:rPr sz="2800" spc="-195" dirty="0">
                <a:latin typeface="Arial"/>
                <a:cs typeface="Arial"/>
              </a:rPr>
              <a:t>version.</a:t>
            </a:r>
            <a:endParaRPr sz="2800">
              <a:latin typeface="Arial"/>
              <a:cs typeface="Arial"/>
            </a:endParaRPr>
          </a:p>
        </p:txBody>
      </p:sp>
      <p:sp>
        <p:nvSpPr>
          <p:cNvPr id="4" name="object 4"/>
          <p:cNvSpPr/>
          <p:nvPr/>
        </p:nvSpPr>
        <p:spPr>
          <a:xfrm>
            <a:off x="515112" y="2743200"/>
            <a:ext cx="7866888" cy="32903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7579"/>
            <a:ext cx="4533900" cy="468630"/>
          </a:xfrm>
          <a:prstGeom prst="rect">
            <a:avLst/>
          </a:prstGeom>
        </p:spPr>
        <p:txBody>
          <a:bodyPr vert="horz" wrap="square" lIns="0" tIns="13335" rIns="0" bIns="0" rtlCol="0">
            <a:spAutoFit/>
          </a:bodyPr>
          <a:lstStyle/>
          <a:p>
            <a:pPr marL="12700">
              <a:lnSpc>
                <a:spcPct val="100000"/>
              </a:lnSpc>
              <a:spcBef>
                <a:spcPts val="105"/>
              </a:spcBef>
            </a:pPr>
            <a:r>
              <a:rPr sz="2900" spc="-320" dirty="0"/>
              <a:t>PACKAGE.JSON </a:t>
            </a:r>
            <a:r>
              <a:rPr sz="2900" dirty="0"/>
              <a:t>-</a:t>
            </a:r>
            <a:r>
              <a:rPr sz="2900" spc="-254" dirty="0"/>
              <a:t> </a:t>
            </a:r>
            <a:r>
              <a:rPr sz="2300" spc="-195" dirty="0"/>
              <a:t>INITIALIZATION</a:t>
            </a:r>
            <a:endParaRPr sz="2300"/>
          </a:p>
        </p:txBody>
      </p:sp>
      <p:sp>
        <p:nvSpPr>
          <p:cNvPr id="3" name="object 3"/>
          <p:cNvSpPr txBox="1"/>
          <p:nvPr/>
        </p:nvSpPr>
        <p:spPr>
          <a:xfrm>
            <a:off x="307340" y="774852"/>
            <a:ext cx="2369820" cy="1031240"/>
          </a:xfrm>
          <a:prstGeom prst="rect">
            <a:avLst/>
          </a:prstGeom>
        </p:spPr>
        <p:txBody>
          <a:bodyPr vert="horz" wrap="square" lIns="0" tIns="88900" rIns="0" bIns="0" rtlCol="0">
            <a:spAutoFit/>
          </a:bodyPr>
          <a:lstStyle/>
          <a:p>
            <a:pPr marL="287020" indent="-274320">
              <a:lnSpc>
                <a:spcPct val="100000"/>
              </a:lnSpc>
              <a:spcBef>
                <a:spcPts val="700"/>
              </a:spcBef>
              <a:buClr>
                <a:srgbClr val="7ED13A"/>
              </a:buClr>
              <a:buSzPct val="69642"/>
              <a:buFont typeface="Wingdings"/>
              <a:buChar char=""/>
              <a:tabLst>
                <a:tab pos="287020" algn="l"/>
              </a:tabLst>
            </a:pPr>
            <a:r>
              <a:rPr sz="2800" spc="-95" dirty="0">
                <a:latin typeface="Arial"/>
                <a:cs typeface="Arial"/>
              </a:rPr>
              <a:t>Initialize </a:t>
            </a:r>
            <a:r>
              <a:rPr sz="2800" spc="-20" dirty="0">
                <a:latin typeface="Arial"/>
                <a:cs typeface="Arial"/>
              </a:rPr>
              <a:t>it</a:t>
            </a:r>
            <a:r>
              <a:rPr sz="2800" spc="15" dirty="0">
                <a:latin typeface="Arial"/>
                <a:cs typeface="Arial"/>
              </a:rPr>
              <a:t> </a:t>
            </a:r>
            <a:r>
              <a:rPr sz="2800" spc="-285" dirty="0">
                <a:latin typeface="Arial"/>
                <a:cs typeface="Arial"/>
              </a:rPr>
              <a:t>use:</a:t>
            </a:r>
            <a:endParaRPr sz="2800">
              <a:latin typeface="Arial"/>
              <a:cs typeface="Arial"/>
            </a:endParaRPr>
          </a:p>
          <a:p>
            <a:pPr marL="927100">
              <a:lnSpc>
                <a:spcPct val="100000"/>
              </a:lnSpc>
              <a:spcBef>
                <a:spcPts val="600"/>
              </a:spcBef>
            </a:pPr>
            <a:r>
              <a:rPr sz="2800" spc="-275" dirty="0">
                <a:solidFill>
                  <a:srgbClr val="C58D00"/>
                </a:solidFill>
                <a:latin typeface="Arial"/>
                <a:cs typeface="Arial"/>
              </a:rPr>
              <a:t>npm</a:t>
            </a:r>
            <a:r>
              <a:rPr sz="2800" spc="-20" dirty="0">
                <a:solidFill>
                  <a:srgbClr val="C58D00"/>
                </a:solidFill>
                <a:latin typeface="Arial"/>
                <a:cs typeface="Arial"/>
              </a:rPr>
              <a:t> </a:t>
            </a:r>
            <a:r>
              <a:rPr sz="2800" spc="-100" dirty="0">
                <a:solidFill>
                  <a:srgbClr val="C58D00"/>
                </a:solidFill>
                <a:latin typeface="Arial"/>
                <a:cs typeface="Arial"/>
              </a:rPr>
              <a:t>init</a:t>
            </a:r>
            <a:endParaRPr sz="2800">
              <a:latin typeface="Arial"/>
              <a:cs typeface="Arial"/>
            </a:endParaRPr>
          </a:p>
        </p:txBody>
      </p:sp>
      <p:sp>
        <p:nvSpPr>
          <p:cNvPr id="4" name="object 4"/>
          <p:cNvSpPr/>
          <p:nvPr/>
        </p:nvSpPr>
        <p:spPr>
          <a:xfrm>
            <a:off x="1295400" y="1904998"/>
            <a:ext cx="6477000" cy="4952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2339"/>
            <a:ext cx="7977505" cy="483234"/>
          </a:xfrm>
          <a:prstGeom prst="rect">
            <a:avLst/>
          </a:prstGeom>
        </p:spPr>
        <p:txBody>
          <a:bodyPr vert="horz" wrap="square" lIns="0" tIns="12700" rIns="0" bIns="0" rtlCol="0">
            <a:spAutoFit/>
          </a:bodyPr>
          <a:lstStyle/>
          <a:p>
            <a:pPr marL="12700">
              <a:lnSpc>
                <a:spcPct val="100000"/>
              </a:lnSpc>
              <a:spcBef>
                <a:spcPts val="100"/>
              </a:spcBef>
            </a:pPr>
            <a:r>
              <a:rPr sz="3000" spc="-254" dirty="0"/>
              <a:t>M</a:t>
            </a:r>
            <a:r>
              <a:rPr spc="-254" dirty="0"/>
              <a:t>OST </a:t>
            </a:r>
            <a:r>
              <a:rPr sz="3000" spc="-110" dirty="0"/>
              <a:t>K</a:t>
            </a:r>
            <a:r>
              <a:rPr spc="-110" dirty="0"/>
              <a:t>NOWN </a:t>
            </a:r>
            <a:r>
              <a:rPr sz="3000" spc="-300" dirty="0"/>
              <a:t>N</a:t>
            </a:r>
            <a:r>
              <a:rPr spc="-300" dirty="0"/>
              <a:t>ODE</a:t>
            </a:r>
            <a:r>
              <a:rPr sz="3000" spc="-300" dirty="0"/>
              <a:t>J</a:t>
            </a:r>
            <a:r>
              <a:rPr spc="-300" dirty="0"/>
              <a:t>S</a:t>
            </a:r>
            <a:r>
              <a:rPr sz="3000" spc="-300" dirty="0"/>
              <a:t>-</a:t>
            </a:r>
            <a:r>
              <a:rPr spc="-300" dirty="0"/>
              <a:t>BASED </a:t>
            </a:r>
            <a:r>
              <a:rPr spc="-320" dirty="0"/>
              <a:t>FRAMEWRKS  </a:t>
            </a:r>
            <a:r>
              <a:rPr spc="-190" dirty="0"/>
              <a:t>AND</a:t>
            </a:r>
            <a:r>
              <a:rPr spc="-355" dirty="0"/>
              <a:t> </a:t>
            </a:r>
            <a:r>
              <a:rPr spc="-300" dirty="0"/>
              <a:t>MODULES</a:t>
            </a:r>
            <a:endParaRPr sz="3000"/>
          </a:p>
        </p:txBody>
      </p:sp>
      <p:sp>
        <p:nvSpPr>
          <p:cNvPr id="3" name="object 3"/>
          <p:cNvSpPr txBox="1"/>
          <p:nvPr/>
        </p:nvSpPr>
        <p:spPr>
          <a:xfrm>
            <a:off x="307340" y="1371600"/>
            <a:ext cx="8283575" cy="3178810"/>
          </a:xfrm>
          <a:prstGeom prst="rect">
            <a:avLst/>
          </a:prstGeom>
        </p:spPr>
        <p:txBody>
          <a:bodyPr vert="horz" wrap="square" lIns="0" tIns="101600" rIns="0" bIns="0" rtlCol="0">
            <a:spAutoFit/>
          </a:bodyPr>
          <a:lstStyle/>
          <a:p>
            <a:pPr marL="287020" indent="-274320">
              <a:lnSpc>
                <a:spcPct val="100000"/>
              </a:lnSpc>
              <a:spcBef>
                <a:spcPts val="800"/>
              </a:spcBef>
              <a:buClr>
                <a:srgbClr val="7ED13A"/>
              </a:buClr>
              <a:buSzPct val="69642"/>
              <a:buFont typeface="Wingdings"/>
              <a:buChar char=""/>
              <a:tabLst>
                <a:tab pos="287020" algn="l"/>
              </a:tabLst>
            </a:pPr>
            <a:r>
              <a:rPr sz="2800" spc="-110" dirty="0">
                <a:latin typeface="Arial"/>
                <a:cs typeface="Arial"/>
              </a:rPr>
              <a:t>Other </a:t>
            </a:r>
            <a:r>
              <a:rPr sz="2800" spc="-155" dirty="0">
                <a:latin typeface="Arial"/>
                <a:cs typeface="Arial"/>
              </a:rPr>
              <a:t>frameworks </a:t>
            </a:r>
            <a:r>
              <a:rPr sz="2800" spc="-100" dirty="0">
                <a:latin typeface="Arial"/>
                <a:cs typeface="Arial"/>
              </a:rPr>
              <a:t>that </a:t>
            </a:r>
            <a:r>
              <a:rPr sz="2800" spc="-50" dirty="0">
                <a:latin typeface="Arial"/>
                <a:cs typeface="Arial"/>
              </a:rPr>
              <a:t>will </a:t>
            </a:r>
            <a:r>
              <a:rPr sz="2800" spc="-220" dirty="0">
                <a:latin typeface="Arial"/>
                <a:cs typeface="Arial"/>
              </a:rPr>
              <a:t>make </a:t>
            </a:r>
            <a:r>
              <a:rPr sz="2800" spc="-20" dirty="0">
                <a:latin typeface="Arial"/>
                <a:cs typeface="Arial"/>
              </a:rPr>
              <a:t>it </a:t>
            </a:r>
            <a:r>
              <a:rPr sz="2800" spc="-140" dirty="0">
                <a:latin typeface="Arial"/>
                <a:cs typeface="Arial"/>
              </a:rPr>
              <a:t>easier </a:t>
            </a:r>
            <a:r>
              <a:rPr sz="2800" spc="-235" dirty="0">
                <a:latin typeface="Arial"/>
                <a:cs typeface="Arial"/>
              </a:rPr>
              <a:t>using</a:t>
            </a:r>
            <a:r>
              <a:rPr sz="2800" spc="275" dirty="0">
                <a:latin typeface="Arial"/>
                <a:cs typeface="Arial"/>
              </a:rPr>
              <a:t> </a:t>
            </a:r>
            <a:r>
              <a:rPr sz="2800" spc="-170" dirty="0">
                <a:latin typeface="Arial"/>
                <a:cs typeface="Arial"/>
              </a:rPr>
              <a:t>node</a:t>
            </a:r>
            <a:endParaRPr sz="2800" dirty="0">
              <a:latin typeface="Arial"/>
              <a:cs typeface="Arial"/>
            </a:endParaRPr>
          </a:p>
          <a:p>
            <a:pPr marL="652780" lvl="1" indent="-274320">
              <a:lnSpc>
                <a:spcPct val="100000"/>
              </a:lnSpc>
              <a:spcBef>
                <a:spcPts val="605"/>
              </a:spcBef>
              <a:buClr>
                <a:srgbClr val="7ED13A"/>
              </a:buClr>
              <a:buSzPct val="79166"/>
              <a:buFont typeface="Arial"/>
              <a:buChar char=""/>
              <a:tabLst>
                <a:tab pos="652145" algn="l"/>
                <a:tab pos="652780" algn="l"/>
              </a:tabLst>
            </a:pPr>
            <a:r>
              <a:rPr sz="2400" b="1" spc="-235" dirty="0">
                <a:latin typeface="Arial"/>
                <a:cs typeface="Arial"/>
              </a:rPr>
              <a:t>Express </a:t>
            </a:r>
            <a:r>
              <a:rPr sz="2400" spc="-135" dirty="0">
                <a:latin typeface="Arial"/>
                <a:cs typeface="Arial"/>
              </a:rPr>
              <a:t>– </a:t>
            </a:r>
            <a:r>
              <a:rPr sz="2400" spc="-80" dirty="0">
                <a:latin typeface="Arial"/>
                <a:cs typeface="Arial"/>
              </a:rPr>
              <a:t>to </a:t>
            </a:r>
            <a:r>
              <a:rPr sz="2400" spc="-190" dirty="0">
                <a:latin typeface="Arial"/>
                <a:cs typeface="Arial"/>
              </a:rPr>
              <a:t>make </a:t>
            </a:r>
            <a:r>
              <a:rPr sz="2400" spc="-170" dirty="0">
                <a:latin typeface="Arial"/>
                <a:cs typeface="Arial"/>
              </a:rPr>
              <a:t>things </a:t>
            </a:r>
            <a:r>
              <a:rPr sz="2400" spc="-140" dirty="0">
                <a:latin typeface="Arial"/>
                <a:cs typeface="Arial"/>
              </a:rPr>
              <a:t>simpler </a:t>
            </a:r>
            <a:r>
              <a:rPr sz="2400" spc="-130" dirty="0">
                <a:latin typeface="Arial"/>
                <a:cs typeface="Arial"/>
              </a:rPr>
              <a:t>e.g. </a:t>
            </a:r>
            <a:r>
              <a:rPr sz="2400" spc="-125" dirty="0">
                <a:latin typeface="Arial"/>
                <a:cs typeface="Arial"/>
              </a:rPr>
              <a:t>syntax, </a:t>
            </a:r>
            <a:r>
              <a:rPr sz="2400" spc="-345" dirty="0">
                <a:latin typeface="Arial"/>
                <a:cs typeface="Arial"/>
              </a:rPr>
              <a:t>DB</a:t>
            </a:r>
            <a:r>
              <a:rPr sz="2400" spc="-95" dirty="0">
                <a:latin typeface="Arial"/>
                <a:cs typeface="Arial"/>
              </a:rPr>
              <a:t> </a:t>
            </a:r>
            <a:r>
              <a:rPr sz="2400" spc="-200" dirty="0">
                <a:latin typeface="Arial"/>
                <a:cs typeface="Arial"/>
              </a:rPr>
              <a:t>connections.</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180" dirty="0">
                <a:latin typeface="Arial"/>
                <a:cs typeface="Arial"/>
              </a:rPr>
              <a:t>Jade</a:t>
            </a:r>
            <a:r>
              <a:rPr sz="2400" spc="-180" dirty="0">
                <a:latin typeface="Arial"/>
                <a:cs typeface="Arial"/>
              </a:rPr>
              <a:t>, </a:t>
            </a:r>
            <a:r>
              <a:rPr sz="2400" b="1" spc="-270" dirty="0">
                <a:latin typeface="Arial"/>
                <a:cs typeface="Arial"/>
              </a:rPr>
              <a:t>Ejs </a:t>
            </a:r>
            <a:r>
              <a:rPr sz="2400" spc="-135" dirty="0">
                <a:latin typeface="Arial"/>
                <a:cs typeface="Arial"/>
              </a:rPr>
              <a:t>– </a:t>
            </a:r>
            <a:r>
              <a:rPr sz="2400" spc="-315" dirty="0">
                <a:latin typeface="Arial"/>
                <a:cs typeface="Arial"/>
              </a:rPr>
              <a:t>HTML </a:t>
            </a:r>
            <a:r>
              <a:rPr sz="2400" spc="-100" dirty="0">
                <a:latin typeface="Arial"/>
                <a:cs typeface="Arial"/>
              </a:rPr>
              <a:t>template </a:t>
            </a:r>
            <a:r>
              <a:rPr sz="2400" spc="-225" dirty="0">
                <a:latin typeface="Arial"/>
                <a:cs typeface="Arial"/>
              </a:rPr>
              <a:t>system </a:t>
            </a:r>
            <a:r>
              <a:rPr sz="2400" spc="-125" dirty="0">
                <a:latin typeface="Arial"/>
                <a:cs typeface="Arial"/>
              </a:rPr>
              <a:t>(view</a:t>
            </a:r>
            <a:r>
              <a:rPr sz="2400" spc="-25" dirty="0">
                <a:latin typeface="Arial"/>
                <a:cs typeface="Arial"/>
              </a:rPr>
              <a:t> </a:t>
            </a:r>
            <a:r>
              <a:rPr sz="2400" spc="-175" dirty="0">
                <a:latin typeface="Arial"/>
                <a:cs typeface="Arial"/>
              </a:rPr>
              <a:t>engines)</a:t>
            </a:r>
            <a:endParaRPr sz="2400" dirty="0">
              <a:latin typeface="Arial"/>
              <a:cs typeface="Arial"/>
            </a:endParaRPr>
          </a:p>
          <a:p>
            <a:pPr marL="652780" lvl="1" indent="-274320">
              <a:lnSpc>
                <a:spcPct val="100000"/>
              </a:lnSpc>
              <a:spcBef>
                <a:spcPts val="580"/>
              </a:spcBef>
              <a:buClr>
                <a:srgbClr val="7ED13A"/>
              </a:buClr>
              <a:buSzPct val="79166"/>
              <a:buFont typeface="Arial"/>
              <a:buChar char=""/>
              <a:tabLst>
                <a:tab pos="652145" algn="l"/>
                <a:tab pos="652780" algn="l"/>
              </a:tabLst>
            </a:pPr>
            <a:r>
              <a:rPr sz="2400" b="1" spc="-195" dirty="0">
                <a:latin typeface="Arial"/>
                <a:cs typeface="Arial"/>
              </a:rPr>
              <a:t>Socket.IO </a:t>
            </a:r>
            <a:r>
              <a:rPr sz="2400" spc="-135" dirty="0">
                <a:latin typeface="Arial"/>
                <a:cs typeface="Arial"/>
              </a:rPr>
              <a:t>– </a:t>
            </a:r>
            <a:r>
              <a:rPr sz="2400" spc="-80" dirty="0">
                <a:latin typeface="Arial"/>
                <a:cs typeface="Arial"/>
              </a:rPr>
              <a:t>to </a:t>
            </a:r>
            <a:r>
              <a:rPr sz="2400" spc="-100" dirty="0">
                <a:latin typeface="Arial"/>
                <a:cs typeface="Arial"/>
              </a:rPr>
              <a:t>create </a:t>
            </a:r>
            <a:r>
              <a:rPr sz="2400" spc="-80" dirty="0">
                <a:latin typeface="Arial"/>
                <a:cs typeface="Arial"/>
              </a:rPr>
              <a:t>real-time</a:t>
            </a:r>
            <a:r>
              <a:rPr sz="2400" spc="-5" dirty="0">
                <a:latin typeface="Arial"/>
                <a:cs typeface="Arial"/>
              </a:rPr>
              <a:t> </a:t>
            </a:r>
            <a:r>
              <a:rPr sz="2400" spc="-114" dirty="0">
                <a:latin typeface="Arial"/>
                <a:cs typeface="Arial"/>
              </a:rPr>
              <a:t>apps</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185" dirty="0">
                <a:latin typeface="Arial"/>
                <a:cs typeface="Arial"/>
              </a:rPr>
              <a:t>Nodemon </a:t>
            </a:r>
            <a:r>
              <a:rPr sz="2400" spc="-135" dirty="0">
                <a:latin typeface="Arial"/>
                <a:cs typeface="Arial"/>
              </a:rPr>
              <a:t>– </a:t>
            </a:r>
            <a:r>
              <a:rPr sz="2400" spc="-80" dirty="0">
                <a:latin typeface="Arial"/>
                <a:cs typeface="Arial"/>
              </a:rPr>
              <a:t>to </a:t>
            </a:r>
            <a:r>
              <a:rPr sz="2400" spc="-145" dirty="0">
                <a:latin typeface="Arial"/>
                <a:cs typeface="Arial"/>
              </a:rPr>
              <a:t>monitor Node.js </a:t>
            </a:r>
            <a:r>
              <a:rPr sz="2400" spc="-105" dirty="0">
                <a:latin typeface="Arial"/>
                <a:cs typeface="Arial"/>
              </a:rPr>
              <a:t>and </a:t>
            </a:r>
            <a:r>
              <a:rPr sz="2400" spc="-245" dirty="0">
                <a:latin typeface="Arial"/>
                <a:cs typeface="Arial"/>
              </a:rPr>
              <a:t>push </a:t>
            </a:r>
            <a:r>
              <a:rPr sz="2400" spc="-160" dirty="0">
                <a:latin typeface="Arial"/>
                <a:cs typeface="Arial"/>
              </a:rPr>
              <a:t>change</a:t>
            </a:r>
            <a:r>
              <a:rPr sz="2400" spc="110" dirty="0">
                <a:latin typeface="Arial"/>
                <a:cs typeface="Arial"/>
              </a:rPr>
              <a:t> </a:t>
            </a:r>
            <a:r>
              <a:rPr sz="2400" spc="-95" dirty="0">
                <a:latin typeface="Arial"/>
                <a:cs typeface="Arial"/>
              </a:rPr>
              <a:t>automatically</a:t>
            </a:r>
            <a:endParaRPr sz="2400" dirty="0">
              <a:latin typeface="Arial"/>
              <a:cs typeface="Arial"/>
            </a:endParaRPr>
          </a:p>
          <a:p>
            <a:pPr marL="652780" lvl="1" indent="-274320">
              <a:lnSpc>
                <a:spcPct val="100000"/>
              </a:lnSpc>
              <a:spcBef>
                <a:spcPts val="575"/>
              </a:spcBef>
              <a:buClr>
                <a:srgbClr val="7ED13A"/>
              </a:buClr>
              <a:buSzPct val="79166"/>
              <a:buFont typeface="Arial"/>
              <a:buChar char=""/>
              <a:tabLst>
                <a:tab pos="652145" algn="l"/>
                <a:tab pos="652780" algn="l"/>
              </a:tabLst>
            </a:pPr>
            <a:r>
              <a:rPr sz="2400" b="1" spc="-229" dirty="0">
                <a:latin typeface="Arial"/>
                <a:cs typeface="Arial"/>
              </a:rPr>
              <a:t>Redis </a:t>
            </a:r>
            <a:r>
              <a:rPr sz="2400" spc="-135" dirty="0">
                <a:latin typeface="Arial"/>
                <a:cs typeface="Arial"/>
              </a:rPr>
              <a:t>– </a:t>
            </a:r>
            <a:r>
              <a:rPr sz="2400" spc="-150" dirty="0">
                <a:latin typeface="Arial"/>
                <a:cs typeface="Arial"/>
              </a:rPr>
              <a:t>in </a:t>
            </a:r>
            <a:r>
              <a:rPr sz="2400" spc="-180" dirty="0">
                <a:latin typeface="Arial"/>
                <a:cs typeface="Arial"/>
              </a:rPr>
              <a:t>memory</a:t>
            </a:r>
            <a:r>
              <a:rPr sz="2400" spc="45" dirty="0">
                <a:latin typeface="Arial"/>
                <a:cs typeface="Arial"/>
              </a:rPr>
              <a:t> </a:t>
            </a:r>
            <a:r>
              <a:rPr sz="2400" spc="-345" dirty="0">
                <a:latin typeface="Arial"/>
                <a:cs typeface="Arial"/>
              </a:rPr>
              <a:t>DB</a:t>
            </a:r>
            <a:endParaRPr sz="2400" dirty="0">
              <a:latin typeface="Arial"/>
              <a:cs typeface="Arial"/>
            </a:endParaRPr>
          </a:p>
          <a:p>
            <a:pPr marL="652780" lvl="1" indent="-274320">
              <a:lnSpc>
                <a:spcPct val="100000"/>
              </a:lnSpc>
              <a:spcBef>
                <a:spcPts val="580"/>
              </a:spcBef>
              <a:buClr>
                <a:srgbClr val="7ED13A"/>
              </a:buClr>
              <a:buSzPct val="79166"/>
              <a:buFont typeface="Arial"/>
              <a:buChar char=""/>
              <a:tabLst>
                <a:tab pos="652145" algn="l"/>
                <a:tab pos="652780" algn="l"/>
              </a:tabLst>
            </a:pPr>
            <a:r>
              <a:rPr sz="2400" b="1" spc="-225" dirty="0">
                <a:latin typeface="Arial"/>
                <a:cs typeface="Arial"/>
              </a:rPr>
              <a:t>MongoDB</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72606"/>
            <a:ext cx="6017260" cy="474489"/>
          </a:xfrm>
          <a:prstGeom prst="rect">
            <a:avLst/>
          </a:prstGeom>
        </p:spPr>
        <p:txBody>
          <a:bodyPr vert="horz" wrap="square" lIns="0" tIns="12700" rIns="0" bIns="0" rtlCol="0">
            <a:spAutoFit/>
          </a:bodyPr>
          <a:lstStyle/>
          <a:p>
            <a:pPr marL="12700">
              <a:lnSpc>
                <a:spcPct val="100000"/>
              </a:lnSpc>
              <a:spcBef>
                <a:spcPts val="100"/>
              </a:spcBef>
            </a:pPr>
            <a:r>
              <a:rPr lang="en-US" sz="3000" dirty="0"/>
              <a:t>INTRODUCTION: BASIC</a:t>
            </a:r>
            <a:endParaRPr sz="3000" dirty="0"/>
          </a:p>
        </p:txBody>
      </p:sp>
      <p:sp>
        <p:nvSpPr>
          <p:cNvPr id="3" name="object 3"/>
          <p:cNvSpPr txBox="1"/>
          <p:nvPr/>
        </p:nvSpPr>
        <p:spPr>
          <a:xfrm>
            <a:off x="307340" y="793749"/>
            <a:ext cx="8141334" cy="5021759"/>
          </a:xfrm>
          <a:prstGeom prst="rect">
            <a:avLst/>
          </a:prstGeom>
        </p:spPr>
        <p:txBody>
          <a:bodyPr vert="horz" wrap="square" lIns="0" tIns="12065" rIns="0" bIns="0" rtlCol="0">
            <a:spAutoFit/>
          </a:bodyPr>
          <a:lstStyle/>
          <a:p>
            <a:pPr marL="287020" indent="-274320">
              <a:lnSpc>
                <a:spcPct val="100000"/>
              </a:lnSpc>
              <a:spcBef>
                <a:spcPts val="95"/>
              </a:spcBef>
              <a:buClr>
                <a:srgbClr val="7ED13A"/>
              </a:buClr>
              <a:buSzPct val="68181"/>
              <a:buFont typeface="Wingdings"/>
              <a:buChar char=""/>
              <a:tabLst>
                <a:tab pos="287020" algn="l"/>
              </a:tabLst>
            </a:pPr>
            <a:r>
              <a:rPr sz="2200" spc="-200" dirty="0">
                <a:latin typeface="Arial"/>
                <a:cs typeface="Arial"/>
              </a:rPr>
              <a:t>In </a:t>
            </a:r>
            <a:r>
              <a:rPr sz="2200" spc="-150" dirty="0">
                <a:latin typeface="Arial"/>
                <a:cs typeface="Arial"/>
              </a:rPr>
              <a:t>simple </a:t>
            </a:r>
            <a:r>
              <a:rPr sz="2200" spc="-140" dirty="0">
                <a:latin typeface="Arial"/>
                <a:cs typeface="Arial"/>
              </a:rPr>
              <a:t>words </a:t>
            </a:r>
            <a:r>
              <a:rPr sz="2200" spc="-135" dirty="0">
                <a:latin typeface="Arial"/>
                <a:cs typeface="Arial"/>
              </a:rPr>
              <a:t>Node.js </a:t>
            </a:r>
            <a:r>
              <a:rPr sz="2200" spc="-195" dirty="0">
                <a:latin typeface="Arial"/>
                <a:cs typeface="Arial"/>
              </a:rPr>
              <a:t>is </a:t>
            </a:r>
            <a:r>
              <a:rPr sz="2200" b="1" spc="-140" dirty="0">
                <a:latin typeface="Arial"/>
                <a:cs typeface="Arial"/>
              </a:rPr>
              <a:t>‘server-side </a:t>
            </a:r>
            <a:r>
              <a:rPr sz="2200" b="1" spc="-185" dirty="0">
                <a:latin typeface="Arial"/>
                <a:cs typeface="Arial"/>
              </a:rPr>
              <a:t>JavaScript</a:t>
            </a:r>
            <a:r>
              <a:rPr sz="2200" b="1" spc="-305" dirty="0">
                <a:latin typeface="Arial"/>
                <a:cs typeface="Arial"/>
              </a:rPr>
              <a:t> </a:t>
            </a:r>
            <a:r>
              <a:rPr sz="2200" b="1" spc="-114" dirty="0">
                <a:latin typeface="Arial"/>
                <a:cs typeface="Arial"/>
              </a:rPr>
              <a:t>platform’</a:t>
            </a:r>
            <a:r>
              <a:rPr sz="2200" spc="-114" dirty="0">
                <a:latin typeface="Arial"/>
                <a:cs typeface="Arial"/>
              </a:rPr>
              <a:t>.</a:t>
            </a:r>
            <a:endParaRPr sz="2200" dirty="0">
              <a:latin typeface="Arial"/>
              <a:cs typeface="Arial"/>
            </a:endParaRPr>
          </a:p>
          <a:p>
            <a:pPr marL="286385" marR="289560" indent="-274320">
              <a:lnSpc>
                <a:spcPts val="2110"/>
              </a:lnSpc>
              <a:spcBef>
                <a:spcPts val="585"/>
              </a:spcBef>
              <a:buClr>
                <a:srgbClr val="7ED13A"/>
              </a:buClr>
              <a:buSzPct val="68181"/>
              <a:buFont typeface="Wingdings"/>
              <a:buChar char=""/>
              <a:tabLst>
                <a:tab pos="287020" algn="l"/>
                <a:tab pos="1275715" algn="l"/>
              </a:tabLst>
            </a:pPr>
            <a:r>
              <a:rPr sz="2200" spc="-135" dirty="0">
                <a:latin typeface="Arial"/>
                <a:cs typeface="Arial"/>
              </a:rPr>
              <a:t>Node.js	</a:t>
            </a:r>
            <a:r>
              <a:rPr sz="2200" spc="-195" dirty="0">
                <a:latin typeface="Arial"/>
                <a:cs typeface="Arial"/>
              </a:rPr>
              <a:t>is </a:t>
            </a:r>
            <a:r>
              <a:rPr sz="2200" spc="-15" dirty="0">
                <a:latin typeface="Arial"/>
                <a:cs typeface="Arial"/>
              </a:rPr>
              <a:t>a </a:t>
            </a:r>
            <a:r>
              <a:rPr sz="2200" b="1" spc="-125" dirty="0">
                <a:latin typeface="Arial"/>
                <a:cs typeface="Arial"/>
              </a:rPr>
              <a:t>platform </a:t>
            </a:r>
            <a:r>
              <a:rPr sz="2200" b="1" spc="-140" dirty="0">
                <a:latin typeface="Arial"/>
                <a:cs typeface="Arial"/>
              </a:rPr>
              <a:t>for </a:t>
            </a:r>
            <a:r>
              <a:rPr sz="2200" b="1" spc="-185" dirty="0">
                <a:latin typeface="Arial"/>
                <a:cs typeface="Arial"/>
              </a:rPr>
              <a:t>JavaScript </a:t>
            </a:r>
            <a:r>
              <a:rPr sz="2200" b="1" spc="-145" dirty="0">
                <a:latin typeface="Arial"/>
                <a:cs typeface="Arial"/>
              </a:rPr>
              <a:t>applications </a:t>
            </a:r>
            <a:r>
              <a:rPr sz="2200" b="1" spc="-160" dirty="0">
                <a:latin typeface="Arial"/>
                <a:cs typeface="Arial"/>
              </a:rPr>
              <a:t>running </a:t>
            </a:r>
            <a:r>
              <a:rPr sz="2200" b="1" spc="-175" dirty="0">
                <a:latin typeface="Arial"/>
                <a:cs typeface="Arial"/>
              </a:rPr>
              <a:t>out </a:t>
            </a:r>
            <a:r>
              <a:rPr sz="2200" b="1" spc="-170" dirty="0">
                <a:latin typeface="Arial"/>
                <a:cs typeface="Arial"/>
              </a:rPr>
              <a:t>side  </a:t>
            </a:r>
            <a:r>
              <a:rPr sz="2200" b="1" spc="-165" dirty="0">
                <a:latin typeface="Arial"/>
                <a:cs typeface="Arial"/>
              </a:rPr>
              <a:t>browser.</a:t>
            </a:r>
            <a:endParaRPr sz="2200" dirty="0">
              <a:latin typeface="Arial"/>
              <a:cs typeface="Arial"/>
            </a:endParaRPr>
          </a:p>
          <a:p>
            <a:pPr marL="287020" indent="-274320">
              <a:lnSpc>
                <a:spcPct val="100000"/>
              </a:lnSpc>
              <a:spcBef>
                <a:spcPts val="90"/>
              </a:spcBef>
              <a:buClr>
                <a:srgbClr val="7ED13A"/>
              </a:buClr>
              <a:buSzPct val="68181"/>
              <a:buFont typeface="Wingdings"/>
              <a:buChar char=""/>
              <a:tabLst>
                <a:tab pos="287020" algn="l"/>
              </a:tabLst>
            </a:pPr>
            <a:r>
              <a:rPr sz="2200" spc="-135" dirty="0">
                <a:latin typeface="Arial"/>
                <a:cs typeface="Arial"/>
              </a:rPr>
              <a:t>Node.js </a:t>
            </a:r>
            <a:r>
              <a:rPr sz="2200" spc="-190" dirty="0">
                <a:latin typeface="Arial"/>
                <a:cs typeface="Arial"/>
              </a:rPr>
              <a:t>is </a:t>
            </a:r>
            <a:r>
              <a:rPr sz="2200" spc="-15" dirty="0">
                <a:latin typeface="Arial"/>
                <a:cs typeface="Arial"/>
              </a:rPr>
              <a:t>a </a:t>
            </a:r>
            <a:r>
              <a:rPr sz="2200" spc="-110" dirty="0">
                <a:latin typeface="Arial"/>
                <a:cs typeface="Arial"/>
              </a:rPr>
              <a:t>high-performance </a:t>
            </a:r>
            <a:r>
              <a:rPr sz="2200" b="1" spc="-145" dirty="0">
                <a:latin typeface="Arial"/>
                <a:cs typeface="Arial"/>
              </a:rPr>
              <a:t>network applications</a:t>
            </a:r>
            <a:r>
              <a:rPr sz="2200" b="1" spc="185" dirty="0">
                <a:latin typeface="Arial"/>
                <a:cs typeface="Arial"/>
              </a:rPr>
              <a:t> </a:t>
            </a:r>
            <a:r>
              <a:rPr sz="2200" b="1" spc="-135" dirty="0">
                <a:latin typeface="Arial"/>
                <a:cs typeface="Arial"/>
              </a:rPr>
              <a:t>framework</a:t>
            </a:r>
            <a:r>
              <a:rPr sz="2200" spc="-135" dirty="0">
                <a:latin typeface="Arial"/>
                <a:cs typeface="Arial"/>
              </a:rPr>
              <a:t>.</a:t>
            </a:r>
            <a:endParaRPr sz="2200" dirty="0">
              <a:latin typeface="Arial"/>
              <a:cs typeface="Arial"/>
            </a:endParaRPr>
          </a:p>
          <a:p>
            <a:pPr marL="286385" marR="5080" indent="-274320">
              <a:lnSpc>
                <a:spcPct val="80000"/>
              </a:lnSpc>
              <a:spcBef>
                <a:spcPts val="605"/>
              </a:spcBef>
              <a:buClr>
                <a:srgbClr val="7ED13A"/>
              </a:buClr>
              <a:buSzPct val="68181"/>
              <a:buFont typeface="Wingdings"/>
              <a:buChar char=""/>
              <a:tabLst>
                <a:tab pos="287020" algn="l"/>
                <a:tab pos="3769360" algn="l"/>
              </a:tabLst>
            </a:pPr>
            <a:r>
              <a:rPr sz="2200" spc="-175" dirty="0">
                <a:latin typeface="Arial"/>
                <a:cs typeface="Arial"/>
              </a:rPr>
              <a:t>Its </a:t>
            </a:r>
            <a:r>
              <a:rPr sz="2200" spc="-140" dirty="0">
                <a:latin typeface="Arial"/>
                <a:cs typeface="Arial"/>
              </a:rPr>
              <a:t>an </a:t>
            </a:r>
            <a:r>
              <a:rPr sz="2200" b="1" spc="-160" dirty="0">
                <a:latin typeface="Arial"/>
                <a:cs typeface="Arial"/>
              </a:rPr>
              <a:t>Open </a:t>
            </a:r>
            <a:r>
              <a:rPr sz="2200" b="1" spc="-235" dirty="0">
                <a:latin typeface="Arial"/>
                <a:cs typeface="Arial"/>
              </a:rPr>
              <a:t>Source</a:t>
            </a:r>
            <a:r>
              <a:rPr sz="2200" spc="-235" dirty="0">
                <a:latin typeface="Arial"/>
                <a:cs typeface="Arial"/>
              </a:rPr>
              <a:t>, </a:t>
            </a:r>
            <a:r>
              <a:rPr sz="2200" b="1" spc="-155" dirty="0">
                <a:latin typeface="Arial"/>
                <a:cs typeface="Arial"/>
              </a:rPr>
              <a:t>Cross-platform, </a:t>
            </a:r>
            <a:r>
              <a:rPr sz="2200" b="1" spc="-165" dirty="0">
                <a:latin typeface="Arial"/>
                <a:cs typeface="Arial"/>
              </a:rPr>
              <a:t>runtime </a:t>
            </a:r>
            <a:r>
              <a:rPr sz="2200" b="1" spc="-155" dirty="0">
                <a:latin typeface="Arial"/>
                <a:cs typeface="Arial"/>
              </a:rPr>
              <a:t>environment </a:t>
            </a:r>
            <a:r>
              <a:rPr sz="2200" b="1" spc="-145" dirty="0">
                <a:latin typeface="Arial"/>
                <a:cs typeface="Arial"/>
              </a:rPr>
              <a:t>for </a:t>
            </a:r>
            <a:r>
              <a:rPr sz="2200" b="1" spc="-135" dirty="0">
                <a:latin typeface="Arial"/>
                <a:cs typeface="Arial"/>
              </a:rPr>
              <a:t>server-  </a:t>
            </a:r>
            <a:r>
              <a:rPr sz="2200" b="1" spc="-170" dirty="0">
                <a:latin typeface="Arial"/>
                <a:cs typeface="Arial"/>
              </a:rPr>
              <a:t>side  </a:t>
            </a:r>
            <a:r>
              <a:rPr sz="2200" b="1" spc="-145" dirty="0">
                <a:latin typeface="Arial"/>
                <a:cs typeface="Arial"/>
              </a:rPr>
              <a:t>and </a:t>
            </a:r>
            <a:r>
              <a:rPr sz="2200" b="1" spc="-65" dirty="0">
                <a:latin typeface="Arial"/>
                <a:cs typeface="Arial"/>
              </a:rPr>
              <a:t>a</a:t>
            </a:r>
            <a:r>
              <a:rPr sz="2200" b="1" spc="-160" dirty="0">
                <a:latin typeface="Arial"/>
                <a:cs typeface="Arial"/>
              </a:rPr>
              <a:t> </a:t>
            </a:r>
            <a:r>
              <a:rPr sz="2200" b="1" spc="-145" dirty="0">
                <a:latin typeface="Arial"/>
                <a:cs typeface="Arial"/>
              </a:rPr>
              <a:t>high</a:t>
            </a:r>
            <a:r>
              <a:rPr sz="2200" b="1" spc="-15" dirty="0">
                <a:latin typeface="Arial"/>
                <a:cs typeface="Arial"/>
              </a:rPr>
              <a:t> </a:t>
            </a:r>
            <a:r>
              <a:rPr sz="2200" b="1" spc="-175" dirty="0">
                <a:latin typeface="Arial"/>
                <a:cs typeface="Arial"/>
              </a:rPr>
              <a:t>performance	</a:t>
            </a:r>
            <a:r>
              <a:rPr sz="2200" b="1" spc="-145" dirty="0">
                <a:latin typeface="Arial"/>
                <a:cs typeface="Arial"/>
              </a:rPr>
              <a:t>networking</a:t>
            </a:r>
            <a:r>
              <a:rPr sz="2200" b="1" spc="-30" dirty="0">
                <a:latin typeface="Arial"/>
                <a:cs typeface="Arial"/>
              </a:rPr>
              <a:t> </a:t>
            </a:r>
            <a:r>
              <a:rPr sz="2200" b="1" spc="-140" dirty="0">
                <a:latin typeface="Arial"/>
                <a:cs typeface="Arial"/>
              </a:rPr>
              <a:t>applications.</a:t>
            </a:r>
            <a:endParaRPr sz="2200" dirty="0">
              <a:latin typeface="Arial"/>
              <a:cs typeface="Arial"/>
            </a:endParaRPr>
          </a:p>
          <a:p>
            <a:pPr marL="652145" marR="544195" lvl="1" indent="-274320">
              <a:lnSpc>
                <a:spcPts val="1820"/>
              </a:lnSpc>
              <a:spcBef>
                <a:spcPts val="455"/>
              </a:spcBef>
              <a:buClr>
                <a:srgbClr val="7ED13A"/>
              </a:buClr>
              <a:buSzPct val="78947"/>
              <a:buFont typeface="Arial"/>
              <a:buChar char=""/>
              <a:tabLst>
                <a:tab pos="652145" algn="l"/>
                <a:tab pos="652780" algn="l"/>
                <a:tab pos="2318385" algn="l"/>
              </a:tabLst>
            </a:pPr>
            <a:r>
              <a:rPr sz="1900" b="1" spc="-215" dirty="0">
                <a:latin typeface="Arial"/>
                <a:cs typeface="Arial"/>
              </a:rPr>
              <a:t>Cross</a:t>
            </a:r>
            <a:r>
              <a:rPr sz="1900" b="1" spc="10" dirty="0">
                <a:latin typeface="Arial"/>
                <a:cs typeface="Arial"/>
              </a:rPr>
              <a:t> </a:t>
            </a:r>
            <a:r>
              <a:rPr sz="1900" b="1" spc="-114" dirty="0">
                <a:latin typeface="Arial"/>
                <a:cs typeface="Arial"/>
              </a:rPr>
              <a:t>platform:	</a:t>
            </a:r>
            <a:r>
              <a:rPr sz="1900" spc="-155" dirty="0">
                <a:latin typeface="Arial"/>
                <a:cs typeface="Arial"/>
              </a:rPr>
              <a:t>can </a:t>
            </a:r>
            <a:r>
              <a:rPr sz="1900" spc="-60" dirty="0">
                <a:latin typeface="Arial"/>
                <a:cs typeface="Arial"/>
              </a:rPr>
              <a:t>be </a:t>
            </a:r>
            <a:r>
              <a:rPr sz="1900" spc="-80" dirty="0">
                <a:latin typeface="Arial"/>
                <a:cs typeface="Arial"/>
              </a:rPr>
              <a:t>installed </a:t>
            </a:r>
            <a:r>
              <a:rPr sz="1900" spc="-170" dirty="0">
                <a:latin typeface="Arial"/>
                <a:cs typeface="Arial"/>
              </a:rPr>
              <a:t>on </a:t>
            </a:r>
            <a:r>
              <a:rPr sz="1900" spc="-75" dirty="0">
                <a:latin typeface="Arial"/>
                <a:cs typeface="Arial"/>
              </a:rPr>
              <a:t>UNIX/Linux/Mac </a:t>
            </a:r>
            <a:r>
              <a:rPr sz="1900" spc="-170" dirty="0">
                <a:latin typeface="Arial"/>
                <a:cs typeface="Arial"/>
              </a:rPr>
              <a:t>OS X, </a:t>
            </a:r>
            <a:r>
              <a:rPr sz="1900" spc="-225" dirty="0">
                <a:latin typeface="Arial"/>
                <a:cs typeface="Arial"/>
              </a:rPr>
              <a:t>SunOS </a:t>
            </a:r>
            <a:r>
              <a:rPr sz="1900" spc="-85" dirty="0">
                <a:latin typeface="Arial"/>
                <a:cs typeface="Arial"/>
              </a:rPr>
              <a:t>and  </a:t>
            </a:r>
            <a:r>
              <a:rPr sz="1900" spc="-110" dirty="0">
                <a:latin typeface="Arial"/>
                <a:cs typeface="Arial"/>
              </a:rPr>
              <a:t>Windows.</a:t>
            </a:r>
            <a:endParaRPr sz="1900" dirty="0">
              <a:latin typeface="Arial"/>
              <a:cs typeface="Arial"/>
            </a:endParaRPr>
          </a:p>
          <a:p>
            <a:pPr marL="287020" indent="-274320">
              <a:lnSpc>
                <a:spcPct val="100000"/>
              </a:lnSpc>
              <a:spcBef>
                <a:spcPts val="80"/>
              </a:spcBef>
              <a:buClr>
                <a:srgbClr val="7ED13A"/>
              </a:buClr>
              <a:buSzPct val="68181"/>
              <a:buFont typeface="Wingdings"/>
              <a:buChar char=""/>
              <a:tabLst>
                <a:tab pos="287020" algn="l"/>
              </a:tabLst>
            </a:pPr>
            <a:r>
              <a:rPr sz="2200" spc="-100" dirty="0">
                <a:latin typeface="Arial"/>
                <a:cs typeface="Arial"/>
              </a:rPr>
              <a:t>Node </a:t>
            </a:r>
            <a:r>
              <a:rPr sz="2200" spc="-195" dirty="0">
                <a:latin typeface="Arial"/>
                <a:cs typeface="Arial"/>
              </a:rPr>
              <a:t>is </a:t>
            </a:r>
            <a:r>
              <a:rPr sz="2200" spc="-135" dirty="0">
                <a:latin typeface="Arial"/>
                <a:cs typeface="Arial"/>
              </a:rPr>
              <a:t>the </a:t>
            </a:r>
            <a:r>
              <a:rPr sz="2200" spc="-25" dirty="0">
                <a:latin typeface="Arial"/>
                <a:cs typeface="Arial"/>
              </a:rPr>
              <a:t>official </a:t>
            </a:r>
            <a:r>
              <a:rPr sz="2200" spc="-195" dirty="0">
                <a:latin typeface="Arial"/>
                <a:cs typeface="Arial"/>
              </a:rPr>
              <a:t>name </a:t>
            </a:r>
            <a:r>
              <a:rPr sz="2200" spc="-5" dirty="0">
                <a:latin typeface="Arial"/>
                <a:cs typeface="Arial"/>
              </a:rPr>
              <a:t>of </a:t>
            </a:r>
            <a:r>
              <a:rPr sz="2200" spc="-135" dirty="0">
                <a:latin typeface="Arial"/>
                <a:cs typeface="Arial"/>
              </a:rPr>
              <a:t>the </a:t>
            </a:r>
            <a:r>
              <a:rPr sz="2200" spc="-90" dirty="0">
                <a:latin typeface="Arial"/>
                <a:cs typeface="Arial"/>
              </a:rPr>
              <a:t>project,</a:t>
            </a:r>
            <a:r>
              <a:rPr sz="2200" spc="105" dirty="0">
                <a:latin typeface="Arial"/>
                <a:cs typeface="Arial"/>
              </a:rPr>
              <a:t> </a:t>
            </a:r>
            <a:r>
              <a:rPr sz="2200" spc="-170" dirty="0">
                <a:latin typeface="Arial"/>
                <a:cs typeface="Arial"/>
              </a:rPr>
              <a:t>NodeJS.</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80" dirty="0">
                <a:latin typeface="Arial"/>
                <a:cs typeface="Arial"/>
              </a:rPr>
              <a:t>Created </a:t>
            </a:r>
            <a:r>
              <a:rPr sz="2200" spc="-65" dirty="0">
                <a:latin typeface="Arial"/>
                <a:cs typeface="Arial"/>
              </a:rPr>
              <a:t>by </a:t>
            </a:r>
            <a:r>
              <a:rPr sz="2200" spc="-229" dirty="0">
                <a:latin typeface="Arial"/>
                <a:cs typeface="Arial"/>
              </a:rPr>
              <a:t>Ryan </a:t>
            </a:r>
            <a:r>
              <a:rPr sz="2200" spc="-140" dirty="0">
                <a:latin typeface="Arial"/>
                <a:cs typeface="Arial"/>
              </a:rPr>
              <a:t>Dahl in</a:t>
            </a:r>
            <a:r>
              <a:rPr sz="2200" spc="120" dirty="0">
                <a:latin typeface="Arial"/>
                <a:cs typeface="Arial"/>
              </a:rPr>
              <a:t> </a:t>
            </a:r>
            <a:r>
              <a:rPr sz="2200" spc="-40" dirty="0">
                <a:latin typeface="Arial"/>
                <a:cs typeface="Arial"/>
              </a:rPr>
              <a:t>2009.</a:t>
            </a:r>
            <a:endParaRPr sz="2200" dirty="0">
              <a:latin typeface="Arial"/>
              <a:cs typeface="Arial"/>
            </a:endParaRPr>
          </a:p>
          <a:p>
            <a:pPr marL="287020" indent="-274320">
              <a:lnSpc>
                <a:spcPct val="100000"/>
              </a:lnSpc>
              <a:spcBef>
                <a:spcPts val="70"/>
              </a:spcBef>
              <a:buClr>
                <a:srgbClr val="7ED13A"/>
              </a:buClr>
              <a:buSzPct val="68181"/>
              <a:buFont typeface="Wingdings"/>
              <a:buChar char=""/>
              <a:tabLst>
                <a:tab pos="287020" algn="l"/>
              </a:tabLst>
            </a:pPr>
            <a:r>
              <a:rPr sz="2200" spc="-175" dirty="0">
                <a:latin typeface="Arial"/>
                <a:cs typeface="Arial"/>
              </a:rPr>
              <a:t>Its </a:t>
            </a:r>
            <a:r>
              <a:rPr sz="2200" spc="-65" dirty="0">
                <a:latin typeface="Arial"/>
                <a:cs typeface="Arial"/>
              </a:rPr>
              <a:t>built </a:t>
            </a:r>
            <a:r>
              <a:rPr sz="2200" spc="-140" dirty="0">
                <a:latin typeface="Arial"/>
                <a:cs typeface="Arial"/>
              </a:rPr>
              <a:t>in </a:t>
            </a:r>
            <a:r>
              <a:rPr sz="2200" spc="-85" dirty="0">
                <a:latin typeface="Arial"/>
                <a:cs typeface="Arial"/>
              </a:rPr>
              <a:t>v8 </a:t>
            </a:r>
            <a:r>
              <a:rPr sz="2200" spc="-190" dirty="0">
                <a:latin typeface="Arial"/>
                <a:cs typeface="Arial"/>
              </a:rPr>
              <a:t>chrome </a:t>
            </a:r>
            <a:r>
              <a:rPr sz="2200" spc="-135" dirty="0">
                <a:latin typeface="Arial"/>
                <a:cs typeface="Arial"/>
              </a:rPr>
              <a:t>engine </a:t>
            </a:r>
            <a:r>
              <a:rPr sz="2200" spc="-140" dirty="0">
                <a:latin typeface="Arial"/>
                <a:cs typeface="Arial"/>
              </a:rPr>
              <a:t>(</a:t>
            </a:r>
            <a:r>
              <a:rPr sz="2200" b="1" spc="-140" dirty="0">
                <a:latin typeface="Arial"/>
                <a:cs typeface="Arial"/>
              </a:rPr>
              <a:t>Node.js </a:t>
            </a:r>
            <a:r>
              <a:rPr sz="2200" spc="-215" dirty="0">
                <a:latin typeface="Arial"/>
                <a:cs typeface="Arial"/>
              </a:rPr>
              <a:t>runs </a:t>
            </a:r>
            <a:r>
              <a:rPr sz="2200" spc="-195" dirty="0">
                <a:latin typeface="Arial"/>
                <a:cs typeface="Arial"/>
              </a:rPr>
              <a:t>on</a:t>
            </a:r>
            <a:r>
              <a:rPr sz="2200" spc="-10" dirty="0">
                <a:latin typeface="Arial"/>
                <a:cs typeface="Arial"/>
              </a:rPr>
              <a:t> </a:t>
            </a:r>
            <a:r>
              <a:rPr sz="2200" spc="-105" dirty="0">
                <a:latin typeface="Arial"/>
                <a:cs typeface="Arial"/>
              </a:rPr>
              <a:t>V8).</a:t>
            </a:r>
            <a:endParaRPr sz="2200" dirty="0">
              <a:latin typeface="Arial"/>
              <a:cs typeface="Arial"/>
            </a:endParaRPr>
          </a:p>
          <a:p>
            <a:pPr marL="652145" marR="236854" lvl="1" indent="-274320">
              <a:lnSpc>
                <a:spcPts val="1820"/>
              </a:lnSpc>
              <a:spcBef>
                <a:spcPts val="455"/>
              </a:spcBef>
              <a:buClr>
                <a:srgbClr val="7ED13A"/>
              </a:buClr>
              <a:buSzPct val="78947"/>
              <a:buFont typeface="Arial"/>
              <a:buChar char=""/>
              <a:tabLst>
                <a:tab pos="652145" algn="l"/>
                <a:tab pos="652780" algn="l"/>
              </a:tabLst>
            </a:pPr>
            <a:r>
              <a:rPr sz="1900" b="1" spc="-60" dirty="0">
                <a:latin typeface="Arial"/>
                <a:cs typeface="Arial"/>
              </a:rPr>
              <a:t>V8 </a:t>
            </a:r>
            <a:r>
              <a:rPr sz="1900" spc="-165" dirty="0">
                <a:latin typeface="Arial"/>
                <a:cs typeface="Arial"/>
              </a:rPr>
              <a:t>is </a:t>
            </a:r>
            <a:r>
              <a:rPr sz="1900" spc="-120" dirty="0">
                <a:latin typeface="Arial"/>
                <a:cs typeface="Arial"/>
              </a:rPr>
              <a:t>an </a:t>
            </a:r>
            <a:r>
              <a:rPr sz="1900" spc="-114" dirty="0">
                <a:latin typeface="Arial"/>
                <a:cs typeface="Arial"/>
              </a:rPr>
              <a:t>open </a:t>
            </a:r>
            <a:r>
              <a:rPr sz="1900" spc="-165" dirty="0">
                <a:latin typeface="Arial"/>
                <a:cs typeface="Arial"/>
              </a:rPr>
              <a:t>source </a:t>
            </a:r>
            <a:r>
              <a:rPr sz="1900" spc="-100" dirty="0">
                <a:latin typeface="Arial"/>
                <a:cs typeface="Arial"/>
              </a:rPr>
              <a:t>JavaScript </a:t>
            </a:r>
            <a:r>
              <a:rPr sz="1900" spc="-114" dirty="0">
                <a:latin typeface="Arial"/>
                <a:cs typeface="Arial"/>
              </a:rPr>
              <a:t>engine </a:t>
            </a:r>
            <a:r>
              <a:rPr sz="1900" spc="-75" dirty="0">
                <a:latin typeface="Arial"/>
                <a:cs typeface="Arial"/>
              </a:rPr>
              <a:t>developed </a:t>
            </a:r>
            <a:r>
              <a:rPr sz="1900" spc="-60" dirty="0">
                <a:latin typeface="Arial"/>
                <a:cs typeface="Arial"/>
              </a:rPr>
              <a:t>by </a:t>
            </a:r>
            <a:r>
              <a:rPr sz="1900" spc="-75" dirty="0">
                <a:latin typeface="Arial"/>
                <a:cs typeface="Arial"/>
              </a:rPr>
              <a:t>Google. </a:t>
            </a:r>
            <a:r>
              <a:rPr sz="1900" spc="-150" dirty="0">
                <a:latin typeface="Arial"/>
                <a:cs typeface="Arial"/>
              </a:rPr>
              <a:t>Its </a:t>
            </a:r>
            <a:r>
              <a:rPr sz="1900" spc="-70" dirty="0">
                <a:latin typeface="Arial"/>
                <a:cs typeface="Arial"/>
              </a:rPr>
              <a:t>written </a:t>
            </a:r>
            <a:r>
              <a:rPr sz="1900" spc="-125" dirty="0">
                <a:latin typeface="Arial"/>
                <a:cs typeface="Arial"/>
              </a:rPr>
              <a:t>in  </a:t>
            </a:r>
            <a:r>
              <a:rPr sz="1900" spc="25" dirty="0">
                <a:latin typeface="Arial"/>
                <a:cs typeface="Arial"/>
              </a:rPr>
              <a:t>C++ </a:t>
            </a:r>
            <a:r>
              <a:rPr sz="1900" spc="-85" dirty="0">
                <a:latin typeface="Arial"/>
                <a:cs typeface="Arial"/>
              </a:rPr>
              <a:t>and </a:t>
            </a:r>
            <a:r>
              <a:rPr sz="1900" spc="-165" dirty="0">
                <a:latin typeface="Arial"/>
                <a:cs typeface="Arial"/>
              </a:rPr>
              <a:t>is </a:t>
            </a:r>
            <a:r>
              <a:rPr sz="1900" spc="-170" dirty="0">
                <a:latin typeface="Arial"/>
                <a:cs typeface="Arial"/>
              </a:rPr>
              <a:t>used </a:t>
            </a:r>
            <a:r>
              <a:rPr sz="1900" spc="-120" dirty="0">
                <a:latin typeface="Arial"/>
                <a:cs typeface="Arial"/>
              </a:rPr>
              <a:t>in </a:t>
            </a:r>
            <a:r>
              <a:rPr sz="1900" spc="-60" dirty="0">
                <a:latin typeface="Arial"/>
                <a:cs typeface="Arial"/>
              </a:rPr>
              <a:t>Google </a:t>
            </a:r>
            <a:r>
              <a:rPr sz="1900" spc="-175" dirty="0">
                <a:latin typeface="Arial"/>
                <a:cs typeface="Arial"/>
              </a:rPr>
              <a:t>Chrome</a:t>
            </a:r>
            <a:r>
              <a:rPr sz="1900" spc="-140" dirty="0">
                <a:latin typeface="Arial"/>
                <a:cs typeface="Arial"/>
              </a:rPr>
              <a:t> </a:t>
            </a:r>
            <a:r>
              <a:rPr sz="1900" spc="-165" dirty="0">
                <a:latin typeface="Arial"/>
                <a:cs typeface="Arial"/>
              </a:rPr>
              <a:t>Browser.</a:t>
            </a:r>
            <a:endParaRPr sz="1900" dirty="0">
              <a:latin typeface="Arial"/>
              <a:cs typeface="Arial"/>
            </a:endParaRPr>
          </a:p>
          <a:p>
            <a:pPr marL="287020" indent="-274320">
              <a:lnSpc>
                <a:spcPts val="2375"/>
              </a:lnSpc>
              <a:spcBef>
                <a:spcPts val="80"/>
              </a:spcBef>
              <a:buClr>
                <a:srgbClr val="7ED13A"/>
              </a:buClr>
              <a:buSzPct val="68181"/>
              <a:buFont typeface="Wingdings"/>
              <a:buChar char=""/>
              <a:tabLst>
                <a:tab pos="287020" algn="l"/>
              </a:tabLst>
            </a:pPr>
            <a:r>
              <a:rPr sz="2200" b="1" spc="-145" dirty="0">
                <a:latin typeface="Arial"/>
                <a:cs typeface="Arial"/>
              </a:rPr>
              <a:t>Very </a:t>
            </a:r>
            <a:r>
              <a:rPr sz="2200" b="1" spc="-200" dirty="0">
                <a:latin typeface="Arial"/>
                <a:cs typeface="Arial"/>
              </a:rPr>
              <a:t>Fast </a:t>
            </a:r>
            <a:r>
              <a:rPr sz="2200" spc="-160" dirty="0">
                <a:latin typeface="Arial"/>
                <a:cs typeface="Arial"/>
              </a:rPr>
              <a:t>Being </a:t>
            </a:r>
            <a:r>
              <a:rPr sz="2200" spc="-65" dirty="0">
                <a:latin typeface="Arial"/>
                <a:cs typeface="Arial"/>
              </a:rPr>
              <a:t>built </a:t>
            </a:r>
            <a:r>
              <a:rPr sz="2200" spc="-195" dirty="0">
                <a:latin typeface="Arial"/>
                <a:cs typeface="Arial"/>
              </a:rPr>
              <a:t>on </a:t>
            </a:r>
            <a:r>
              <a:rPr sz="2200" spc="-70" dirty="0">
                <a:latin typeface="Arial"/>
                <a:cs typeface="Arial"/>
              </a:rPr>
              <a:t>Google </a:t>
            </a:r>
            <a:r>
              <a:rPr sz="2200" spc="-195" dirty="0">
                <a:latin typeface="Arial"/>
                <a:cs typeface="Arial"/>
              </a:rPr>
              <a:t>Chrome's </a:t>
            </a:r>
            <a:r>
              <a:rPr sz="2200" spc="-70" dirty="0">
                <a:latin typeface="Arial"/>
                <a:cs typeface="Arial"/>
              </a:rPr>
              <a:t>V8 </a:t>
            </a:r>
            <a:r>
              <a:rPr sz="2200" spc="-120" dirty="0">
                <a:latin typeface="Arial"/>
                <a:cs typeface="Arial"/>
              </a:rPr>
              <a:t>JavaScript</a:t>
            </a:r>
            <a:r>
              <a:rPr sz="2200" spc="-105" dirty="0">
                <a:latin typeface="Arial"/>
                <a:cs typeface="Arial"/>
              </a:rPr>
              <a:t> </a:t>
            </a:r>
            <a:r>
              <a:rPr sz="2200" spc="-200" dirty="0">
                <a:latin typeface="Arial"/>
                <a:cs typeface="Arial"/>
              </a:rPr>
              <a:t>Engine,</a:t>
            </a:r>
            <a:endParaRPr sz="2200" dirty="0">
              <a:latin typeface="Arial"/>
              <a:cs typeface="Arial"/>
            </a:endParaRPr>
          </a:p>
          <a:p>
            <a:pPr marL="286385">
              <a:lnSpc>
                <a:spcPts val="2375"/>
              </a:lnSpc>
            </a:pPr>
            <a:r>
              <a:rPr sz="2200" spc="-135" dirty="0">
                <a:latin typeface="Arial"/>
                <a:cs typeface="Arial"/>
              </a:rPr>
              <a:t>Node.js </a:t>
            </a:r>
            <a:r>
              <a:rPr sz="2200" spc="-15" dirty="0">
                <a:latin typeface="Arial"/>
                <a:cs typeface="Arial"/>
              </a:rPr>
              <a:t>library </a:t>
            </a:r>
            <a:r>
              <a:rPr sz="2200" spc="-190" dirty="0">
                <a:latin typeface="Arial"/>
                <a:cs typeface="Arial"/>
              </a:rPr>
              <a:t>is </a:t>
            </a:r>
            <a:r>
              <a:rPr sz="2200" spc="-80" dirty="0">
                <a:latin typeface="Arial"/>
                <a:cs typeface="Arial"/>
              </a:rPr>
              <a:t>very </a:t>
            </a:r>
            <a:r>
              <a:rPr sz="2200" spc="-70" dirty="0">
                <a:latin typeface="Arial"/>
                <a:cs typeface="Arial"/>
              </a:rPr>
              <a:t>fast </a:t>
            </a:r>
            <a:r>
              <a:rPr sz="2200" spc="-140" dirty="0">
                <a:latin typeface="Arial"/>
                <a:cs typeface="Arial"/>
              </a:rPr>
              <a:t>in </a:t>
            </a:r>
            <a:r>
              <a:rPr sz="2200" spc="-130" dirty="0">
                <a:latin typeface="Arial"/>
                <a:cs typeface="Arial"/>
              </a:rPr>
              <a:t>code</a:t>
            </a:r>
            <a:r>
              <a:rPr sz="2200" spc="275" dirty="0">
                <a:latin typeface="Arial"/>
                <a:cs typeface="Arial"/>
              </a:rPr>
              <a:t> </a:t>
            </a:r>
            <a:r>
              <a:rPr sz="2200" spc="-140" dirty="0">
                <a:latin typeface="Arial"/>
                <a:cs typeface="Arial"/>
              </a:rPr>
              <a:t>execution.</a:t>
            </a:r>
            <a:endParaRPr sz="2200" dirty="0">
              <a:latin typeface="Arial"/>
              <a:cs typeface="Arial"/>
            </a:endParaRPr>
          </a:p>
          <a:p>
            <a:pPr marL="287020" indent="-274320">
              <a:lnSpc>
                <a:spcPct val="100000"/>
              </a:lnSpc>
              <a:spcBef>
                <a:spcPts val="75"/>
              </a:spcBef>
              <a:buClr>
                <a:srgbClr val="7ED13A"/>
              </a:buClr>
              <a:buSzPct val="68181"/>
              <a:buFont typeface="Wingdings"/>
              <a:buChar char=""/>
              <a:tabLst>
                <a:tab pos="287020" algn="l"/>
              </a:tabLst>
            </a:pPr>
            <a:r>
              <a:rPr sz="2200" spc="-145" dirty="0">
                <a:latin typeface="Arial"/>
                <a:cs typeface="Arial"/>
              </a:rPr>
              <a:t>It’s </a:t>
            </a:r>
            <a:r>
              <a:rPr sz="2200" spc="-15" dirty="0">
                <a:latin typeface="Arial"/>
                <a:cs typeface="Arial"/>
              </a:rPr>
              <a:t>a </a:t>
            </a:r>
            <a:r>
              <a:rPr sz="2200" b="1" spc="-200" dirty="0">
                <a:latin typeface="Arial"/>
                <a:cs typeface="Arial"/>
              </a:rPr>
              <a:t>command </a:t>
            </a:r>
            <a:r>
              <a:rPr sz="2200" b="1" spc="-110" dirty="0">
                <a:latin typeface="Arial"/>
                <a:cs typeface="Arial"/>
              </a:rPr>
              <a:t>line</a:t>
            </a:r>
            <a:r>
              <a:rPr sz="2200" b="1" spc="330" dirty="0">
                <a:latin typeface="Arial"/>
                <a:cs typeface="Arial"/>
              </a:rPr>
              <a:t> </a:t>
            </a:r>
            <a:r>
              <a:rPr sz="2200" spc="-80" dirty="0">
                <a:latin typeface="Arial"/>
                <a:cs typeface="Arial"/>
              </a:rPr>
              <a:t>tool</a:t>
            </a:r>
            <a:r>
              <a:rPr sz="2200" spc="-80" dirty="0" smtClean="0">
                <a:latin typeface="Arial"/>
                <a:cs typeface="Arial"/>
              </a:rPr>
              <a:t>.</a:t>
            </a:r>
            <a:endParaRPr sz="22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JavaScript work?</a:t>
            </a:r>
            <a:endParaRPr lang="en-US" dirty="0"/>
          </a:p>
        </p:txBody>
      </p:sp>
      <p:sp>
        <p:nvSpPr>
          <p:cNvPr id="3" name="Content Placeholder 2"/>
          <p:cNvSpPr>
            <a:spLocks noGrp="1"/>
          </p:cNvSpPr>
          <p:nvPr>
            <p:ph idx="1"/>
          </p:nvPr>
        </p:nvSpPr>
        <p:spPr>
          <a:xfrm>
            <a:off x="609598" y="1600200"/>
            <a:ext cx="6347714" cy="3880773"/>
          </a:xfrm>
        </p:spPr>
        <p:txBody>
          <a:bodyPr>
            <a:normAutofit/>
          </a:bodyPr>
          <a:lstStyle/>
          <a:p>
            <a:r>
              <a:rPr lang="en-US" sz="2000" dirty="0" smtClean="0">
                <a:solidFill>
                  <a:schemeClr val="tx1"/>
                </a:solidFill>
                <a:latin typeface="Arial" panose="020B0604020202020204" pitchFamily="34" charset="0"/>
                <a:cs typeface="Arial" panose="020B0604020202020204" pitchFamily="34" charset="0"/>
              </a:rPr>
              <a:t>First should explain some terminology should know to get what I say next</a:t>
            </a:r>
          </a:p>
          <a:p>
            <a:r>
              <a:rPr lang="en-US" sz="2000" dirty="0">
                <a:solidFill>
                  <a:schemeClr val="tx1"/>
                </a:solidFill>
                <a:latin typeface="Arial" panose="020B0604020202020204" pitchFamily="34" charset="0"/>
                <a:cs typeface="Arial" panose="020B0604020202020204" pitchFamily="34" charset="0"/>
              </a:rPr>
              <a:t>synchronous and asynchronous </a:t>
            </a:r>
          </a:p>
          <a:p>
            <a:r>
              <a:rPr lang="en-US" sz="20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Synchronous</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operations tasks are performed one at a time and only when one is completed, the following is unblocked. In other words, you need to wait for a task to finish to move to the next one</a:t>
            </a:r>
            <a:r>
              <a:rPr lang="en-US" sz="2000" dirty="0" smtClean="0">
                <a:solidFill>
                  <a:schemeClr val="tx1"/>
                </a:solidFill>
                <a:latin typeface="Arial" panose="020B0604020202020204" pitchFamily="34" charset="0"/>
                <a:cs typeface="Arial" panose="020B0604020202020204" pitchFamily="34" charset="0"/>
              </a:rPr>
              <a:t>.</a:t>
            </a:r>
          </a:p>
          <a:p>
            <a:r>
              <a:rPr lang="en-US" sz="20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sz="2000" dirty="0">
                <a:solidFill>
                  <a:schemeClr val="tx1"/>
                </a:solidFill>
                <a:latin typeface="Arial" panose="020B0604020202020204" pitchFamily="34" charset="0"/>
                <a:cs typeface="Arial" panose="020B0604020202020204" pitchFamily="34" charset="0"/>
              </a:rPr>
              <a:t> operations, on the other hand, you can move to another task before the previous one finishes.</a:t>
            </a:r>
            <a:endParaRPr lang="en-US" sz="2000"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76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65" y="1061874"/>
            <a:ext cx="7200897" cy="977900"/>
          </a:xfrm>
        </p:spPr>
        <p:txBody>
          <a:bodyPr>
            <a:normAutofit fontScale="90000"/>
          </a:bodyPr>
          <a:lstStyle/>
          <a:p>
            <a:pPr algn="l"/>
            <a:r>
              <a:rPr lang="ar-EG" dirty="0" smtClean="0"/>
              <a:t/>
            </a:r>
            <a:br>
              <a:rPr lang="ar-EG" dirty="0" smtClean="0"/>
            </a:br>
            <a:r>
              <a:rPr lang="ar-EG" dirty="0"/>
              <a:t/>
            </a:r>
            <a:br>
              <a:rPr lang="ar-EG" dirty="0"/>
            </a:br>
            <a:endParaRPr lang="en-US" dirty="0"/>
          </a:p>
        </p:txBody>
      </p:sp>
      <p:graphicFrame>
        <p:nvGraphicFramePr>
          <p:cNvPr id="4" name="Content Placeholder 3"/>
          <p:cNvGraphicFramePr>
            <a:graphicFrameLocks noGrp="1"/>
          </p:cNvGraphicFramePr>
          <p:nvPr>
            <p:ph idx="1"/>
            <p:extLst/>
          </p:nvPr>
        </p:nvGraphicFramePr>
        <p:xfrm>
          <a:off x="935764" y="1241811"/>
          <a:ext cx="7236685" cy="3704085"/>
        </p:xfrm>
        <a:graphic>
          <a:graphicData uri="http://schemas.openxmlformats.org/drawingml/2006/table">
            <a:tbl>
              <a:tblPr firstRow="1" bandRow="1">
                <a:tableStyleId>{5C22544A-7EE6-4342-B048-85BDC9FD1C3A}</a:tableStyleId>
              </a:tblPr>
              <a:tblGrid>
                <a:gridCol w="3629846"/>
                <a:gridCol w="3606839"/>
              </a:tblGrid>
              <a:tr h="753514">
                <a:tc>
                  <a:txBody>
                    <a:bodyPr/>
                    <a:lstStyle/>
                    <a:p>
                      <a:pPr algn="ctr"/>
                      <a:endParaRPr lang="en-US" sz="1400" dirty="0" smtClean="0">
                        <a:effectLst>
                          <a:outerShdw blurRad="38100" dist="38100" dir="2700000" algn="tl">
                            <a:srgbClr val="000000">
                              <a:alpha val="43137"/>
                            </a:srgbClr>
                          </a:outerShdw>
                        </a:effectLst>
                      </a:endParaRPr>
                    </a:p>
                    <a:p>
                      <a:pPr algn="ctr"/>
                      <a:r>
                        <a:rPr lang="en-US" sz="2400" dirty="0" smtClean="0">
                          <a:effectLst>
                            <a:outerShdw blurRad="38100" dist="38100" dir="2700000" algn="tl">
                              <a:srgbClr val="000000">
                                <a:alpha val="43137"/>
                              </a:srgbClr>
                            </a:outerShdw>
                          </a:effectLst>
                        </a:rPr>
                        <a:t>Synchronous</a:t>
                      </a:r>
                      <a:endParaRPr lang="en-US" sz="2400" dirty="0"/>
                    </a:p>
                  </a:txBody>
                  <a:tcPr marL="68580" marR="68580" marT="34290" marB="34290"/>
                </a:tc>
                <a:tc>
                  <a:txBody>
                    <a:bodyPr/>
                    <a:lstStyle/>
                    <a:p>
                      <a:pPr algn="ctr"/>
                      <a:endParaRPr lang="en-US" sz="1400" dirty="0" smtClean="0"/>
                    </a:p>
                    <a:p>
                      <a:pPr algn="ctr"/>
                      <a:r>
                        <a:rPr lang="en-US" sz="2400" dirty="0" smtClean="0">
                          <a:effectLst>
                            <a:outerShdw blurRad="38100" dist="38100" dir="2700000" algn="tl">
                              <a:srgbClr val="000000">
                                <a:alpha val="43137"/>
                              </a:srgbClr>
                            </a:outerShdw>
                          </a:effectLst>
                        </a:rPr>
                        <a:t>Asynchronous</a:t>
                      </a:r>
                      <a:endParaRPr lang="en-US" sz="2400" dirty="0"/>
                    </a:p>
                  </a:txBody>
                  <a:tcPr marL="68580" marR="68580" marT="34290" marB="34290"/>
                </a:tc>
              </a:tr>
              <a:tr h="2950571">
                <a:tc>
                  <a:txBody>
                    <a:bodyPr/>
                    <a:lstStyle/>
                    <a:p>
                      <a:endParaRPr lang="en-US" sz="1400" dirty="0"/>
                    </a:p>
                  </a:txBody>
                  <a:tcPr marL="68580" marR="68580" marT="34290" marB="34290"/>
                </a:tc>
                <a:tc>
                  <a:txBody>
                    <a:bodyPr/>
                    <a:lstStyle/>
                    <a:p>
                      <a:endParaRPr lang="en-US" sz="1400" dirty="0"/>
                    </a:p>
                  </a:txBody>
                  <a:tcPr marL="68580" marR="68580" marT="34290" marB="34290"/>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80157"/>
            <a:ext cx="4614728" cy="36583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764" y="1980157"/>
            <a:ext cx="5103938" cy="3658301"/>
          </a:xfrm>
          <a:prstGeom prst="rect">
            <a:avLst/>
          </a:prstGeom>
        </p:spPr>
      </p:pic>
    </p:spTree>
    <p:extLst>
      <p:ext uri="{BB962C8B-B14F-4D97-AF65-F5344CB8AC3E}">
        <p14:creationId xmlns:p14="http://schemas.microsoft.com/office/powerpoint/2010/main" val="3914217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536" y="2571750"/>
            <a:ext cx="5091641" cy="2695575"/>
          </a:xfrm>
        </p:spPr>
      </p:pic>
    </p:spTree>
    <p:extLst>
      <p:ext uri="{BB962C8B-B14F-4D97-AF65-F5344CB8AC3E}">
        <p14:creationId xmlns:p14="http://schemas.microsoft.com/office/powerpoint/2010/main" val="1284290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599" y="1600200"/>
            <a:ext cx="6684919" cy="3667125"/>
          </a:xfrm>
        </p:spPr>
      </p:pic>
    </p:spTree>
    <p:extLst>
      <p:ext uri="{BB962C8B-B14F-4D97-AF65-F5344CB8AC3E}">
        <p14:creationId xmlns:p14="http://schemas.microsoft.com/office/powerpoint/2010/main" val="217329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Single thread vs. multi thread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22374"/>
            <a:ext cx="6934737" cy="3544952"/>
          </a:xfrm>
        </p:spPr>
      </p:pic>
      <p:sp>
        <p:nvSpPr>
          <p:cNvPr id="6" name="Oval Callout 5"/>
          <p:cNvSpPr/>
          <p:nvPr/>
        </p:nvSpPr>
        <p:spPr>
          <a:xfrm>
            <a:off x="6242703" y="1698238"/>
            <a:ext cx="1730524" cy="76912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Problem???</a:t>
            </a:r>
          </a:p>
        </p:txBody>
      </p:sp>
    </p:spTree>
    <p:extLst>
      <p:ext uri="{BB962C8B-B14F-4D97-AF65-F5344CB8AC3E}">
        <p14:creationId xmlns:p14="http://schemas.microsoft.com/office/powerpoint/2010/main" val="1132023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 in JavaScript</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a:t>
            </a:r>
            <a:r>
              <a:rPr lang="en-US" dirty="0" smtClean="0">
                <a:solidFill>
                  <a:schemeClr val="tx1"/>
                </a:solidFill>
                <a:latin typeface="Arial" panose="020B0604020202020204" pitchFamily="34" charset="0"/>
                <a:cs typeface="Arial" panose="020B0604020202020204" pitchFamily="34" charset="0"/>
              </a:rPr>
              <a:t>vent loop structure:</a:t>
            </a: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Call stack</a:t>
            </a:r>
          </a:p>
          <a:p>
            <a:pPr>
              <a:buFont typeface="+mj-lt"/>
              <a:buAutoNum type="arabicPeriod"/>
            </a:pPr>
            <a:r>
              <a:rPr lang="en-US" dirty="0" err="1" smtClean="0">
                <a:solidFill>
                  <a:schemeClr val="tx1"/>
                </a:solidFill>
                <a:latin typeface="Arial" panose="020B0604020202020204" pitchFamily="34" charset="0"/>
                <a:cs typeface="Arial" panose="020B0604020202020204" pitchFamily="34" charset="0"/>
              </a:rPr>
              <a:t>WebApis</a:t>
            </a:r>
            <a:endParaRPr lang="en-US" dirty="0" smtClean="0">
              <a:solidFill>
                <a:schemeClr val="tx1"/>
              </a:solidFill>
              <a:latin typeface="Arial" panose="020B0604020202020204" pitchFamily="34" charset="0"/>
              <a:cs typeface="Arial" panose="020B0604020202020204" pitchFamily="34" charset="0"/>
            </a:endParaRP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Callback queue</a:t>
            </a:r>
          </a:p>
          <a:p>
            <a:pPr>
              <a:buFont typeface="+mj-lt"/>
              <a:buAutoNum type="arabicPeriod"/>
            </a:pPr>
            <a:r>
              <a:rPr lang="en-US" dirty="0" smtClean="0">
                <a:solidFill>
                  <a:schemeClr val="tx1"/>
                </a:solidFill>
                <a:latin typeface="Arial" panose="020B0604020202020204" pitchFamily="34" charset="0"/>
                <a:cs typeface="Arial" panose="020B0604020202020204" pitchFamily="34" charset="0"/>
              </a:rPr>
              <a:t>Event loop</a:t>
            </a:r>
          </a:p>
          <a:p>
            <a:pPr>
              <a:buFont typeface="+mj-lt"/>
              <a:buAutoNum type="arabicPeriod"/>
            </a:pPr>
            <a:endParaRPr lang="en-US" dirty="0" smtClea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320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554</TotalTime>
  <Words>1161</Words>
  <Application>Microsoft Office PowerPoint</Application>
  <PresentationFormat>On-screen Show (4:3)</PresentationFormat>
  <Paragraphs>189</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Tahoma</vt:lpstr>
      <vt:lpstr>Trebuchet MS</vt:lpstr>
      <vt:lpstr>Wingdings</vt:lpstr>
      <vt:lpstr>Wingdings 3</vt:lpstr>
      <vt:lpstr>Facet</vt:lpstr>
      <vt:lpstr>PowerPoint Presentation</vt:lpstr>
      <vt:lpstr>Agenda</vt:lpstr>
      <vt:lpstr>INTRODUCTION: BASIC</vt:lpstr>
      <vt:lpstr>How JavaScript work?</vt:lpstr>
      <vt:lpstr>  </vt:lpstr>
      <vt:lpstr>Single thread vs. multi thread</vt:lpstr>
      <vt:lpstr>Single thread vs. multi thread</vt:lpstr>
      <vt:lpstr>Single thread vs. multi thread</vt:lpstr>
      <vt:lpstr>Event loop in JavaScript</vt:lpstr>
      <vt:lpstr>Event loop in JavaScript</vt:lpstr>
      <vt:lpstr>Call stack</vt:lpstr>
      <vt:lpstr>Call stack</vt:lpstr>
      <vt:lpstr>Callback queue</vt:lpstr>
      <vt:lpstr>Event loop </vt:lpstr>
      <vt:lpstr>Event loop </vt:lpstr>
      <vt:lpstr>Event loop </vt:lpstr>
      <vt:lpstr>WHAT CAN YOU DO WITH NODE.JS ?</vt:lpstr>
      <vt:lpstr>WHEN TO USE NODE.JS?</vt:lpstr>
      <vt:lpstr>WHEN TO NOT USE NODE.JS?</vt:lpstr>
      <vt:lpstr>WHO IS USING NODE.JS IN PRODUCTION?</vt:lpstr>
      <vt:lpstr>GETTING STARTED &amp; HELLO WORLD</vt:lpstr>
      <vt:lpstr>NODE.JS ECOSYSTEM</vt:lpstr>
      <vt:lpstr>NODE.JS - FIRST APPLICATION (HTTP MODULE)</vt:lpstr>
      <vt:lpstr>NODE.JS - FIRST APPLICATION (HTTP MODULE) – CONT.</vt:lpstr>
      <vt:lpstr>NODE.JS - FIRST APPLICATION (HTTP MODULE) – CONT.</vt:lpstr>
      <vt:lpstr>NODEJS- STREAMS</vt:lpstr>
      <vt:lpstr>PACKAGE.JSON</vt:lpstr>
      <vt:lpstr>PACKAGE.JSON - INITIALIZATION</vt:lpstr>
      <vt:lpstr>MOST KNOWN NODEJS-BASED FRAMEWRKS  AND MODULES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vksing3</dc:creator>
  <cp:lastModifiedBy>Negm</cp:lastModifiedBy>
  <cp:revision>12</cp:revision>
  <dcterms:created xsi:type="dcterms:W3CDTF">2022-02-02T18:42:58Z</dcterms:created>
  <dcterms:modified xsi:type="dcterms:W3CDTF">2022-02-05T17:49:41Z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2021-03-17T00:00:00Z</vt:filetime>
  </property>
  <property fmtid="{D5CDD505-2E9C-101B-9397-08002B2CF9AE}" pid="3" name="Creator">
    <vt:lpwstr>Microsoft® PowerPoint® for Microsoft 365</vt:lpwstr>
  </property>
  <property fmtid="{D5CDD505-2E9C-101B-9397-08002B2CF9AE}" pid="4" name="LastSaved">
    <vt:filetime>2022-02-02T00:00:00Z</vt:filetime>
  </property>
</Properties>
</file>