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2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6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055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03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2578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66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98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8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6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5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2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3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8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nodejs/nodejs_response_object.htm" TargetMode="External"/><Relationship Id="rId2" Type="http://schemas.openxmlformats.org/officeDocument/2006/relationships/hyperlink" Target="http://www.tutorialspoint.com/nodejs/nodejs_request_object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nodejs/nodejs_event_emitter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14750" y="4260850"/>
            <a:ext cx="2313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4E5B6D"/>
                </a:solidFill>
                <a:latin typeface="Arial"/>
                <a:cs typeface="Arial"/>
              </a:rPr>
              <a:t>The</a:t>
            </a:r>
            <a:r>
              <a:rPr sz="2400" b="1" spc="-65" dirty="0">
                <a:solidFill>
                  <a:srgbClr val="4E5B6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E5B6D"/>
                </a:solidFill>
                <a:latin typeface="Arial"/>
                <a:cs typeface="Arial"/>
              </a:rPr>
              <a:t>Server-side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4750" y="4626609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4E5B6D"/>
                </a:solidFill>
                <a:latin typeface="Arial"/>
                <a:cs typeface="Arial"/>
              </a:rPr>
              <a:t>JavaScript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54908" y="1126108"/>
            <a:ext cx="4436491" cy="4436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94628" y="4822697"/>
            <a:ext cx="1245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5FA225"/>
                </a:solidFill>
                <a:latin typeface="Arial"/>
                <a:cs typeface="Arial"/>
              </a:rPr>
              <a:t>Day</a:t>
            </a:r>
            <a:r>
              <a:rPr sz="3600" b="1" spc="-75" dirty="0">
                <a:solidFill>
                  <a:srgbClr val="5FA225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5FA225"/>
                </a:solidFill>
                <a:latin typeface="Arial"/>
                <a:cs typeface="Arial"/>
              </a:rPr>
              <a:t>2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98551"/>
            <a:ext cx="386334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spc="5" dirty="0">
                <a:latin typeface="Arial"/>
                <a:cs typeface="Arial"/>
              </a:rPr>
              <a:t>E</a:t>
            </a:r>
            <a:r>
              <a:rPr sz="2300" b="0" spc="5" dirty="0">
                <a:latin typeface="Arial"/>
                <a:cs typeface="Arial"/>
              </a:rPr>
              <a:t>XPRESS </a:t>
            </a:r>
            <a:r>
              <a:rPr sz="2900" b="0" dirty="0">
                <a:latin typeface="Arial"/>
                <a:cs typeface="Arial"/>
              </a:rPr>
              <a:t>-</a:t>
            </a:r>
            <a:r>
              <a:rPr sz="2900" b="0" spc="105" dirty="0">
                <a:latin typeface="Arial"/>
                <a:cs typeface="Arial"/>
              </a:rPr>
              <a:t> </a:t>
            </a:r>
            <a:r>
              <a:rPr sz="2900" b="0" spc="-20" dirty="0">
                <a:latin typeface="Arial"/>
                <a:cs typeface="Arial"/>
              </a:rPr>
              <a:t>I</a:t>
            </a:r>
            <a:r>
              <a:rPr sz="2300" b="0" spc="-20" dirty="0">
                <a:latin typeface="Arial"/>
                <a:cs typeface="Arial"/>
              </a:rPr>
              <a:t>NSTALLATION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76376"/>
            <a:ext cx="8199755" cy="53892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34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dirty="0">
                <a:latin typeface="Arial"/>
                <a:cs typeface="Arial"/>
              </a:rPr>
              <a:t>Installing </a:t>
            </a:r>
            <a:r>
              <a:rPr sz="2800" spc="-5" dirty="0">
                <a:latin typeface="Arial"/>
                <a:cs typeface="Arial"/>
              </a:rPr>
              <a:t>Express:</a:t>
            </a:r>
            <a:endParaRPr sz="28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335"/>
              </a:spcBef>
              <a:buClr>
                <a:srgbClr val="7ED13A"/>
              </a:buClr>
              <a:buSzPct val="80357"/>
              <a:buChar char=""/>
              <a:tabLst>
                <a:tab pos="653415" algn="l"/>
              </a:tabLst>
            </a:pPr>
            <a:r>
              <a:rPr sz="2800" dirty="0">
                <a:latin typeface="Arial"/>
                <a:cs typeface="Arial"/>
              </a:rPr>
              <a:t>install </a:t>
            </a:r>
            <a:r>
              <a:rPr sz="2800" spc="-5" dirty="0">
                <a:latin typeface="Arial"/>
                <a:cs typeface="Arial"/>
              </a:rPr>
              <a:t>the Express framework using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npm</a:t>
            </a:r>
            <a:endParaRPr sz="28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315"/>
              </a:spcBef>
            </a:pPr>
            <a:r>
              <a:rPr sz="2500" spc="-5" dirty="0">
                <a:solidFill>
                  <a:srgbClr val="C58D00"/>
                </a:solidFill>
                <a:latin typeface="Arial"/>
                <a:cs typeface="Arial"/>
              </a:rPr>
              <a:t>npm install express</a:t>
            </a:r>
            <a:r>
              <a:rPr sz="2500" spc="35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C58D00"/>
                </a:solidFill>
                <a:latin typeface="Arial"/>
                <a:cs typeface="Arial"/>
              </a:rPr>
              <a:t>--save</a:t>
            </a:r>
            <a:endParaRPr sz="2500">
              <a:latin typeface="Arial"/>
              <a:cs typeface="Arial"/>
            </a:endParaRPr>
          </a:p>
          <a:p>
            <a:pPr marL="652780" marR="595630" lvl="1" indent="-274955">
              <a:lnSpc>
                <a:spcPct val="90000"/>
              </a:lnSpc>
              <a:spcBef>
                <a:spcPts val="660"/>
              </a:spcBef>
              <a:buClr>
                <a:srgbClr val="7ED13A"/>
              </a:buClr>
              <a:buSzPct val="80357"/>
              <a:buChar char=""/>
              <a:tabLst>
                <a:tab pos="653415" algn="l"/>
              </a:tabLst>
            </a:pPr>
            <a:r>
              <a:rPr sz="2800" spc="-5" dirty="0">
                <a:latin typeface="Arial"/>
                <a:cs typeface="Arial"/>
              </a:rPr>
              <a:t>Above command saves installation </a:t>
            </a:r>
            <a:r>
              <a:rPr sz="2800" dirty="0">
                <a:latin typeface="Arial"/>
                <a:cs typeface="Arial"/>
              </a:rPr>
              <a:t>locally </a:t>
            </a:r>
            <a:r>
              <a:rPr sz="2800" spc="-204" dirty="0">
                <a:latin typeface="Arial"/>
                <a:cs typeface="Arial"/>
              </a:rPr>
              <a:t>in  </a:t>
            </a:r>
            <a:r>
              <a:rPr sz="2800" b="1" spc="-5" dirty="0">
                <a:latin typeface="Arial"/>
                <a:cs typeface="Arial"/>
              </a:rPr>
              <a:t>node_modules </a:t>
            </a:r>
            <a:r>
              <a:rPr sz="2800" dirty="0">
                <a:latin typeface="Arial"/>
                <a:cs typeface="Arial"/>
              </a:rPr>
              <a:t>directory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creates </a:t>
            </a:r>
            <a:r>
              <a:rPr sz="2800" spc="-5" dirty="0">
                <a:latin typeface="Arial"/>
                <a:cs typeface="Arial"/>
              </a:rPr>
              <a:t>a  </a:t>
            </a:r>
            <a:r>
              <a:rPr sz="2800" dirty="0">
                <a:latin typeface="Arial"/>
                <a:cs typeface="Arial"/>
              </a:rPr>
              <a:t>directory express inside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node_modules.</a:t>
            </a:r>
            <a:endParaRPr sz="2800">
              <a:latin typeface="Arial"/>
              <a:cs typeface="Arial"/>
            </a:endParaRPr>
          </a:p>
          <a:p>
            <a:pPr marL="286385" marR="167005" indent="-274320">
              <a:lnSpc>
                <a:spcPts val="3020"/>
              </a:lnSpc>
              <a:spcBef>
                <a:spcPts val="650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There are following </a:t>
            </a:r>
            <a:r>
              <a:rPr sz="2800" dirty="0">
                <a:latin typeface="Arial"/>
                <a:cs typeface="Arial"/>
              </a:rPr>
              <a:t>important </a:t>
            </a:r>
            <a:r>
              <a:rPr sz="2800" spc="-5" dirty="0">
                <a:latin typeface="Arial"/>
                <a:cs typeface="Arial"/>
              </a:rPr>
              <a:t>modules which </a:t>
            </a:r>
            <a:r>
              <a:rPr sz="2800" dirty="0">
                <a:latin typeface="Arial"/>
                <a:cs typeface="Arial"/>
              </a:rPr>
              <a:t>you  </a:t>
            </a:r>
            <a:r>
              <a:rPr sz="2800" spc="-5" dirty="0">
                <a:latin typeface="Arial"/>
                <a:cs typeface="Arial"/>
              </a:rPr>
              <a:t>should </a:t>
            </a:r>
            <a:r>
              <a:rPr sz="2800" dirty="0">
                <a:latin typeface="Arial"/>
                <a:cs typeface="Arial"/>
              </a:rPr>
              <a:t>install </a:t>
            </a:r>
            <a:r>
              <a:rPr sz="2800" spc="-5" dirty="0">
                <a:latin typeface="Arial"/>
                <a:cs typeface="Arial"/>
              </a:rPr>
              <a:t>along with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express:</a:t>
            </a:r>
            <a:endParaRPr sz="2800">
              <a:latin typeface="Arial"/>
              <a:cs typeface="Arial"/>
            </a:endParaRPr>
          </a:p>
          <a:p>
            <a:pPr marL="652780" lvl="1" indent="-274955">
              <a:lnSpc>
                <a:spcPts val="2395"/>
              </a:lnSpc>
              <a:spcBef>
                <a:spcPts val="229"/>
              </a:spcBef>
              <a:buClr>
                <a:srgbClr val="7ED13A"/>
              </a:buClr>
              <a:buSzPct val="78571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2100" b="1" spc="-10" dirty="0">
                <a:latin typeface="Arial"/>
                <a:cs typeface="Arial"/>
              </a:rPr>
              <a:t>body-parser </a:t>
            </a:r>
            <a:r>
              <a:rPr sz="2100" dirty="0">
                <a:latin typeface="Arial"/>
                <a:cs typeface="Arial"/>
              </a:rPr>
              <a:t>- This is a </a:t>
            </a:r>
            <a:r>
              <a:rPr sz="2100" spc="-5" dirty="0">
                <a:latin typeface="Arial"/>
                <a:cs typeface="Arial"/>
              </a:rPr>
              <a:t>node.js middleware </a:t>
            </a:r>
            <a:r>
              <a:rPr sz="2100" dirty="0">
                <a:latin typeface="Arial"/>
                <a:cs typeface="Arial"/>
              </a:rPr>
              <a:t>for </a:t>
            </a:r>
            <a:r>
              <a:rPr sz="2100" spc="-5" dirty="0">
                <a:latin typeface="Arial"/>
                <a:cs typeface="Arial"/>
              </a:rPr>
              <a:t>handling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JSON,</a:t>
            </a:r>
            <a:endParaRPr sz="2100">
              <a:latin typeface="Arial"/>
              <a:cs typeface="Arial"/>
            </a:endParaRPr>
          </a:p>
          <a:p>
            <a:pPr marL="652780">
              <a:lnSpc>
                <a:spcPts val="2395"/>
              </a:lnSpc>
            </a:pPr>
            <a:r>
              <a:rPr sz="2100" spc="-35" dirty="0">
                <a:latin typeface="Arial"/>
                <a:cs typeface="Arial"/>
              </a:rPr>
              <a:t>Raw, </a:t>
            </a:r>
            <a:r>
              <a:rPr sz="2100" spc="-65" dirty="0">
                <a:latin typeface="Arial"/>
                <a:cs typeface="Arial"/>
              </a:rPr>
              <a:t>Text </a:t>
            </a:r>
            <a:r>
              <a:rPr sz="2100" spc="-5" dirty="0">
                <a:latin typeface="Arial"/>
                <a:cs typeface="Arial"/>
              </a:rPr>
              <a:t>and URL encoded </a:t>
            </a:r>
            <a:r>
              <a:rPr sz="2100" dirty="0">
                <a:latin typeface="Arial"/>
                <a:cs typeface="Arial"/>
              </a:rPr>
              <a:t>form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data.</a:t>
            </a:r>
            <a:endParaRPr sz="2100">
              <a:latin typeface="Arial"/>
              <a:cs typeface="Arial"/>
            </a:endParaRPr>
          </a:p>
          <a:p>
            <a:pPr marL="652780" marR="5080" lvl="1" indent="-274955">
              <a:lnSpc>
                <a:spcPts val="2270"/>
              </a:lnSpc>
              <a:spcBef>
                <a:spcPts val="535"/>
              </a:spcBef>
              <a:buClr>
                <a:srgbClr val="7ED13A"/>
              </a:buClr>
              <a:buSzPct val="78571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2100" b="1" spc="-5" dirty="0">
                <a:latin typeface="Arial"/>
                <a:cs typeface="Arial"/>
              </a:rPr>
              <a:t>cookie-parser </a:t>
            </a:r>
            <a:r>
              <a:rPr sz="2100" dirty="0">
                <a:latin typeface="Arial"/>
                <a:cs typeface="Arial"/>
              </a:rPr>
              <a:t>- </a:t>
            </a:r>
            <a:r>
              <a:rPr sz="2100" spc="-5" dirty="0">
                <a:latin typeface="Arial"/>
                <a:cs typeface="Arial"/>
              </a:rPr>
              <a:t>Parse Cookie header and populate req.cookies  with an object keyed by </a:t>
            </a:r>
            <a:r>
              <a:rPr sz="2100" dirty="0">
                <a:latin typeface="Arial"/>
                <a:cs typeface="Arial"/>
              </a:rPr>
              <a:t>the </a:t>
            </a:r>
            <a:r>
              <a:rPr sz="2100" spc="-5" dirty="0">
                <a:latin typeface="Arial"/>
                <a:cs typeface="Arial"/>
              </a:rPr>
              <a:t>cookie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names.</a:t>
            </a:r>
            <a:endParaRPr sz="2100">
              <a:latin typeface="Arial"/>
              <a:cs typeface="Arial"/>
            </a:endParaRPr>
          </a:p>
          <a:p>
            <a:pPr marL="652780" lvl="1" indent="-274955">
              <a:lnSpc>
                <a:spcPts val="2395"/>
              </a:lnSpc>
              <a:spcBef>
                <a:spcPts val="220"/>
              </a:spcBef>
              <a:buClr>
                <a:srgbClr val="7ED13A"/>
              </a:buClr>
              <a:buSzPct val="78571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2100" b="1" dirty="0">
                <a:latin typeface="Arial"/>
                <a:cs typeface="Arial"/>
              </a:rPr>
              <a:t>multer </a:t>
            </a:r>
            <a:r>
              <a:rPr sz="2100" dirty="0">
                <a:latin typeface="Arial"/>
                <a:cs typeface="Arial"/>
              </a:rPr>
              <a:t>- This is a </a:t>
            </a:r>
            <a:r>
              <a:rPr sz="2100" spc="-5" dirty="0">
                <a:latin typeface="Arial"/>
                <a:cs typeface="Arial"/>
              </a:rPr>
              <a:t>node.js middleware </a:t>
            </a:r>
            <a:r>
              <a:rPr sz="2100" dirty="0">
                <a:latin typeface="Arial"/>
                <a:cs typeface="Arial"/>
              </a:rPr>
              <a:t>for</a:t>
            </a:r>
            <a:r>
              <a:rPr sz="2100" spc="-8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handling</a:t>
            </a:r>
            <a:endParaRPr sz="2100">
              <a:latin typeface="Arial"/>
              <a:cs typeface="Arial"/>
            </a:endParaRPr>
          </a:p>
          <a:p>
            <a:pPr marL="652780">
              <a:lnSpc>
                <a:spcPts val="2395"/>
              </a:lnSpc>
            </a:pPr>
            <a:r>
              <a:rPr sz="2100" spc="-5" dirty="0">
                <a:latin typeface="Arial"/>
                <a:cs typeface="Arial"/>
              </a:rPr>
              <a:t>multipart/form-data.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98551"/>
            <a:ext cx="323088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spc="5" dirty="0">
                <a:latin typeface="Arial"/>
                <a:cs typeface="Arial"/>
              </a:rPr>
              <a:t>E</a:t>
            </a:r>
            <a:r>
              <a:rPr sz="2300" b="0" spc="5" dirty="0">
                <a:latin typeface="Arial"/>
                <a:cs typeface="Arial"/>
              </a:rPr>
              <a:t>XPRESS </a:t>
            </a:r>
            <a:r>
              <a:rPr sz="2900" b="0" dirty="0">
                <a:latin typeface="Arial"/>
                <a:cs typeface="Arial"/>
              </a:rPr>
              <a:t>-</a:t>
            </a:r>
            <a:r>
              <a:rPr sz="2900" b="0" spc="105" dirty="0">
                <a:latin typeface="Arial"/>
                <a:cs typeface="Arial"/>
              </a:rPr>
              <a:t> </a:t>
            </a:r>
            <a:r>
              <a:rPr sz="2900" b="0" spc="5" dirty="0">
                <a:latin typeface="Arial"/>
                <a:cs typeface="Arial"/>
              </a:rPr>
              <a:t>E</a:t>
            </a:r>
            <a:r>
              <a:rPr sz="2300" b="0" spc="5" dirty="0">
                <a:latin typeface="Arial"/>
                <a:cs typeface="Arial"/>
              </a:rPr>
              <a:t>XAMPLE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862329"/>
            <a:ext cx="8211820" cy="5452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Following is a </a:t>
            </a:r>
            <a:r>
              <a:rPr sz="2800" dirty="0">
                <a:latin typeface="Arial"/>
                <a:cs typeface="Arial"/>
              </a:rPr>
              <a:t>very </a:t>
            </a:r>
            <a:r>
              <a:rPr sz="2800" spc="-5" dirty="0">
                <a:latin typeface="Arial"/>
                <a:cs typeface="Arial"/>
              </a:rPr>
              <a:t>basic Express app which </a:t>
            </a:r>
            <a:r>
              <a:rPr sz="2800" dirty="0">
                <a:latin typeface="Arial"/>
                <a:cs typeface="Arial"/>
              </a:rPr>
              <a:t>starts 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server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listens </a:t>
            </a:r>
            <a:r>
              <a:rPr sz="2800" spc="-5" dirty="0">
                <a:latin typeface="Arial"/>
                <a:cs typeface="Arial"/>
              </a:rPr>
              <a:t>on port 8081for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connection.</a:t>
            </a:r>
            <a:endParaRPr sz="2800">
              <a:latin typeface="Arial"/>
              <a:cs typeface="Arial"/>
            </a:endParaRPr>
          </a:p>
          <a:p>
            <a:pPr marL="286385" marR="87630" indent="-274320">
              <a:lnSpc>
                <a:spcPct val="100000"/>
              </a:lnSpc>
              <a:spcBef>
                <a:spcPts val="605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This app </a:t>
            </a:r>
            <a:r>
              <a:rPr sz="2800" dirty="0">
                <a:latin typeface="Arial"/>
                <a:cs typeface="Arial"/>
              </a:rPr>
              <a:t>responds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b="1" spc="-5" dirty="0">
                <a:latin typeface="Arial"/>
                <a:cs typeface="Arial"/>
              </a:rPr>
              <a:t>Hello </a:t>
            </a:r>
            <a:r>
              <a:rPr sz="2800" b="1" spc="-10" dirty="0">
                <a:latin typeface="Arial"/>
                <a:cs typeface="Arial"/>
              </a:rPr>
              <a:t>World!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requests  </a:t>
            </a:r>
            <a:r>
              <a:rPr sz="2800" spc="-5" dirty="0">
                <a:latin typeface="Arial"/>
                <a:cs typeface="Arial"/>
              </a:rPr>
              <a:t>to the homepage. For every other </a:t>
            </a:r>
            <a:r>
              <a:rPr sz="2800" dirty="0">
                <a:latin typeface="Arial"/>
                <a:cs typeface="Arial"/>
              </a:rPr>
              <a:t>path, </a:t>
            </a:r>
            <a:r>
              <a:rPr sz="2800" spc="-5" dirty="0">
                <a:latin typeface="Arial"/>
                <a:cs typeface="Arial"/>
              </a:rPr>
              <a:t>it will  respond with a </a:t>
            </a:r>
            <a:r>
              <a:rPr sz="2800" b="1" spc="-5" dirty="0">
                <a:latin typeface="Arial"/>
                <a:cs typeface="Arial"/>
              </a:rPr>
              <a:t>404 Not</a:t>
            </a:r>
            <a:r>
              <a:rPr sz="2800" b="1" spc="5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Found.</a:t>
            </a:r>
            <a:endParaRPr sz="2800">
              <a:latin typeface="Arial"/>
              <a:cs typeface="Arial"/>
            </a:endParaRPr>
          </a:p>
          <a:p>
            <a:pPr marL="286385" marR="5266690" indent="-274320" algn="just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Save the </a:t>
            </a:r>
            <a:r>
              <a:rPr sz="2800" dirty="0">
                <a:latin typeface="Arial"/>
                <a:cs typeface="Arial"/>
              </a:rPr>
              <a:t>code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  file </a:t>
            </a:r>
            <a:r>
              <a:rPr sz="2800" spc="-15" dirty="0">
                <a:latin typeface="Arial"/>
                <a:cs typeface="Arial"/>
              </a:rPr>
              <a:t>“server.js” </a:t>
            </a:r>
            <a:r>
              <a:rPr sz="2800" spc="-5" dirty="0">
                <a:latin typeface="Arial"/>
                <a:cs typeface="Arial"/>
              </a:rPr>
              <a:t>for  </a:t>
            </a:r>
            <a:r>
              <a:rPr sz="2800" dirty="0">
                <a:latin typeface="Arial"/>
                <a:cs typeface="Arial"/>
              </a:rPr>
              <a:t>example.</a:t>
            </a:r>
            <a:endParaRPr sz="2800">
              <a:latin typeface="Arial"/>
              <a:cs typeface="Arial"/>
            </a:endParaRPr>
          </a:p>
          <a:p>
            <a:pPr marL="286385" marR="5699760" indent="-274320">
              <a:lnSpc>
                <a:spcPct val="100000"/>
              </a:lnSpc>
              <a:spcBef>
                <a:spcPts val="605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Then run </a:t>
            </a:r>
            <a:r>
              <a:rPr sz="2800" dirty="0">
                <a:latin typeface="Arial"/>
                <a:cs typeface="Arial"/>
              </a:rPr>
              <a:t>it: </a:t>
            </a:r>
            <a:r>
              <a:rPr sz="2800" dirty="0">
                <a:solidFill>
                  <a:srgbClr val="C58D00"/>
                </a:solidFill>
                <a:latin typeface="Arial"/>
                <a:cs typeface="Arial"/>
              </a:rPr>
              <a:t> node</a:t>
            </a:r>
            <a:r>
              <a:rPr sz="2800" spc="-65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C58D00"/>
                </a:solidFill>
                <a:latin typeface="Arial"/>
                <a:cs typeface="Arial"/>
              </a:rPr>
              <a:t>server.js</a:t>
            </a:r>
            <a:endParaRPr sz="2800">
              <a:latin typeface="Arial"/>
              <a:cs typeface="Arial"/>
            </a:endParaRPr>
          </a:p>
          <a:p>
            <a:pPr marL="286385" marR="410845" indent="-27432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Open </a:t>
            </a:r>
            <a:r>
              <a:rPr sz="2800" dirty="0">
                <a:latin typeface="Arial"/>
                <a:cs typeface="Arial"/>
              </a:rPr>
              <a:t>http://127.0.0.1:8081/ </a:t>
            </a:r>
            <a:r>
              <a:rPr sz="2800" spc="-5" dirty="0">
                <a:latin typeface="Arial"/>
                <a:cs typeface="Arial"/>
              </a:rPr>
              <a:t>in any </a:t>
            </a:r>
            <a:r>
              <a:rPr sz="2800" spc="-20" dirty="0">
                <a:latin typeface="Arial"/>
                <a:cs typeface="Arial"/>
              </a:rPr>
              <a:t>browser, </a:t>
            </a:r>
            <a:r>
              <a:rPr sz="2800" spc="-5" dirty="0">
                <a:latin typeface="Arial"/>
                <a:cs typeface="Arial"/>
              </a:rPr>
              <a:t>you  should see “Hello world” printed in the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browser.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8296" y="2743200"/>
            <a:ext cx="4972304" cy="2361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98551"/>
            <a:ext cx="540702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spc="5" dirty="0">
                <a:latin typeface="Arial"/>
                <a:cs typeface="Arial"/>
              </a:rPr>
              <a:t>E</a:t>
            </a:r>
            <a:r>
              <a:rPr sz="2300" b="0" spc="5" dirty="0">
                <a:latin typeface="Arial"/>
                <a:cs typeface="Arial"/>
              </a:rPr>
              <a:t>XPRESS </a:t>
            </a:r>
            <a:r>
              <a:rPr sz="2900" b="0" dirty="0">
                <a:latin typeface="Arial"/>
                <a:cs typeface="Arial"/>
              </a:rPr>
              <a:t>- </a:t>
            </a:r>
            <a:r>
              <a:rPr sz="2900" b="0" spc="5" dirty="0">
                <a:latin typeface="Arial"/>
                <a:cs typeface="Arial"/>
              </a:rPr>
              <a:t>R</a:t>
            </a:r>
            <a:r>
              <a:rPr sz="2300" b="0" spc="5" dirty="0">
                <a:latin typeface="Arial"/>
                <a:cs typeface="Arial"/>
              </a:rPr>
              <a:t>EQUEST </a:t>
            </a:r>
            <a:r>
              <a:rPr sz="2900" b="0" dirty="0">
                <a:latin typeface="Arial"/>
                <a:cs typeface="Arial"/>
              </a:rPr>
              <a:t>&amp;</a:t>
            </a:r>
            <a:r>
              <a:rPr sz="2900" b="0" spc="270" dirty="0">
                <a:latin typeface="Arial"/>
                <a:cs typeface="Arial"/>
              </a:rPr>
              <a:t> </a:t>
            </a:r>
            <a:r>
              <a:rPr sz="2900" b="0" spc="10" dirty="0">
                <a:latin typeface="Arial"/>
                <a:cs typeface="Arial"/>
              </a:rPr>
              <a:t>R</a:t>
            </a:r>
            <a:r>
              <a:rPr sz="2300" b="0" spc="10" dirty="0">
                <a:latin typeface="Arial"/>
                <a:cs typeface="Arial"/>
              </a:rPr>
              <a:t>ESPONSE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862329"/>
            <a:ext cx="8199120" cy="4076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920750" indent="-274320" algn="just">
              <a:lnSpc>
                <a:spcPct val="100000"/>
              </a:lnSpc>
              <a:spcBef>
                <a:spcPts val="95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Express application makes </a:t>
            </a:r>
            <a:r>
              <a:rPr sz="2800" dirty="0">
                <a:latin typeface="Arial"/>
                <a:cs typeface="Arial"/>
              </a:rPr>
              <a:t>use </a:t>
            </a:r>
            <a:r>
              <a:rPr sz="2800" spc="-5" dirty="0">
                <a:latin typeface="Arial"/>
                <a:cs typeface="Arial"/>
              </a:rPr>
              <a:t>of a </a:t>
            </a:r>
            <a:r>
              <a:rPr sz="2800" dirty="0">
                <a:latin typeface="Arial"/>
                <a:cs typeface="Arial"/>
              </a:rPr>
              <a:t>callback  function </a:t>
            </a:r>
            <a:r>
              <a:rPr sz="2800" spc="-5" dirty="0">
                <a:latin typeface="Arial"/>
                <a:cs typeface="Arial"/>
              </a:rPr>
              <a:t>whose parameters are </a:t>
            </a:r>
            <a:r>
              <a:rPr sz="2800" b="1" spc="-5" dirty="0">
                <a:latin typeface="Arial"/>
                <a:cs typeface="Arial"/>
              </a:rPr>
              <a:t>request </a:t>
            </a:r>
            <a:r>
              <a:rPr sz="2800" dirty="0">
                <a:latin typeface="Arial"/>
                <a:cs typeface="Arial"/>
              </a:rPr>
              <a:t>and  </a:t>
            </a:r>
            <a:r>
              <a:rPr sz="2800" b="1" spc="-5" dirty="0">
                <a:latin typeface="Arial"/>
                <a:cs typeface="Arial"/>
              </a:rPr>
              <a:t>response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objects.</a:t>
            </a:r>
            <a:endParaRPr sz="28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solidFill>
                  <a:srgbClr val="C58D00"/>
                </a:solidFill>
                <a:latin typeface="Arial"/>
                <a:cs typeface="Arial"/>
              </a:rPr>
              <a:t>app.get('/', function (req, res) </a:t>
            </a:r>
            <a:r>
              <a:rPr sz="2800" spc="-5" dirty="0">
                <a:solidFill>
                  <a:srgbClr val="C58D00"/>
                </a:solidFill>
                <a:latin typeface="Arial"/>
                <a:cs typeface="Arial"/>
              </a:rPr>
              <a:t>{ // -- })</a:t>
            </a:r>
            <a:endParaRPr sz="2800">
              <a:latin typeface="Arial"/>
              <a:cs typeface="Arial"/>
            </a:endParaRPr>
          </a:p>
          <a:p>
            <a:pPr marL="652780" marR="139065" lvl="1" indent="-274955">
              <a:lnSpc>
                <a:spcPct val="100000"/>
              </a:lnSpc>
              <a:spcBef>
                <a:spcPts val="590"/>
              </a:spcBef>
              <a:buClr>
                <a:srgbClr val="7ED13A"/>
              </a:buClr>
              <a:buSzPct val="79166"/>
              <a:buChar char=""/>
              <a:tabLst>
                <a:tab pos="652780" algn="l"/>
                <a:tab pos="653415" algn="l"/>
              </a:tabLst>
            </a:pPr>
            <a:r>
              <a:rPr sz="2400" u="heavy" spc="-5" dirty="0">
                <a:solidFill>
                  <a:srgbClr val="EB8703"/>
                </a:solidFill>
                <a:uFill>
                  <a:solidFill>
                    <a:srgbClr val="EB8703"/>
                  </a:solidFill>
                </a:uFill>
                <a:latin typeface="Arial"/>
                <a:cs typeface="Arial"/>
                <a:hlinkClick r:id="rId2"/>
              </a:rPr>
              <a:t>Request </a:t>
            </a:r>
            <a:r>
              <a:rPr sz="2400" u="heavy" dirty="0">
                <a:solidFill>
                  <a:srgbClr val="EB8703"/>
                </a:solidFill>
                <a:uFill>
                  <a:solidFill>
                    <a:srgbClr val="EB8703"/>
                  </a:solidFill>
                </a:uFill>
                <a:latin typeface="Arial"/>
                <a:cs typeface="Arial"/>
                <a:hlinkClick r:id="rId2"/>
              </a:rPr>
              <a:t>Object</a:t>
            </a:r>
            <a:r>
              <a:rPr sz="2400" dirty="0">
                <a:solidFill>
                  <a:srgbClr val="EB8703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dirty="0">
                <a:latin typeface="Arial"/>
                <a:cs typeface="Arial"/>
              </a:rPr>
              <a:t>- The </a:t>
            </a:r>
            <a:r>
              <a:rPr sz="2400" spc="-5" dirty="0">
                <a:latin typeface="Arial"/>
                <a:cs typeface="Arial"/>
              </a:rPr>
              <a:t>request object represents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HTTP request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has properties </a:t>
            </a:r>
            <a:r>
              <a:rPr sz="2400" dirty="0">
                <a:latin typeface="Arial"/>
                <a:cs typeface="Arial"/>
              </a:rPr>
              <a:t>for the </a:t>
            </a:r>
            <a:r>
              <a:rPr sz="2400" spc="-5" dirty="0">
                <a:latin typeface="Arial"/>
                <a:cs typeface="Arial"/>
              </a:rPr>
              <a:t>request </a:t>
            </a:r>
            <a:r>
              <a:rPr sz="2400" dirty="0">
                <a:latin typeface="Arial"/>
                <a:cs typeface="Arial"/>
              </a:rPr>
              <a:t>query  </a:t>
            </a:r>
            <a:r>
              <a:rPr sz="2400" spc="-5" dirty="0">
                <a:latin typeface="Arial"/>
                <a:cs typeface="Arial"/>
              </a:rPr>
              <a:t>string, parameters, </a:t>
            </a:r>
            <a:r>
              <a:rPr sz="2400" spc="-40" dirty="0">
                <a:latin typeface="Arial"/>
                <a:cs typeface="Arial"/>
              </a:rPr>
              <a:t>body, </a:t>
            </a:r>
            <a:r>
              <a:rPr sz="2400" spc="-5" dirty="0">
                <a:latin typeface="Arial"/>
                <a:cs typeface="Arial"/>
              </a:rPr>
              <a:t>HTTP headers, and so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on.</a:t>
            </a:r>
            <a:endParaRPr sz="2400">
              <a:latin typeface="Arial"/>
              <a:cs typeface="Arial"/>
            </a:endParaRPr>
          </a:p>
          <a:p>
            <a:pPr marL="652780" marR="5080" lvl="1" indent="-274955">
              <a:lnSpc>
                <a:spcPct val="100000"/>
              </a:lnSpc>
              <a:spcBef>
                <a:spcPts val="580"/>
              </a:spcBef>
              <a:buClr>
                <a:srgbClr val="7ED13A"/>
              </a:buClr>
              <a:buSzPct val="79166"/>
              <a:buChar char=""/>
              <a:tabLst>
                <a:tab pos="652780" algn="l"/>
                <a:tab pos="653415" algn="l"/>
              </a:tabLst>
            </a:pPr>
            <a:r>
              <a:rPr sz="2400" u="heavy" spc="-5" dirty="0">
                <a:solidFill>
                  <a:srgbClr val="EB8703"/>
                </a:solidFill>
                <a:uFill>
                  <a:solidFill>
                    <a:srgbClr val="EB8703"/>
                  </a:solidFill>
                </a:uFill>
                <a:latin typeface="Arial"/>
                <a:cs typeface="Arial"/>
                <a:hlinkClick r:id="rId3"/>
              </a:rPr>
              <a:t>Response </a:t>
            </a:r>
            <a:r>
              <a:rPr sz="2400" u="heavy" dirty="0">
                <a:solidFill>
                  <a:srgbClr val="EB8703"/>
                </a:solidFill>
                <a:uFill>
                  <a:solidFill>
                    <a:srgbClr val="EB8703"/>
                  </a:solidFill>
                </a:uFill>
                <a:latin typeface="Arial"/>
                <a:cs typeface="Arial"/>
                <a:hlinkClick r:id="rId3"/>
              </a:rPr>
              <a:t>Object</a:t>
            </a:r>
            <a:r>
              <a:rPr sz="2400" dirty="0">
                <a:solidFill>
                  <a:srgbClr val="EB8703"/>
                </a:solidFill>
                <a:latin typeface="Arial"/>
                <a:cs typeface="Arial"/>
                <a:hlinkClick r:id="rId3"/>
              </a:rPr>
              <a:t> </a:t>
            </a:r>
            <a:r>
              <a:rPr sz="2400" dirty="0">
                <a:latin typeface="Arial"/>
                <a:cs typeface="Arial"/>
              </a:rPr>
              <a:t>- The </a:t>
            </a:r>
            <a:r>
              <a:rPr sz="2400" spc="-5" dirty="0">
                <a:latin typeface="Arial"/>
                <a:cs typeface="Arial"/>
              </a:rPr>
              <a:t>response object represents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HTTP response </a:t>
            </a:r>
            <a:r>
              <a:rPr sz="2400" dirty="0">
                <a:latin typeface="Arial"/>
                <a:cs typeface="Arial"/>
              </a:rPr>
              <a:t>that an </a:t>
            </a:r>
            <a:r>
              <a:rPr sz="2400" spc="-5" dirty="0">
                <a:latin typeface="Arial"/>
                <a:cs typeface="Arial"/>
              </a:rPr>
              <a:t>Express app sends when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gets  an HTTP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request.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98551"/>
            <a:ext cx="277431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spc="5" dirty="0">
                <a:latin typeface="Arial"/>
                <a:cs typeface="Arial"/>
              </a:rPr>
              <a:t>E</a:t>
            </a:r>
            <a:r>
              <a:rPr sz="2300" b="0" spc="5" dirty="0">
                <a:latin typeface="Arial"/>
                <a:cs typeface="Arial"/>
              </a:rPr>
              <a:t>XPRESS</a:t>
            </a:r>
            <a:r>
              <a:rPr sz="2300" b="0" spc="150" dirty="0">
                <a:latin typeface="Arial"/>
                <a:cs typeface="Arial"/>
              </a:rPr>
              <a:t> </a:t>
            </a:r>
            <a:r>
              <a:rPr sz="2900" b="0" spc="-35" dirty="0">
                <a:latin typeface="Arial"/>
                <a:cs typeface="Arial"/>
              </a:rPr>
              <a:t>(C</a:t>
            </a:r>
            <a:r>
              <a:rPr sz="2300" b="0" spc="-35" dirty="0">
                <a:latin typeface="Arial"/>
                <a:cs typeface="Arial"/>
              </a:rPr>
              <a:t>ONT</a:t>
            </a:r>
            <a:r>
              <a:rPr sz="2900" b="0" spc="-35" dirty="0">
                <a:latin typeface="Arial"/>
                <a:cs typeface="Arial"/>
              </a:rPr>
              <a:t>.)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89127"/>
            <a:ext cx="8203565" cy="471526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05"/>
              </a:spcBef>
              <a:buClr>
                <a:srgbClr val="7ED13A"/>
              </a:buClr>
              <a:buSzPct val="69565"/>
              <a:buFont typeface="Wingdings"/>
              <a:buChar char=""/>
              <a:tabLst>
                <a:tab pos="287020" algn="l"/>
              </a:tabLst>
            </a:pPr>
            <a:r>
              <a:rPr sz="2300" dirty="0">
                <a:latin typeface="Arial"/>
                <a:cs typeface="Arial"/>
              </a:rPr>
              <a:t>Basic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Routing:</a:t>
            </a:r>
          </a:p>
          <a:p>
            <a:pPr marL="652780" marR="5080" lvl="1" indent="-274955">
              <a:lnSpc>
                <a:spcPct val="90100"/>
              </a:lnSpc>
              <a:spcBef>
                <a:spcPts val="470"/>
              </a:spcBef>
              <a:buClr>
                <a:srgbClr val="7ED13A"/>
              </a:buClr>
              <a:buSzPct val="78947"/>
              <a:buChar char=""/>
              <a:tabLst>
                <a:tab pos="652780" algn="l"/>
                <a:tab pos="653415" algn="l"/>
              </a:tabLst>
            </a:pPr>
            <a:r>
              <a:rPr sz="1900" spc="-5" dirty="0">
                <a:latin typeface="Arial"/>
                <a:cs typeface="Arial"/>
              </a:rPr>
              <a:t>Routing refers to determining how an application responds to a client  request to a particular endpoint, </a:t>
            </a:r>
            <a:r>
              <a:rPr sz="1900" spc="-10" dirty="0">
                <a:latin typeface="Arial"/>
                <a:cs typeface="Arial"/>
              </a:rPr>
              <a:t>which </a:t>
            </a:r>
            <a:r>
              <a:rPr sz="1900" spc="-5" dirty="0">
                <a:latin typeface="Arial"/>
                <a:cs typeface="Arial"/>
              </a:rPr>
              <a:t>is a URI (or path) and a specific  HTTP request method </a:t>
            </a:r>
            <a:r>
              <a:rPr sz="1900" spc="-45" dirty="0">
                <a:latin typeface="Arial"/>
                <a:cs typeface="Arial"/>
              </a:rPr>
              <a:t>(GET, </a:t>
            </a:r>
            <a:r>
              <a:rPr sz="1900" spc="-50" dirty="0">
                <a:latin typeface="Arial"/>
                <a:cs typeface="Arial"/>
              </a:rPr>
              <a:t>POST, </a:t>
            </a:r>
            <a:r>
              <a:rPr sz="1900" spc="-5" dirty="0">
                <a:latin typeface="Arial"/>
                <a:cs typeface="Arial"/>
              </a:rPr>
              <a:t>and so</a:t>
            </a:r>
            <a:r>
              <a:rPr sz="1900" spc="13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on).</a:t>
            </a:r>
          </a:p>
          <a:p>
            <a:pPr marL="287020" indent="-274320">
              <a:lnSpc>
                <a:spcPct val="100000"/>
              </a:lnSpc>
              <a:spcBef>
                <a:spcPts val="310"/>
              </a:spcBef>
              <a:buClr>
                <a:srgbClr val="7ED13A"/>
              </a:buClr>
              <a:buSzPct val="69565"/>
              <a:buFont typeface="Wingdings"/>
              <a:buChar char=""/>
              <a:tabLst>
                <a:tab pos="287020" algn="l"/>
              </a:tabLst>
            </a:pPr>
            <a:r>
              <a:rPr sz="2300" dirty="0" smtClean="0">
                <a:latin typeface="Arial"/>
                <a:cs typeface="Arial"/>
              </a:rPr>
              <a:t>Serving </a:t>
            </a:r>
            <a:r>
              <a:rPr sz="2300" dirty="0">
                <a:latin typeface="Arial"/>
                <a:cs typeface="Arial"/>
              </a:rPr>
              <a:t>Static</a:t>
            </a:r>
            <a:r>
              <a:rPr sz="2300" spc="-4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Files</a:t>
            </a:r>
          </a:p>
          <a:p>
            <a:pPr marL="652780" marR="497840" lvl="1" indent="-274955">
              <a:lnSpc>
                <a:spcPts val="2380"/>
              </a:lnSpc>
              <a:spcBef>
                <a:spcPts val="565"/>
              </a:spcBef>
              <a:buClr>
                <a:srgbClr val="7ED13A"/>
              </a:buClr>
              <a:buSzPct val="79545"/>
              <a:buChar char=""/>
              <a:tabLst>
                <a:tab pos="652780" algn="l"/>
                <a:tab pos="653415" algn="l"/>
              </a:tabLst>
            </a:pPr>
            <a:r>
              <a:rPr sz="2200" spc="-5" dirty="0">
                <a:latin typeface="Arial"/>
                <a:cs typeface="Arial"/>
              </a:rPr>
              <a:t>Express provides a </a:t>
            </a:r>
            <a:r>
              <a:rPr sz="2200" dirty="0">
                <a:latin typeface="Arial"/>
                <a:cs typeface="Arial"/>
              </a:rPr>
              <a:t>built-in </a:t>
            </a:r>
            <a:r>
              <a:rPr sz="2200" spc="-5" dirty="0">
                <a:latin typeface="Arial"/>
                <a:cs typeface="Arial"/>
              </a:rPr>
              <a:t>middleware </a:t>
            </a:r>
            <a:r>
              <a:rPr sz="2200" b="1" spc="-5" dirty="0">
                <a:latin typeface="Arial"/>
                <a:cs typeface="Arial"/>
              </a:rPr>
              <a:t>express.static </a:t>
            </a:r>
            <a:r>
              <a:rPr sz="2200" spc="-5" dirty="0">
                <a:latin typeface="Arial"/>
                <a:cs typeface="Arial"/>
              </a:rPr>
              <a:t>to  serve static files, such as images, CSS, JavaScript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etc.</a:t>
            </a:r>
            <a:endParaRPr sz="2200" dirty="0">
              <a:latin typeface="Arial"/>
              <a:cs typeface="Arial"/>
            </a:endParaRPr>
          </a:p>
          <a:p>
            <a:pPr marL="652780" marR="377190" lvl="1" indent="-274955">
              <a:lnSpc>
                <a:spcPct val="90100"/>
              </a:lnSpc>
              <a:spcBef>
                <a:spcPts val="484"/>
              </a:spcBef>
              <a:buClr>
                <a:srgbClr val="7ED13A"/>
              </a:buClr>
              <a:buSzPct val="79545"/>
              <a:buChar char=""/>
              <a:tabLst>
                <a:tab pos="652780" algn="l"/>
                <a:tab pos="653415" algn="l"/>
              </a:tabLst>
            </a:pPr>
            <a:r>
              <a:rPr sz="2200" spc="-75" dirty="0">
                <a:latin typeface="Arial"/>
                <a:cs typeface="Arial"/>
              </a:rPr>
              <a:t>You </a:t>
            </a:r>
            <a:r>
              <a:rPr sz="2200" spc="-5" dirty="0">
                <a:latin typeface="Arial"/>
                <a:cs typeface="Arial"/>
              </a:rPr>
              <a:t>simply needs to pass the name of the directory where  you keep your static assets, to the </a:t>
            </a:r>
            <a:r>
              <a:rPr sz="2200" b="1" spc="-5" dirty="0">
                <a:latin typeface="Arial"/>
                <a:cs typeface="Arial"/>
              </a:rPr>
              <a:t>express.static  </a:t>
            </a:r>
            <a:r>
              <a:rPr sz="2200" spc="-5" dirty="0">
                <a:latin typeface="Arial"/>
                <a:cs typeface="Arial"/>
              </a:rPr>
              <a:t>middleware to </a:t>
            </a:r>
            <a:r>
              <a:rPr sz="2200" dirty="0">
                <a:latin typeface="Arial"/>
                <a:cs typeface="Arial"/>
              </a:rPr>
              <a:t>start </a:t>
            </a:r>
            <a:r>
              <a:rPr sz="2200" spc="-5" dirty="0">
                <a:latin typeface="Arial"/>
                <a:cs typeface="Arial"/>
              </a:rPr>
              <a:t>serving the </a:t>
            </a:r>
            <a:r>
              <a:rPr sz="2200" dirty="0">
                <a:latin typeface="Arial"/>
                <a:cs typeface="Arial"/>
              </a:rPr>
              <a:t>files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directly.</a:t>
            </a:r>
            <a:endParaRPr sz="2200" dirty="0">
              <a:latin typeface="Arial"/>
              <a:cs typeface="Arial"/>
            </a:endParaRPr>
          </a:p>
          <a:p>
            <a:pPr marL="652780" marR="147955" lvl="1" indent="-274955">
              <a:lnSpc>
                <a:spcPts val="2380"/>
              </a:lnSpc>
              <a:spcBef>
                <a:spcPts val="560"/>
              </a:spcBef>
              <a:buClr>
                <a:srgbClr val="7ED13A"/>
              </a:buClr>
              <a:buSzPct val="79545"/>
              <a:buChar char=""/>
              <a:tabLst>
                <a:tab pos="652780" algn="l"/>
                <a:tab pos="653415" algn="l"/>
              </a:tabLst>
            </a:pPr>
            <a:r>
              <a:rPr sz="2200" spc="-5" dirty="0">
                <a:latin typeface="Arial"/>
                <a:cs typeface="Arial"/>
              </a:rPr>
              <a:t>For example, if you keep </a:t>
            </a:r>
            <a:r>
              <a:rPr sz="2200" spc="-10" dirty="0">
                <a:latin typeface="Arial"/>
                <a:cs typeface="Arial"/>
              </a:rPr>
              <a:t>your </a:t>
            </a:r>
            <a:r>
              <a:rPr sz="2200" spc="-5" dirty="0">
                <a:latin typeface="Arial"/>
                <a:cs typeface="Arial"/>
              </a:rPr>
              <a:t>images, CSS, and JavaScript  files in a directory named public, you can do </a:t>
            </a:r>
            <a:r>
              <a:rPr sz="2200" spc="10" dirty="0">
                <a:latin typeface="Arial"/>
                <a:cs typeface="Arial"/>
              </a:rPr>
              <a:t>this: </a:t>
            </a:r>
            <a:r>
              <a:rPr sz="2200" spc="10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58D00"/>
                </a:solidFill>
                <a:latin typeface="Arial"/>
                <a:cs typeface="Arial"/>
              </a:rPr>
              <a:t>app.use(express.static('public'));</a:t>
            </a:r>
            <a:endParaRPr sz="22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320"/>
              </a:spcBef>
              <a:buClr>
                <a:srgbClr val="7ED13A"/>
              </a:buClr>
              <a:buSzPct val="69565"/>
              <a:buFont typeface="Wingdings"/>
              <a:buChar char=""/>
              <a:tabLst>
                <a:tab pos="287020" algn="l"/>
              </a:tabLst>
            </a:pPr>
            <a:r>
              <a:rPr sz="2300" dirty="0" smtClean="0">
                <a:latin typeface="Arial"/>
                <a:cs typeface="Arial"/>
              </a:rPr>
              <a:t>Post </a:t>
            </a:r>
            <a:r>
              <a:rPr sz="2300" dirty="0">
                <a:latin typeface="Arial"/>
                <a:cs typeface="Arial"/>
              </a:rPr>
              <a:t>&amp; get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dirty="0" smtClean="0">
                <a:latin typeface="Arial"/>
                <a:cs typeface="Arial"/>
              </a:rPr>
              <a:t>Methods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98551"/>
            <a:ext cx="277431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spc="5" dirty="0">
                <a:latin typeface="Arial"/>
                <a:cs typeface="Arial"/>
              </a:rPr>
              <a:t>E</a:t>
            </a:r>
            <a:r>
              <a:rPr sz="2300" b="0" spc="5" dirty="0">
                <a:latin typeface="Arial"/>
                <a:cs typeface="Arial"/>
              </a:rPr>
              <a:t>XPRESS</a:t>
            </a:r>
            <a:r>
              <a:rPr sz="2300" b="0" spc="150" dirty="0">
                <a:latin typeface="Arial"/>
                <a:cs typeface="Arial"/>
              </a:rPr>
              <a:t> </a:t>
            </a:r>
            <a:r>
              <a:rPr sz="2900" b="0" spc="-35" dirty="0">
                <a:latin typeface="Arial"/>
                <a:cs typeface="Arial"/>
              </a:rPr>
              <a:t>(C</a:t>
            </a:r>
            <a:r>
              <a:rPr sz="2300" b="0" spc="-35" dirty="0">
                <a:latin typeface="Arial"/>
                <a:cs typeface="Arial"/>
              </a:rPr>
              <a:t>ONT</a:t>
            </a:r>
            <a:r>
              <a:rPr sz="2900" b="0" spc="-35" dirty="0">
                <a:latin typeface="Arial"/>
                <a:cs typeface="Arial"/>
              </a:rPr>
              <a:t>.)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89127"/>
            <a:ext cx="8203565" cy="566229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05"/>
              </a:spcBef>
              <a:buClr>
                <a:srgbClr val="7ED13A"/>
              </a:buClr>
              <a:buSzPct val="69565"/>
              <a:buFont typeface="Wingdings"/>
              <a:buChar char=""/>
              <a:tabLst>
                <a:tab pos="287020" algn="l"/>
              </a:tabLst>
            </a:pPr>
            <a:r>
              <a:rPr sz="2300" dirty="0">
                <a:latin typeface="Arial"/>
                <a:cs typeface="Arial"/>
              </a:rPr>
              <a:t>Basic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Routing:</a:t>
            </a:r>
            <a:endParaRPr sz="2300">
              <a:latin typeface="Arial"/>
              <a:cs typeface="Arial"/>
            </a:endParaRPr>
          </a:p>
          <a:p>
            <a:pPr marL="652780" marR="5080" lvl="1" indent="-274955">
              <a:lnSpc>
                <a:spcPct val="90100"/>
              </a:lnSpc>
              <a:spcBef>
                <a:spcPts val="470"/>
              </a:spcBef>
              <a:buClr>
                <a:srgbClr val="7ED13A"/>
              </a:buClr>
              <a:buSzPct val="78947"/>
              <a:buChar char=""/>
              <a:tabLst>
                <a:tab pos="652780" algn="l"/>
                <a:tab pos="653415" algn="l"/>
              </a:tabLst>
            </a:pPr>
            <a:r>
              <a:rPr sz="1900" spc="-5" dirty="0">
                <a:latin typeface="Arial"/>
                <a:cs typeface="Arial"/>
              </a:rPr>
              <a:t>Routing refers to determining how an application responds to a client  request to a particular endpoint, </a:t>
            </a:r>
            <a:r>
              <a:rPr sz="1900" spc="-10" dirty="0">
                <a:latin typeface="Arial"/>
                <a:cs typeface="Arial"/>
              </a:rPr>
              <a:t>which </a:t>
            </a:r>
            <a:r>
              <a:rPr sz="1900" spc="-5" dirty="0">
                <a:latin typeface="Arial"/>
                <a:cs typeface="Arial"/>
              </a:rPr>
              <a:t>is a URI (or path) and a specific  HTTP request method </a:t>
            </a:r>
            <a:r>
              <a:rPr sz="1900" spc="-45" dirty="0">
                <a:latin typeface="Arial"/>
                <a:cs typeface="Arial"/>
              </a:rPr>
              <a:t>(GET, </a:t>
            </a:r>
            <a:r>
              <a:rPr sz="1900" spc="-50" dirty="0">
                <a:latin typeface="Arial"/>
                <a:cs typeface="Arial"/>
              </a:rPr>
              <a:t>POST, </a:t>
            </a:r>
            <a:r>
              <a:rPr sz="1900" spc="-5" dirty="0">
                <a:latin typeface="Arial"/>
                <a:cs typeface="Arial"/>
              </a:rPr>
              <a:t>and so</a:t>
            </a:r>
            <a:r>
              <a:rPr sz="1900" spc="13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on).</a:t>
            </a:r>
            <a:endParaRPr sz="19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225"/>
              </a:spcBef>
              <a:buClr>
                <a:srgbClr val="7ED13A"/>
              </a:buClr>
              <a:buSzPct val="78947"/>
              <a:buChar char=""/>
              <a:tabLst>
                <a:tab pos="652780" algn="l"/>
                <a:tab pos="653415" algn="l"/>
              </a:tabLst>
            </a:pPr>
            <a:r>
              <a:rPr sz="1900" spc="-5" dirty="0">
                <a:solidFill>
                  <a:srgbClr val="C58D00"/>
                </a:solidFill>
                <a:latin typeface="Arial"/>
                <a:cs typeface="Arial"/>
              </a:rPr>
              <a:t>Demo</a:t>
            </a:r>
            <a:r>
              <a:rPr sz="1900" spc="20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C58D00"/>
                </a:solidFill>
                <a:latin typeface="Arial"/>
                <a:cs typeface="Arial"/>
              </a:rPr>
              <a:t>!</a:t>
            </a:r>
            <a:endParaRPr sz="19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310"/>
              </a:spcBef>
              <a:buClr>
                <a:srgbClr val="7ED13A"/>
              </a:buClr>
              <a:buSzPct val="69565"/>
              <a:buFont typeface="Wingdings"/>
              <a:buChar char=""/>
              <a:tabLst>
                <a:tab pos="287020" algn="l"/>
              </a:tabLst>
            </a:pPr>
            <a:r>
              <a:rPr sz="2300" dirty="0">
                <a:latin typeface="Arial"/>
                <a:cs typeface="Arial"/>
              </a:rPr>
              <a:t>Serving Static</a:t>
            </a:r>
            <a:r>
              <a:rPr sz="2300" spc="-4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Files</a:t>
            </a:r>
            <a:endParaRPr sz="2300">
              <a:latin typeface="Arial"/>
              <a:cs typeface="Arial"/>
            </a:endParaRPr>
          </a:p>
          <a:p>
            <a:pPr marL="652780" marR="497840" lvl="1" indent="-274955">
              <a:lnSpc>
                <a:spcPts val="2380"/>
              </a:lnSpc>
              <a:spcBef>
                <a:spcPts val="565"/>
              </a:spcBef>
              <a:buClr>
                <a:srgbClr val="7ED13A"/>
              </a:buClr>
              <a:buSzPct val="79545"/>
              <a:buChar char=""/>
              <a:tabLst>
                <a:tab pos="652780" algn="l"/>
                <a:tab pos="653415" algn="l"/>
              </a:tabLst>
            </a:pPr>
            <a:r>
              <a:rPr sz="2200" spc="-5" dirty="0">
                <a:latin typeface="Arial"/>
                <a:cs typeface="Arial"/>
              </a:rPr>
              <a:t>Express provides a </a:t>
            </a:r>
            <a:r>
              <a:rPr sz="2200" dirty="0">
                <a:latin typeface="Arial"/>
                <a:cs typeface="Arial"/>
              </a:rPr>
              <a:t>built-in </a:t>
            </a:r>
            <a:r>
              <a:rPr sz="2200" spc="-5" dirty="0">
                <a:latin typeface="Arial"/>
                <a:cs typeface="Arial"/>
              </a:rPr>
              <a:t>middleware </a:t>
            </a:r>
            <a:r>
              <a:rPr sz="2200" b="1" spc="-5" dirty="0">
                <a:latin typeface="Arial"/>
                <a:cs typeface="Arial"/>
              </a:rPr>
              <a:t>express.static </a:t>
            </a:r>
            <a:r>
              <a:rPr sz="2200" spc="-5" dirty="0">
                <a:latin typeface="Arial"/>
                <a:cs typeface="Arial"/>
              </a:rPr>
              <a:t>to  serve static files, such as images, CSS, JavaScript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etc.</a:t>
            </a:r>
            <a:endParaRPr sz="2200">
              <a:latin typeface="Arial"/>
              <a:cs typeface="Arial"/>
            </a:endParaRPr>
          </a:p>
          <a:p>
            <a:pPr marL="652780" marR="377190" lvl="1" indent="-274955">
              <a:lnSpc>
                <a:spcPct val="90100"/>
              </a:lnSpc>
              <a:spcBef>
                <a:spcPts val="484"/>
              </a:spcBef>
              <a:buClr>
                <a:srgbClr val="7ED13A"/>
              </a:buClr>
              <a:buSzPct val="79545"/>
              <a:buChar char=""/>
              <a:tabLst>
                <a:tab pos="652780" algn="l"/>
                <a:tab pos="653415" algn="l"/>
              </a:tabLst>
            </a:pPr>
            <a:r>
              <a:rPr sz="2200" spc="-75" dirty="0">
                <a:latin typeface="Arial"/>
                <a:cs typeface="Arial"/>
              </a:rPr>
              <a:t>You </a:t>
            </a:r>
            <a:r>
              <a:rPr sz="2200" spc="-5" dirty="0">
                <a:latin typeface="Arial"/>
                <a:cs typeface="Arial"/>
              </a:rPr>
              <a:t>simply needs to pass the name of the directory where  you keep your static assets, to the </a:t>
            </a:r>
            <a:r>
              <a:rPr sz="2200" b="1" spc="-5" dirty="0">
                <a:latin typeface="Arial"/>
                <a:cs typeface="Arial"/>
              </a:rPr>
              <a:t>express.static  </a:t>
            </a:r>
            <a:r>
              <a:rPr sz="2200" spc="-5" dirty="0">
                <a:latin typeface="Arial"/>
                <a:cs typeface="Arial"/>
              </a:rPr>
              <a:t>middleware to </a:t>
            </a:r>
            <a:r>
              <a:rPr sz="2200" dirty="0">
                <a:latin typeface="Arial"/>
                <a:cs typeface="Arial"/>
              </a:rPr>
              <a:t>start </a:t>
            </a:r>
            <a:r>
              <a:rPr sz="2200" spc="-5" dirty="0">
                <a:latin typeface="Arial"/>
                <a:cs typeface="Arial"/>
              </a:rPr>
              <a:t>serving the </a:t>
            </a:r>
            <a:r>
              <a:rPr sz="2200" dirty="0">
                <a:latin typeface="Arial"/>
                <a:cs typeface="Arial"/>
              </a:rPr>
              <a:t>files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directly.</a:t>
            </a:r>
            <a:endParaRPr sz="2200">
              <a:latin typeface="Arial"/>
              <a:cs typeface="Arial"/>
            </a:endParaRPr>
          </a:p>
          <a:p>
            <a:pPr marL="652780" marR="147955" lvl="1" indent="-274955">
              <a:lnSpc>
                <a:spcPts val="2380"/>
              </a:lnSpc>
              <a:spcBef>
                <a:spcPts val="560"/>
              </a:spcBef>
              <a:buClr>
                <a:srgbClr val="7ED13A"/>
              </a:buClr>
              <a:buSzPct val="79545"/>
              <a:buChar char=""/>
              <a:tabLst>
                <a:tab pos="652780" algn="l"/>
                <a:tab pos="653415" algn="l"/>
              </a:tabLst>
            </a:pPr>
            <a:r>
              <a:rPr sz="2200" spc="-5" dirty="0">
                <a:latin typeface="Arial"/>
                <a:cs typeface="Arial"/>
              </a:rPr>
              <a:t>For example, if you keep </a:t>
            </a:r>
            <a:r>
              <a:rPr sz="2200" spc="-10" dirty="0">
                <a:latin typeface="Arial"/>
                <a:cs typeface="Arial"/>
              </a:rPr>
              <a:t>your </a:t>
            </a:r>
            <a:r>
              <a:rPr sz="2200" spc="-5" dirty="0">
                <a:latin typeface="Arial"/>
                <a:cs typeface="Arial"/>
              </a:rPr>
              <a:t>images, CSS, and JavaScript  files in a directory named public, you can do </a:t>
            </a:r>
            <a:r>
              <a:rPr sz="2200" spc="10" dirty="0">
                <a:latin typeface="Arial"/>
                <a:cs typeface="Arial"/>
              </a:rPr>
              <a:t>this: </a:t>
            </a:r>
            <a:r>
              <a:rPr sz="2200" spc="10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58D00"/>
                </a:solidFill>
                <a:latin typeface="Arial"/>
                <a:cs typeface="Arial"/>
              </a:rPr>
              <a:t>app.use(express.static('public'));</a:t>
            </a:r>
            <a:endParaRPr sz="22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220"/>
              </a:spcBef>
              <a:buClr>
                <a:srgbClr val="7ED13A"/>
              </a:buClr>
              <a:buSzPct val="79545"/>
              <a:buChar char=""/>
              <a:tabLst>
                <a:tab pos="652780" algn="l"/>
                <a:tab pos="653415" algn="l"/>
              </a:tabLst>
            </a:pPr>
            <a:r>
              <a:rPr sz="2200" spc="-5" dirty="0">
                <a:solidFill>
                  <a:srgbClr val="C58D00"/>
                </a:solidFill>
                <a:latin typeface="Arial"/>
                <a:cs typeface="Arial"/>
              </a:rPr>
              <a:t>Demo</a:t>
            </a:r>
            <a:r>
              <a:rPr sz="2200" spc="15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58D00"/>
                </a:solidFill>
                <a:latin typeface="Arial"/>
                <a:cs typeface="Arial"/>
              </a:rPr>
              <a:t>!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320"/>
              </a:spcBef>
              <a:buClr>
                <a:srgbClr val="7ED13A"/>
              </a:buClr>
              <a:buSzPct val="69565"/>
              <a:buFont typeface="Wingdings"/>
              <a:buChar char=""/>
              <a:tabLst>
                <a:tab pos="287020" algn="l"/>
              </a:tabLst>
            </a:pPr>
            <a:r>
              <a:rPr sz="2300" dirty="0">
                <a:latin typeface="Arial"/>
                <a:cs typeface="Arial"/>
              </a:rPr>
              <a:t>Post &amp; get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Methods</a:t>
            </a:r>
            <a:endParaRPr sz="23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245"/>
              </a:spcBef>
              <a:buClr>
                <a:srgbClr val="7ED13A"/>
              </a:buClr>
              <a:buSzPct val="78947"/>
              <a:buChar char=""/>
              <a:tabLst>
                <a:tab pos="652780" algn="l"/>
                <a:tab pos="653415" algn="l"/>
              </a:tabLst>
            </a:pPr>
            <a:r>
              <a:rPr sz="1900" spc="-5" dirty="0">
                <a:solidFill>
                  <a:srgbClr val="C58D00"/>
                </a:solidFill>
                <a:latin typeface="Arial"/>
                <a:cs typeface="Arial"/>
              </a:rPr>
              <a:t>Demo</a:t>
            </a:r>
            <a:r>
              <a:rPr sz="1900" spc="20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C58D00"/>
                </a:solidFill>
                <a:latin typeface="Arial"/>
                <a:cs typeface="Arial"/>
              </a:rPr>
              <a:t>!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0"/>
            <a:ext cx="71970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dirty="0">
                <a:latin typeface="Arial"/>
                <a:cs typeface="Arial"/>
              </a:rPr>
              <a:t>E</a:t>
            </a:r>
            <a:r>
              <a:rPr sz="2000" b="0" dirty="0">
                <a:latin typeface="Arial"/>
                <a:cs typeface="Arial"/>
              </a:rPr>
              <a:t>XPRESS </a:t>
            </a:r>
            <a:r>
              <a:rPr sz="2500" b="0" spc="-5" dirty="0">
                <a:latin typeface="Arial"/>
                <a:cs typeface="Arial"/>
              </a:rPr>
              <a:t>– </a:t>
            </a:r>
            <a:r>
              <a:rPr sz="2500" b="0" dirty="0">
                <a:latin typeface="Arial"/>
                <a:cs typeface="Arial"/>
              </a:rPr>
              <a:t>C</a:t>
            </a:r>
            <a:r>
              <a:rPr sz="2000" b="0" dirty="0">
                <a:latin typeface="Arial"/>
                <a:cs typeface="Arial"/>
              </a:rPr>
              <a:t>OMPLETE </a:t>
            </a:r>
            <a:r>
              <a:rPr sz="2500" b="0" spc="-5" dirty="0">
                <a:latin typeface="Arial"/>
                <a:cs typeface="Arial"/>
              </a:rPr>
              <a:t>D</a:t>
            </a:r>
            <a:r>
              <a:rPr sz="2000" b="0" spc="-5" dirty="0">
                <a:latin typeface="Arial"/>
                <a:cs typeface="Arial"/>
              </a:rPr>
              <a:t>EMO</a:t>
            </a:r>
            <a:r>
              <a:rPr sz="2500" b="0" spc="-5" dirty="0">
                <a:latin typeface="Arial"/>
                <a:cs typeface="Arial"/>
              </a:rPr>
              <a:t>: </a:t>
            </a:r>
            <a:r>
              <a:rPr sz="2500" b="0" spc="-20" dirty="0">
                <a:latin typeface="Arial"/>
                <a:cs typeface="Arial"/>
              </a:rPr>
              <a:t>C</a:t>
            </a:r>
            <a:r>
              <a:rPr sz="2000" b="0" spc="-20" dirty="0">
                <a:latin typeface="Arial"/>
                <a:cs typeface="Arial"/>
              </a:rPr>
              <a:t>REATING </a:t>
            </a:r>
            <a:r>
              <a:rPr sz="2000" b="0" dirty="0">
                <a:latin typeface="Arial"/>
                <a:cs typeface="Arial"/>
              </a:rPr>
              <a:t>JSON</a:t>
            </a:r>
            <a:r>
              <a:rPr sz="2000" b="0" spc="10" dirty="0">
                <a:latin typeface="Arial"/>
                <a:cs typeface="Arial"/>
              </a:rPr>
              <a:t> </a:t>
            </a:r>
            <a:r>
              <a:rPr sz="2000" b="0" spc="-5" dirty="0">
                <a:latin typeface="Arial"/>
                <a:cs typeface="Arial"/>
              </a:rPr>
              <a:t>BASED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287" y="417717"/>
            <a:ext cx="8270240" cy="5973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dirty="0" smtClean="0">
              <a:solidFill>
                <a:srgbClr val="4E5B6E"/>
              </a:solidFill>
              <a:latin typeface="Arial"/>
              <a:cs typeface="Arial"/>
            </a:endParaRPr>
          </a:p>
          <a:p>
            <a:pPr marL="286385" marR="491490" indent="-274320"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SzPct val="69444"/>
              <a:buFont typeface="Wingdings"/>
              <a:buChar char=""/>
              <a:tabLst>
                <a:tab pos="286385" algn="l"/>
                <a:tab pos="287020" algn="l"/>
              </a:tabLst>
            </a:pPr>
            <a:r>
              <a:rPr sz="1800" dirty="0" smtClean="0">
                <a:latin typeface="Arial"/>
                <a:cs typeface="Arial"/>
              </a:rPr>
              <a:t>REST </a:t>
            </a:r>
            <a:r>
              <a:rPr sz="1800" spc="-5" dirty="0">
                <a:latin typeface="Arial"/>
                <a:cs typeface="Arial"/>
              </a:rPr>
              <a:t>stands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REpresentational </a:t>
            </a:r>
            <a:r>
              <a:rPr sz="1800" dirty="0">
                <a:latin typeface="Arial"/>
                <a:cs typeface="Arial"/>
              </a:rPr>
              <a:t>State </a:t>
            </a:r>
            <a:r>
              <a:rPr sz="1800" spc="-20" dirty="0">
                <a:latin typeface="Arial"/>
                <a:cs typeface="Arial"/>
              </a:rPr>
              <a:t>Transfer. </a:t>
            </a:r>
            <a:r>
              <a:rPr sz="1800" dirty="0">
                <a:latin typeface="Arial"/>
                <a:cs typeface="Arial"/>
              </a:rPr>
              <a:t>REST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5" dirty="0">
                <a:latin typeface="Arial"/>
                <a:cs typeface="Arial"/>
              </a:rPr>
              <a:t>web </a:t>
            </a:r>
            <a:r>
              <a:rPr sz="1800" spc="-5" dirty="0">
                <a:latin typeface="Arial"/>
                <a:cs typeface="Arial"/>
              </a:rPr>
              <a:t>standards  based architecture and uses </a:t>
            </a:r>
            <a:r>
              <a:rPr sz="1800" spc="5" dirty="0">
                <a:latin typeface="Arial"/>
                <a:cs typeface="Arial"/>
              </a:rPr>
              <a:t>HTTP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Protocol.</a:t>
            </a:r>
            <a:endParaRPr sz="18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9444"/>
              <a:buFont typeface="Wingdings"/>
              <a:buChar char=""/>
              <a:tabLst>
                <a:tab pos="286385" algn="l"/>
                <a:tab pos="287020" algn="l"/>
              </a:tabLst>
            </a:pP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revolves around resource </a:t>
            </a:r>
            <a:r>
              <a:rPr sz="1800" spc="-15" dirty="0">
                <a:latin typeface="Arial"/>
                <a:cs typeface="Arial"/>
              </a:rPr>
              <a:t>where </a:t>
            </a:r>
            <a:r>
              <a:rPr sz="1800" spc="-5" dirty="0">
                <a:latin typeface="Arial"/>
                <a:cs typeface="Arial"/>
              </a:rPr>
              <a:t>every component is a resource and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resource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accessed by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common interface using </a:t>
            </a:r>
            <a:r>
              <a:rPr sz="1800" spc="5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standard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methods.</a:t>
            </a:r>
            <a:endParaRPr sz="1800" dirty="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9444"/>
              <a:buFont typeface="Wingdings"/>
              <a:buChar char=""/>
              <a:tabLst>
                <a:tab pos="286385" algn="l"/>
                <a:tab pos="287020" algn="l"/>
              </a:tabLst>
            </a:pPr>
            <a:r>
              <a:rPr sz="1800" dirty="0">
                <a:latin typeface="Arial"/>
                <a:cs typeface="Arial"/>
              </a:rPr>
              <a:t>A REST </a:t>
            </a:r>
            <a:r>
              <a:rPr sz="1800" spc="-5" dirty="0">
                <a:latin typeface="Arial"/>
                <a:cs typeface="Arial"/>
              </a:rPr>
              <a:t>Server simply provides access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resources and REST client  accesses and modifies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resources using </a:t>
            </a:r>
            <a:r>
              <a:rPr sz="1800" spc="5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protocol. Here each  resource is identified by URIs/ global </a:t>
            </a:r>
            <a:r>
              <a:rPr sz="1800" dirty="0">
                <a:latin typeface="Arial"/>
                <a:cs typeface="Arial"/>
              </a:rPr>
              <a:t>IDs. </a:t>
            </a:r>
            <a:r>
              <a:rPr sz="1800" spc="-5" dirty="0">
                <a:latin typeface="Arial"/>
                <a:cs typeface="Arial"/>
              </a:rPr>
              <a:t>REST uses various representation </a:t>
            </a:r>
            <a:r>
              <a:rPr sz="1800" dirty="0">
                <a:latin typeface="Arial"/>
                <a:cs typeface="Arial"/>
              </a:rPr>
              <a:t>to  </a:t>
            </a:r>
            <a:r>
              <a:rPr sz="1800" spc="-5" dirty="0">
                <a:latin typeface="Arial"/>
                <a:cs typeface="Arial"/>
              </a:rPr>
              <a:t>represent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resource like text, </a:t>
            </a:r>
            <a:r>
              <a:rPr sz="1800" dirty="0">
                <a:latin typeface="Arial"/>
                <a:cs typeface="Arial"/>
              </a:rPr>
              <a:t>JSON, </a:t>
            </a:r>
            <a:r>
              <a:rPr sz="1800" spc="-5" dirty="0">
                <a:latin typeface="Arial"/>
                <a:cs typeface="Arial"/>
              </a:rPr>
              <a:t>XML </a:t>
            </a:r>
            <a:r>
              <a:rPr sz="1800" spc="-10" dirty="0">
                <a:latin typeface="Arial"/>
                <a:cs typeface="Arial"/>
              </a:rPr>
              <a:t>but </a:t>
            </a:r>
            <a:r>
              <a:rPr sz="1800" dirty="0">
                <a:latin typeface="Arial"/>
                <a:cs typeface="Arial"/>
              </a:rPr>
              <a:t>JSON is the </a:t>
            </a:r>
            <a:r>
              <a:rPr sz="1800" spc="-5" dirty="0">
                <a:latin typeface="Arial"/>
                <a:cs typeface="Arial"/>
              </a:rPr>
              <a:t>most </a:t>
            </a:r>
            <a:r>
              <a:rPr sz="1800" spc="-10" dirty="0">
                <a:latin typeface="Arial"/>
                <a:cs typeface="Arial"/>
              </a:rPr>
              <a:t>popular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one.</a:t>
            </a:r>
            <a:endParaRPr sz="1800" dirty="0">
              <a:latin typeface="Arial"/>
              <a:cs typeface="Arial"/>
            </a:endParaRPr>
          </a:p>
          <a:p>
            <a:pPr marL="286385" marR="45720" indent="-274320">
              <a:lnSpc>
                <a:spcPct val="100000"/>
              </a:lnSpc>
              <a:spcBef>
                <a:spcPts val="605"/>
              </a:spcBef>
              <a:buClr>
                <a:srgbClr val="7ED13A"/>
              </a:buClr>
              <a:buSzPct val="69444"/>
              <a:buFont typeface="Wingdings"/>
              <a:buChar char=""/>
              <a:tabLst>
                <a:tab pos="286385" algn="l"/>
                <a:tab pos="287020" algn="l"/>
              </a:tabLst>
            </a:pPr>
            <a:r>
              <a:rPr sz="1800" spc="-15" dirty="0">
                <a:latin typeface="Arial"/>
                <a:cs typeface="Arial"/>
              </a:rPr>
              <a:t>Web </a:t>
            </a:r>
            <a:r>
              <a:rPr sz="1800" spc="-5" dirty="0">
                <a:latin typeface="Arial"/>
                <a:cs typeface="Arial"/>
              </a:rPr>
              <a:t>services based on </a:t>
            </a:r>
            <a:r>
              <a:rPr sz="1800" dirty="0">
                <a:latin typeface="Arial"/>
                <a:cs typeface="Arial"/>
              </a:rPr>
              <a:t>REST </a:t>
            </a:r>
            <a:r>
              <a:rPr sz="1800" spc="-5" dirty="0">
                <a:latin typeface="Arial"/>
                <a:cs typeface="Arial"/>
              </a:rPr>
              <a:t>Architecture are </a:t>
            </a:r>
            <a:r>
              <a:rPr sz="1800" spc="-15" dirty="0">
                <a:latin typeface="Arial"/>
                <a:cs typeface="Arial"/>
              </a:rPr>
              <a:t>known </a:t>
            </a:r>
            <a:r>
              <a:rPr sz="1800" spc="-5" dirty="0">
                <a:latin typeface="Arial"/>
                <a:cs typeface="Arial"/>
              </a:rPr>
              <a:t>as </a:t>
            </a:r>
            <a:r>
              <a:rPr sz="1800" dirty="0">
                <a:latin typeface="Arial"/>
                <a:cs typeface="Arial"/>
              </a:rPr>
              <a:t>RESTful </a:t>
            </a:r>
            <a:r>
              <a:rPr sz="1800" spc="-15" dirty="0">
                <a:latin typeface="Arial"/>
                <a:cs typeface="Arial"/>
              </a:rPr>
              <a:t>web  </a:t>
            </a:r>
            <a:r>
              <a:rPr sz="1800" spc="-5" dirty="0">
                <a:latin typeface="Arial"/>
                <a:cs typeface="Arial"/>
              </a:rPr>
              <a:t>services. These </a:t>
            </a:r>
            <a:r>
              <a:rPr sz="1800" spc="-10" dirty="0">
                <a:latin typeface="Arial"/>
                <a:cs typeface="Arial"/>
              </a:rPr>
              <a:t>webservices </a:t>
            </a:r>
            <a:r>
              <a:rPr sz="1800" spc="-5" dirty="0">
                <a:latin typeface="Arial"/>
                <a:cs typeface="Arial"/>
              </a:rPr>
              <a:t>uses </a:t>
            </a:r>
            <a:r>
              <a:rPr sz="1800" spc="5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methods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implement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concept </a:t>
            </a:r>
            <a:r>
              <a:rPr sz="1800" dirty="0">
                <a:latin typeface="Arial"/>
                <a:cs typeface="Arial"/>
              </a:rPr>
              <a:t>of  REST </a:t>
            </a:r>
            <a:r>
              <a:rPr sz="1800" spc="-5" dirty="0">
                <a:latin typeface="Arial"/>
                <a:cs typeface="Arial"/>
              </a:rPr>
              <a:t>architecture. A </a:t>
            </a:r>
            <a:r>
              <a:rPr sz="1800" dirty="0">
                <a:latin typeface="Arial"/>
                <a:cs typeface="Arial"/>
              </a:rPr>
              <a:t>RESTful </a:t>
            </a:r>
            <a:r>
              <a:rPr sz="1800" spc="-15" dirty="0">
                <a:latin typeface="Arial"/>
                <a:cs typeface="Arial"/>
              </a:rPr>
              <a:t>web </a:t>
            </a:r>
            <a:r>
              <a:rPr sz="1800" spc="-5" dirty="0">
                <a:latin typeface="Arial"/>
                <a:cs typeface="Arial"/>
              </a:rPr>
              <a:t>service usually defines a URI, Uniform  Resource Identifier a service,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provides resource representation such as  </a:t>
            </a:r>
            <a:r>
              <a:rPr sz="1800" dirty="0">
                <a:latin typeface="Arial"/>
                <a:cs typeface="Arial"/>
              </a:rPr>
              <a:t>JSON </a:t>
            </a:r>
            <a:r>
              <a:rPr sz="1800" spc="-5" dirty="0">
                <a:latin typeface="Arial"/>
                <a:cs typeface="Arial"/>
              </a:rPr>
              <a:t>and set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HTTP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Methods.</a:t>
            </a:r>
            <a:endParaRPr sz="1800" dirty="0">
              <a:latin typeface="Arial"/>
              <a:cs typeface="Arial"/>
            </a:endParaRPr>
          </a:p>
          <a:p>
            <a:pPr marL="286385" marR="325755" indent="-27432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9444"/>
              <a:buFont typeface="Wingdings"/>
              <a:buChar char=""/>
              <a:tabLst>
                <a:tab pos="286385" algn="l"/>
                <a:tab pos="287020" algn="l"/>
              </a:tabLst>
            </a:pPr>
            <a:r>
              <a:rPr sz="1800" spc="5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methods: </a:t>
            </a:r>
            <a:r>
              <a:rPr sz="1800" spc="-10" dirty="0">
                <a:latin typeface="Arial"/>
                <a:cs typeface="Arial"/>
              </a:rPr>
              <a:t>Following </a:t>
            </a:r>
            <a:r>
              <a:rPr sz="1800" spc="-5" dirty="0">
                <a:latin typeface="Arial"/>
                <a:cs typeface="Arial"/>
              </a:rPr>
              <a:t>four </a:t>
            </a:r>
            <a:r>
              <a:rPr sz="1800" spc="5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methods are commonly used in </a:t>
            </a:r>
            <a:r>
              <a:rPr sz="1800" dirty="0">
                <a:latin typeface="Arial"/>
                <a:cs typeface="Arial"/>
              </a:rPr>
              <a:t>REST  </a:t>
            </a:r>
            <a:r>
              <a:rPr sz="1800" spc="-5" dirty="0">
                <a:latin typeface="Arial"/>
                <a:cs typeface="Arial"/>
              </a:rPr>
              <a:t>based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architecture.</a:t>
            </a:r>
            <a:endParaRPr sz="1800" dirty="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395"/>
              </a:spcBef>
              <a:buClr>
                <a:srgbClr val="7ED13A"/>
              </a:buClr>
              <a:buSzPct val="78125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1600" b="1" spc="-10" dirty="0">
                <a:latin typeface="Arial"/>
                <a:cs typeface="Arial"/>
              </a:rPr>
              <a:t>GET </a:t>
            </a:r>
            <a:r>
              <a:rPr sz="1600" spc="-5" dirty="0">
                <a:latin typeface="Arial"/>
                <a:cs typeface="Arial"/>
              </a:rPr>
              <a:t>- This is used to provide a read only access to a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resource.</a:t>
            </a:r>
            <a:endParaRPr sz="1600" dirty="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385"/>
              </a:spcBef>
              <a:buClr>
                <a:srgbClr val="7ED13A"/>
              </a:buClr>
              <a:buSzPct val="78125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1600" b="1" spc="-5" dirty="0">
                <a:latin typeface="Arial"/>
                <a:cs typeface="Arial"/>
              </a:rPr>
              <a:t>PUT </a:t>
            </a:r>
            <a:r>
              <a:rPr sz="1600" spc="-5" dirty="0">
                <a:latin typeface="Arial"/>
                <a:cs typeface="Arial"/>
              </a:rPr>
              <a:t>- This is used to create a new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resource.</a:t>
            </a:r>
            <a:endParaRPr sz="1600" dirty="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384"/>
              </a:spcBef>
              <a:buClr>
                <a:srgbClr val="7ED13A"/>
              </a:buClr>
              <a:buSzPct val="78125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1600" b="1" spc="-5" dirty="0">
                <a:latin typeface="Arial"/>
                <a:cs typeface="Arial"/>
              </a:rPr>
              <a:t>DELETE </a:t>
            </a:r>
            <a:r>
              <a:rPr sz="1600" spc="-5" dirty="0">
                <a:latin typeface="Arial"/>
                <a:cs typeface="Arial"/>
              </a:rPr>
              <a:t>- This is used to remove a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resource.</a:t>
            </a:r>
            <a:endParaRPr sz="1600" dirty="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380"/>
              </a:spcBef>
              <a:buClr>
                <a:srgbClr val="7ED13A"/>
              </a:buClr>
              <a:buSzPct val="78125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1600" b="1" spc="-5" dirty="0">
                <a:latin typeface="Arial"/>
                <a:cs typeface="Arial"/>
              </a:rPr>
              <a:t>POST </a:t>
            </a:r>
            <a:r>
              <a:rPr sz="1600" spc="-5" dirty="0">
                <a:latin typeface="Arial"/>
                <a:cs typeface="Arial"/>
              </a:rPr>
              <a:t>- This is used to update a existing resource or create a new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resource</a:t>
            </a:r>
            <a:r>
              <a:rPr sz="1600" dirty="0" smtClean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83311"/>
            <a:ext cx="29927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"/>
                <a:cs typeface="Arial"/>
              </a:rPr>
              <a:t>N</a:t>
            </a:r>
            <a:r>
              <a:rPr sz="2400" b="0" spc="-5" dirty="0">
                <a:latin typeface="Arial"/>
                <a:cs typeface="Arial"/>
              </a:rPr>
              <a:t>ODE</a:t>
            </a:r>
            <a:r>
              <a:rPr sz="3000" b="0" spc="-5" dirty="0">
                <a:latin typeface="Arial"/>
                <a:cs typeface="Arial"/>
              </a:rPr>
              <a:t>JS</a:t>
            </a:r>
            <a:r>
              <a:rPr sz="3000" b="0" spc="-55" dirty="0">
                <a:latin typeface="Arial"/>
                <a:cs typeface="Arial"/>
              </a:rPr>
              <a:t> </a:t>
            </a:r>
            <a:r>
              <a:rPr sz="3000" b="0" spc="-5" dirty="0">
                <a:latin typeface="Arial"/>
                <a:cs typeface="Arial"/>
              </a:rPr>
              <a:t>G</a:t>
            </a:r>
            <a:r>
              <a:rPr sz="2400" b="0" spc="-5" dirty="0">
                <a:latin typeface="Arial"/>
                <a:cs typeface="Arial"/>
              </a:rPr>
              <a:t>LOBALS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96798"/>
            <a:ext cx="8270240" cy="517271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86385" marR="498475" indent="-274320">
              <a:lnSpc>
                <a:spcPct val="80000"/>
              </a:lnSpc>
              <a:spcBef>
                <a:spcPts val="620"/>
              </a:spcBef>
              <a:buFont typeface="Wingdings"/>
              <a:buChar char=""/>
              <a:tabLst>
                <a:tab pos="287020" algn="l"/>
                <a:tab pos="597535" algn="l"/>
              </a:tabLst>
            </a:pPr>
            <a:r>
              <a:rPr sz="1500" u="heavy" spc="5" dirty="0">
                <a:solidFill>
                  <a:srgbClr val="7ED13A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200" b="1" spc="-5" dirty="0">
                <a:latin typeface="Arial"/>
                <a:cs typeface="Arial"/>
              </a:rPr>
              <a:t>filename - </a:t>
            </a:r>
            <a:r>
              <a:rPr sz="2200" spc="-5" dirty="0">
                <a:latin typeface="Arial"/>
                <a:cs typeface="Arial"/>
              </a:rPr>
              <a:t>represents the filename of the code being  executed. This is the resolved absolute path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this code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file.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ts val="2375"/>
              </a:lnSpc>
              <a:spcBef>
                <a:spcPts val="75"/>
              </a:spcBef>
              <a:buFont typeface="Wingdings"/>
              <a:buChar char=""/>
              <a:tabLst>
                <a:tab pos="287020" algn="l"/>
                <a:tab pos="597535" algn="l"/>
              </a:tabLst>
            </a:pPr>
            <a:r>
              <a:rPr sz="1500" u="heavy" spc="5" dirty="0">
                <a:solidFill>
                  <a:srgbClr val="7ED13A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200" b="1" spc="-5" dirty="0">
                <a:latin typeface="Arial"/>
                <a:cs typeface="Arial"/>
              </a:rPr>
              <a:t>dirname - </a:t>
            </a:r>
            <a:r>
              <a:rPr sz="2200" spc="-5" dirty="0">
                <a:latin typeface="Arial"/>
                <a:cs typeface="Arial"/>
              </a:rPr>
              <a:t>represents the name of the directory that</a:t>
            </a:r>
            <a:r>
              <a:rPr sz="2200" spc="1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286385">
              <a:lnSpc>
                <a:spcPts val="2375"/>
              </a:lnSpc>
            </a:pPr>
            <a:r>
              <a:rPr sz="2200" spc="-5" dirty="0">
                <a:latin typeface="Arial"/>
                <a:cs typeface="Arial"/>
              </a:rPr>
              <a:t>currently executing </a:t>
            </a:r>
            <a:r>
              <a:rPr sz="2200" dirty="0">
                <a:latin typeface="Arial"/>
                <a:cs typeface="Arial"/>
              </a:rPr>
              <a:t>script </a:t>
            </a:r>
            <a:r>
              <a:rPr sz="2200" spc="-5" dirty="0">
                <a:latin typeface="Arial"/>
                <a:cs typeface="Arial"/>
              </a:rPr>
              <a:t>resides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in.</a:t>
            </a:r>
            <a:endParaRPr sz="2200">
              <a:latin typeface="Arial"/>
              <a:cs typeface="Arial"/>
            </a:endParaRPr>
          </a:p>
          <a:p>
            <a:pPr marL="286385" marR="236220" indent="-274320">
              <a:lnSpc>
                <a:spcPct val="80000"/>
              </a:lnSpc>
              <a:spcBef>
                <a:spcPts val="600"/>
              </a:spcBef>
              <a:buClr>
                <a:srgbClr val="7ED13A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b="1" spc="-5" dirty="0">
                <a:latin typeface="Arial"/>
                <a:cs typeface="Arial"/>
              </a:rPr>
              <a:t>setTimeout(cb, ms) - </a:t>
            </a:r>
            <a:r>
              <a:rPr sz="2200" spc="-5" dirty="0">
                <a:latin typeface="Arial"/>
                <a:cs typeface="Arial"/>
              </a:rPr>
              <a:t>used to run callback </a:t>
            </a:r>
            <a:r>
              <a:rPr sz="2200" dirty="0">
                <a:latin typeface="Arial"/>
                <a:cs typeface="Arial"/>
              </a:rPr>
              <a:t>cb </a:t>
            </a:r>
            <a:r>
              <a:rPr sz="2200" spc="-5" dirty="0">
                <a:latin typeface="Arial"/>
                <a:cs typeface="Arial"/>
              </a:rPr>
              <a:t>after at </a:t>
            </a:r>
            <a:r>
              <a:rPr sz="2200" dirty="0">
                <a:latin typeface="Arial"/>
                <a:cs typeface="Arial"/>
              </a:rPr>
              <a:t>least </a:t>
            </a:r>
            <a:r>
              <a:rPr sz="2200" spc="-15" dirty="0">
                <a:latin typeface="Arial"/>
                <a:cs typeface="Arial"/>
              </a:rPr>
              <a:t>ms  </a:t>
            </a:r>
            <a:r>
              <a:rPr sz="2200" spc="-5" dirty="0">
                <a:latin typeface="Arial"/>
                <a:cs typeface="Arial"/>
              </a:rPr>
              <a:t>milliseconds.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ts val="2375"/>
              </a:lnSpc>
              <a:spcBef>
                <a:spcPts val="70"/>
              </a:spcBef>
              <a:buClr>
                <a:srgbClr val="7ED13A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b="1" spc="-5" dirty="0">
                <a:latin typeface="Arial"/>
                <a:cs typeface="Arial"/>
              </a:rPr>
              <a:t>clearTimeout(t) </a:t>
            </a:r>
            <a:r>
              <a:rPr sz="2000" b="1" dirty="0">
                <a:latin typeface="Arial"/>
                <a:cs typeface="Arial"/>
              </a:rPr>
              <a:t>- </a:t>
            </a:r>
            <a:r>
              <a:rPr sz="2200" spc="-5" dirty="0">
                <a:latin typeface="Arial"/>
                <a:cs typeface="Arial"/>
              </a:rPr>
              <a:t>used to stop a timer that was previously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created</a:t>
            </a:r>
            <a:endParaRPr sz="2200">
              <a:latin typeface="Arial"/>
              <a:cs typeface="Arial"/>
            </a:endParaRPr>
          </a:p>
          <a:p>
            <a:pPr marL="286385">
              <a:lnSpc>
                <a:spcPts val="2375"/>
              </a:lnSpc>
            </a:pPr>
            <a:r>
              <a:rPr sz="2200" spc="-5" dirty="0">
                <a:latin typeface="Arial"/>
                <a:cs typeface="Arial"/>
              </a:rPr>
              <a:t>with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setTimeout().</a:t>
            </a:r>
            <a:endParaRPr sz="2200">
              <a:latin typeface="Arial"/>
              <a:cs typeface="Arial"/>
            </a:endParaRPr>
          </a:p>
          <a:p>
            <a:pPr marL="286385" marR="318770" indent="-274320">
              <a:lnSpc>
                <a:spcPts val="2110"/>
              </a:lnSpc>
              <a:spcBef>
                <a:spcPts val="585"/>
              </a:spcBef>
              <a:buClr>
                <a:srgbClr val="7ED13A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b="1" dirty="0">
                <a:latin typeface="Arial"/>
                <a:cs typeface="Arial"/>
              </a:rPr>
              <a:t>setInterval(cb, </a:t>
            </a:r>
            <a:r>
              <a:rPr sz="2000" b="1" spc="-5" dirty="0">
                <a:latin typeface="Arial"/>
                <a:cs typeface="Arial"/>
              </a:rPr>
              <a:t>ms) </a:t>
            </a:r>
            <a:r>
              <a:rPr sz="2000" b="1" dirty="0">
                <a:latin typeface="Arial"/>
                <a:cs typeface="Arial"/>
              </a:rPr>
              <a:t>- </a:t>
            </a:r>
            <a:r>
              <a:rPr sz="2200" spc="-5" dirty="0">
                <a:latin typeface="Arial"/>
                <a:cs typeface="Arial"/>
              </a:rPr>
              <a:t>used to run callback </a:t>
            </a:r>
            <a:r>
              <a:rPr sz="2200" dirty="0">
                <a:latin typeface="Arial"/>
                <a:cs typeface="Arial"/>
              </a:rPr>
              <a:t>cb </a:t>
            </a:r>
            <a:r>
              <a:rPr sz="2200" spc="-5" dirty="0">
                <a:latin typeface="Arial"/>
                <a:cs typeface="Arial"/>
              </a:rPr>
              <a:t>repeatedly after at  least </a:t>
            </a:r>
            <a:r>
              <a:rPr sz="2200" spc="-10" dirty="0">
                <a:latin typeface="Arial"/>
                <a:cs typeface="Arial"/>
              </a:rPr>
              <a:t>ms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milliseconds.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"/>
            </a:pP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b="1" spc="-5" dirty="0">
                <a:latin typeface="Arial"/>
                <a:cs typeface="Arial"/>
              </a:rPr>
              <a:t>Global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Objects:</a:t>
            </a:r>
            <a:endParaRPr sz="2200">
              <a:latin typeface="Arial"/>
              <a:cs typeface="Arial"/>
            </a:endParaRPr>
          </a:p>
          <a:p>
            <a:pPr marL="652780" marR="61594" lvl="1" indent="-274955">
              <a:lnSpc>
                <a:spcPct val="80000"/>
              </a:lnSpc>
              <a:spcBef>
                <a:spcPts val="484"/>
              </a:spcBef>
              <a:buClr>
                <a:srgbClr val="7ED13A"/>
              </a:buClr>
              <a:buSzPct val="80000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2000" b="1" dirty="0">
                <a:latin typeface="Arial"/>
                <a:cs typeface="Arial"/>
              </a:rPr>
              <a:t>process </a:t>
            </a:r>
            <a:r>
              <a:rPr sz="2000" dirty="0">
                <a:latin typeface="Arial"/>
                <a:cs typeface="Arial"/>
              </a:rPr>
              <a:t>– object providing information and methods for the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current  process</a:t>
            </a:r>
            <a:endParaRPr sz="2000">
              <a:latin typeface="Arial"/>
              <a:cs typeface="Arial"/>
            </a:endParaRPr>
          </a:p>
          <a:p>
            <a:pPr marL="927100" lvl="2" indent="-183515">
              <a:lnSpc>
                <a:spcPct val="100000"/>
              </a:lnSpc>
              <a:spcBef>
                <a:spcPts val="10"/>
              </a:spcBef>
              <a:buClr>
                <a:srgbClr val="6EB833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dirty="0">
                <a:latin typeface="Arial"/>
                <a:cs typeface="Arial"/>
              </a:rPr>
              <a:t>Its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global </a:t>
            </a:r>
            <a:r>
              <a:rPr sz="1800" spc="-5" dirty="0">
                <a:latin typeface="Arial"/>
                <a:cs typeface="Arial"/>
              </a:rPr>
              <a:t>object and can be accessed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anywhere.</a:t>
            </a:r>
            <a:endParaRPr sz="1800">
              <a:latin typeface="Arial"/>
              <a:cs typeface="Arial"/>
            </a:endParaRPr>
          </a:p>
          <a:p>
            <a:pPr marL="927100" lvl="2" indent="-183515">
              <a:lnSpc>
                <a:spcPts val="2155"/>
              </a:lnSpc>
              <a:buClr>
                <a:srgbClr val="6EB833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dirty="0">
                <a:latin typeface="Arial"/>
                <a:cs typeface="Arial"/>
              </a:rPr>
              <a:t>It is </a:t>
            </a:r>
            <a:r>
              <a:rPr sz="1800" spc="-5" dirty="0">
                <a:latin typeface="Arial"/>
                <a:cs typeface="Arial"/>
              </a:rPr>
              <a:t>an instance 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EventEmitter.</a:t>
            </a:r>
            <a:endParaRPr sz="1800">
              <a:latin typeface="Arial"/>
              <a:cs typeface="Arial"/>
            </a:endParaRPr>
          </a:p>
          <a:p>
            <a:pPr marL="652780" lvl="1" indent="-274955">
              <a:lnSpc>
                <a:spcPts val="2395"/>
              </a:lnSpc>
              <a:buClr>
                <a:srgbClr val="7ED13A"/>
              </a:buClr>
              <a:buSzPct val="80000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2000" b="1" dirty="0">
                <a:latin typeface="Arial"/>
                <a:cs typeface="Arial"/>
              </a:rPr>
              <a:t>console </a:t>
            </a:r>
            <a:r>
              <a:rPr sz="2000" dirty="0">
                <a:latin typeface="Arial"/>
                <a:cs typeface="Arial"/>
              </a:rPr>
              <a:t>– allows printing to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stdout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98551"/>
            <a:ext cx="277241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dirty="0">
                <a:latin typeface="Arial"/>
                <a:cs typeface="Arial"/>
              </a:rPr>
              <a:t>C</a:t>
            </a:r>
            <a:r>
              <a:rPr sz="2300" b="0" dirty="0">
                <a:latin typeface="Arial"/>
                <a:cs typeface="Arial"/>
              </a:rPr>
              <a:t>USTOM</a:t>
            </a:r>
            <a:r>
              <a:rPr sz="2300" b="0" spc="114" dirty="0">
                <a:latin typeface="Arial"/>
                <a:cs typeface="Arial"/>
              </a:rPr>
              <a:t> </a:t>
            </a:r>
            <a:r>
              <a:rPr sz="2900" b="0" spc="5" dirty="0">
                <a:latin typeface="Arial"/>
                <a:cs typeface="Arial"/>
              </a:rPr>
              <a:t>M</a:t>
            </a:r>
            <a:r>
              <a:rPr sz="2300" b="0" spc="5" dirty="0">
                <a:latin typeface="Arial"/>
                <a:cs typeface="Arial"/>
              </a:rPr>
              <a:t>ODULE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862329"/>
            <a:ext cx="8286750" cy="409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245745" indent="-274320">
              <a:lnSpc>
                <a:spcPct val="100000"/>
              </a:lnSpc>
              <a:spcBef>
                <a:spcPts val="95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As </a:t>
            </a:r>
            <a:r>
              <a:rPr sz="2800" spc="-15" dirty="0">
                <a:latin typeface="Arial"/>
                <a:cs typeface="Arial"/>
              </a:rPr>
              <a:t>we </a:t>
            </a:r>
            <a:r>
              <a:rPr sz="2800" spc="-5" dirty="0">
                <a:latin typeface="Arial"/>
                <a:cs typeface="Arial"/>
              </a:rPr>
              <a:t>knew </a:t>
            </a:r>
            <a:r>
              <a:rPr sz="2800" dirty="0">
                <a:latin typeface="Arial"/>
                <a:cs typeface="Arial"/>
              </a:rPr>
              <a:t>before; </a:t>
            </a:r>
            <a:r>
              <a:rPr sz="2800" b="1" spc="-5" dirty="0">
                <a:latin typeface="Arial"/>
                <a:cs typeface="Arial"/>
              </a:rPr>
              <a:t>Modules </a:t>
            </a:r>
            <a:r>
              <a:rPr sz="2800" spc="-5" dirty="0">
                <a:latin typeface="Arial"/>
                <a:cs typeface="Arial"/>
              </a:rPr>
              <a:t>is where we can  </a:t>
            </a:r>
            <a:r>
              <a:rPr sz="2800" dirty="0">
                <a:latin typeface="Arial"/>
                <a:cs typeface="Arial"/>
              </a:rPr>
              <a:t>encapsulate related functionality into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single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file.</a:t>
            </a:r>
            <a:endParaRPr sz="280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Creating a module is </a:t>
            </a:r>
            <a:r>
              <a:rPr sz="2800" spc="-40" dirty="0">
                <a:latin typeface="Arial"/>
                <a:cs typeface="Arial"/>
              </a:rPr>
              <a:t>easy, </a:t>
            </a:r>
            <a:r>
              <a:rPr sz="2800" spc="-5" dirty="0">
                <a:latin typeface="Arial"/>
                <a:cs typeface="Arial"/>
              </a:rPr>
              <a:t>just put </a:t>
            </a:r>
            <a:r>
              <a:rPr sz="2800" dirty="0">
                <a:latin typeface="Arial"/>
                <a:cs typeface="Arial"/>
              </a:rPr>
              <a:t>your JavaScript  </a:t>
            </a:r>
            <a:r>
              <a:rPr sz="2800" spc="-5" dirty="0">
                <a:latin typeface="Arial"/>
                <a:cs typeface="Arial"/>
              </a:rPr>
              <a:t>code in a separate </a:t>
            </a:r>
            <a:r>
              <a:rPr sz="2800" spc="5" dirty="0">
                <a:latin typeface="Arial"/>
                <a:cs typeface="Arial"/>
              </a:rPr>
              <a:t>.js </a:t>
            </a:r>
            <a:r>
              <a:rPr sz="2800" spc="-5" dirty="0">
                <a:latin typeface="Arial"/>
                <a:cs typeface="Arial"/>
              </a:rPr>
              <a:t>file </a:t>
            </a:r>
            <a:r>
              <a:rPr sz="2800" dirty="0">
                <a:latin typeface="Arial"/>
                <a:cs typeface="Arial"/>
              </a:rPr>
              <a:t>and include it in your  </a:t>
            </a:r>
            <a:r>
              <a:rPr sz="2800" spc="-5" dirty="0">
                <a:latin typeface="Arial"/>
                <a:cs typeface="Arial"/>
              </a:rPr>
              <a:t>code by using keyword </a:t>
            </a:r>
            <a:r>
              <a:rPr sz="2800" dirty="0">
                <a:latin typeface="Arial"/>
                <a:cs typeface="Arial"/>
              </a:rPr>
              <a:t>require,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like: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800" dirty="0">
                <a:solidFill>
                  <a:srgbClr val="C58D00"/>
                </a:solidFill>
                <a:latin typeface="Arial"/>
                <a:cs typeface="Arial"/>
              </a:rPr>
              <a:t>var </a:t>
            </a:r>
            <a:r>
              <a:rPr sz="2800" spc="-5" dirty="0">
                <a:solidFill>
                  <a:srgbClr val="C58D00"/>
                </a:solidFill>
                <a:latin typeface="Arial"/>
                <a:cs typeface="Arial"/>
              </a:rPr>
              <a:t>myModule =</a:t>
            </a:r>
            <a:r>
              <a:rPr sz="2800" spc="40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58D00"/>
                </a:solidFill>
                <a:latin typeface="Arial"/>
                <a:cs typeface="Arial"/>
              </a:rPr>
              <a:t>require(“./myModule.js”);</a:t>
            </a:r>
            <a:endParaRPr sz="2800">
              <a:latin typeface="Arial"/>
              <a:cs typeface="Arial"/>
            </a:endParaRPr>
          </a:p>
          <a:p>
            <a:pPr marL="286385" marR="215900" indent="-274320" algn="just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165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require </a:t>
            </a:r>
            <a:r>
              <a:rPr sz="2800" dirty="0">
                <a:latin typeface="Arial"/>
                <a:cs typeface="Arial"/>
              </a:rPr>
              <a:t>local created </a:t>
            </a:r>
            <a:r>
              <a:rPr sz="2800" spc="-5" dirty="0">
                <a:latin typeface="Arial"/>
                <a:cs typeface="Arial"/>
              </a:rPr>
              <a:t>module, we </a:t>
            </a:r>
            <a:r>
              <a:rPr sz="2800" dirty="0">
                <a:latin typeface="Arial"/>
                <a:cs typeface="Arial"/>
              </a:rPr>
              <a:t>have to pass  relative path to </a:t>
            </a:r>
            <a:r>
              <a:rPr sz="2800" spc="-5" dirty="0">
                <a:latin typeface="Arial"/>
                <a:cs typeface="Arial"/>
              </a:rPr>
              <a:t>its </a:t>
            </a:r>
            <a:r>
              <a:rPr sz="2800" dirty="0">
                <a:latin typeface="Arial"/>
                <a:cs typeface="Arial"/>
              </a:rPr>
              <a:t>.js file; </a:t>
            </a:r>
            <a:r>
              <a:rPr sz="2800" spc="-5" dirty="0">
                <a:latin typeface="Arial"/>
                <a:cs typeface="Arial"/>
              </a:rPr>
              <a:t>so nodejs knows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its  not going to </a:t>
            </a:r>
            <a:r>
              <a:rPr sz="2800" dirty="0">
                <a:latin typeface="Arial"/>
                <a:cs typeface="Arial"/>
              </a:rPr>
              <a:t>looking </a:t>
            </a:r>
            <a:r>
              <a:rPr sz="2800" spc="-5" dirty="0">
                <a:latin typeface="Arial"/>
                <a:cs typeface="Arial"/>
              </a:rPr>
              <a:t>for it in node_module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folder.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98551"/>
            <a:ext cx="593852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dirty="0">
                <a:latin typeface="Arial"/>
                <a:cs typeface="Arial"/>
              </a:rPr>
              <a:t>C</a:t>
            </a:r>
            <a:r>
              <a:rPr sz="2300" b="0" dirty="0">
                <a:latin typeface="Arial"/>
                <a:cs typeface="Arial"/>
              </a:rPr>
              <a:t>USTOM </a:t>
            </a:r>
            <a:r>
              <a:rPr sz="2900" b="0" spc="5" dirty="0">
                <a:latin typeface="Arial"/>
                <a:cs typeface="Arial"/>
              </a:rPr>
              <a:t>M</a:t>
            </a:r>
            <a:r>
              <a:rPr sz="2300" b="0" spc="5" dirty="0">
                <a:latin typeface="Arial"/>
                <a:cs typeface="Arial"/>
              </a:rPr>
              <a:t>ODULE </a:t>
            </a:r>
            <a:r>
              <a:rPr sz="2900" b="0" dirty="0">
                <a:latin typeface="Arial"/>
                <a:cs typeface="Arial"/>
              </a:rPr>
              <a:t>– </a:t>
            </a:r>
            <a:r>
              <a:rPr sz="2900" b="0" spc="-5" dirty="0">
                <a:latin typeface="Arial"/>
                <a:cs typeface="Arial"/>
              </a:rPr>
              <a:t>E</a:t>
            </a:r>
            <a:r>
              <a:rPr sz="2300" b="0" spc="-5" dirty="0">
                <a:latin typeface="Arial"/>
                <a:cs typeface="Arial"/>
              </a:rPr>
              <a:t>XPORTS</a:t>
            </a:r>
            <a:r>
              <a:rPr sz="2300" b="0" spc="520" dirty="0">
                <a:latin typeface="Arial"/>
                <a:cs typeface="Arial"/>
              </a:rPr>
              <a:t> </a:t>
            </a:r>
            <a:r>
              <a:rPr sz="2900" b="0" spc="-35" dirty="0">
                <a:latin typeface="Arial"/>
                <a:cs typeface="Arial"/>
              </a:rPr>
              <a:t>(C</a:t>
            </a:r>
            <a:r>
              <a:rPr sz="2300" b="0" spc="-35" dirty="0">
                <a:latin typeface="Arial"/>
                <a:cs typeface="Arial"/>
              </a:rPr>
              <a:t>ONT</a:t>
            </a:r>
            <a:r>
              <a:rPr sz="2900" b="0" spc="-35" dirty="0">
                <a:latin typeface="Arial"/>
                <a:cs typeface="Arial"/>
              </a:rPr>
              <a:t>.)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862329"/>
            <a:ext cx="7868284" cy="5113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As long as our module doesn't </a:t>
            </a:r>
            <a:r>
              <a:rPr sz="2800" dirty="0">
                <a:latin typeface="Arial"/>
                <a:cs typeface="Arial"/>
              </a:rPr>
              <a:t>expose anything, 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above isn't </a:t>
            </a:r>
            <a:r>
              <a:rPr sz="2800" spc="-5" dirty="0">
                <a:latin typeface="Arial"/>
                <a:cs typeface="Arial"/>
              </a:rPr>
              <a:t>very </a:t>
            </a:r>
            <a:r>
              <a:rPr sz="2800" dirty="0">
                <a:latin typeface="Arial"/>
                <a:cs typeface="Arial"/>
              </a:rPr>
              <a:t>useful. </a:t>
            </a:r>
            <a:r>
              <a:rPr sz="2800" spc="-16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expose things </a:t>
            </a:r>
            <a:r>
              <a:rPr sz="2800" spc="-5" dirty="0">
                <a:latin typeface="Arial"/>
                <a:cs typeface="Arial"/>
              </a:rPr>
              <a:t>we  use </a:t>
            </a:r>
            <a:r>
              <a:rPr sz="2800" b="1" spc="-5" dirty="0">
                <a:latin typeface="Arial"/>
                <a:cs typeface="Arial"/>
              </a:rPr>
              <a:t>module.exports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export everything </a:t>
            </a:r>
            <a:r>
              <a:rPr sz="2800" spc="-5" dirty="0">
                <a:latin typeface="Arial"/>
                <a:cs typeface="Arial"/>
              </a:rPr>
              <a:t>we  want:</a:t>
            </a:r>
            <a:endParaRPr sz="2800">
              <a:latin typeface="Arial"/>
              <a:cs typeface="Arial"/>
            </a:endParaRPr>
          </a:p>
          <a:p>
            <a:pPr marL="378460">
              <a:lnSpc>
                <a:spcPct val="100000"/>
              </a:lnSpc>
              <a:spcBef>
                <a:spcPts val="595"/>
              </a:spcBef>
              <a:tabLst>
                <a:tab pos="652780" algn="l"/>
              </a:tabLst>
            </a:pPr>
            <a:r>
              <a:rPr sz="1900" spc="-484" dirty="0">
                <a:solidFill>
                  <a:srgbClr val="7ED13A"/>
                </a:solidFill>
                <a:latin typeface="Arial"/>
                <a:cs typeface="Arial"/>
              </a:rPr>
              <a:t>	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we consider a new module names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‘misc.js’:</a:t>
            </a:r>
            <a:endParaRPr sz="24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solidFill>
                  <a:srgbClr val="C58D00"/>
                </a:solidFill>
                <a:latin typeface="Arial"/>
                <a:cs typeface="Arial"/>
              </a:rPr>
              <a:t>var </a:t>
            </a:r>
            <a:r>
              <a:rPr sz="2000" dirty="0">
                <a:solidFill>
                  <a:srgbClr val="C58D00"/>
                </a:solidFill>
                <a:latin typeface="Arial"/>
                <a:cs typeface="Arial"/>
              </a:rPr>
              <a:t>x =</a:t>
            </a:r>
            <a:r>
              <a:rPr sz="2000" spc="-45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58D00"/>
                </a:solidFill>
                <a:latin typeface="Arial"/>
                <a:cs typeface="Arial"/>
              </a:rPr>
              <a:t>5;</a:t>
            </a:r>
            <a:endParaRPr sz="2000">
              <a:latin typeface="Arial"/>
              <a:cs typeface="Arial"/>
            </a:endParaRPr>
          </a:p>
          <a:p>
            <a:pPr marL="652780" marR="1964055">
              <a:lnSpc>
                <a:spcPct val="120000"/>
              </a:lnSpc>
            </a:pPr>
            <a:r>
              <a:rPr sz="2000" dirty="0">
                <a:solidFill>
                  <a:srgbClr val="C58D00"/>
                </a:solidFill>
                <a:latin typeface="Arial"/>
                <a:cs typeface="Arial"/>
              </a:rPr>
              <a:t>var addX = function(value) { return value + x;</a:t>
            </a:r>
            <a:r>
              <a:rPr sz="2000" spc="-225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58D00"/>
                </a:solidFill>
                <a:latin typeface="Arial"/>
                <a:cs typeface="Arial"/>
              </a:rPr>
              <a:t>};  module.exports.x =</a:t>
            </a:r>
            <a:r>
              <a:rPr sz="2000" spc="-65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58D00"/>
                </a:solidFill>
                <a:latin typeface="Arial"/>
                <a:cs typeface="Arial"/>
              </a:rPr>
              <a:t>x;</a:t>
            </a:r>
            <a:endParaRPr sz="20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C58D00"/>
                </a:solidFill>
                <a:latin typeface="Arial"/>
                <a:cs typeface="Arial"/>
              </a:rPr>
              <a:t>module.exports.addX =</a:t>
            </a:r>
            <a:r>
              <a:rPr sz="2000" spc="-65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58D00"/>
                </a:solidFill>
                <a:latin typeface="Arial"/>
                <a:cs typeface="Arial"/>
              </a:rPr>
              <a:t>addX;</a:t>
            </a:r>
            <a:endParaRPr sz="2000">
              <a:latin typeface="Arial"/>
              <a:cs typeface="Arial"/>
            </a:endParaRPr>
          </a:p>
          <a:p>
            <a:pPr marL="378460">
              <a:lnSpc>
                <a:spcPct val="100000"/>
              </a:lnSpc>
              <a:spcBef>
                <a:spcPts val="570"/>
              </a:spcBef>
              <a:tabLst>
                <a:tab pos="652780" algn="l"/>
              </a:tabLst>
            </a:pPr>
            <a:r>
              <a:rPr sz="1900" spc="-484" dirty="0">
                <a:solidFill>
                  <a:srgbClr val="7ED13A"/>
                </a:solidFill>
                <a:latin typeface="Arial"/>
                <a:cs typeface="Arial"/>
              </a:rPr>
              <a:t>	</a:t>
            </a:r>
            <a:r>
              <a:rPr sz="2400" spc="-5" dirty="0">
                <a:latin typeface="Arial"/>
                <a:cs typeface="Arial"/>
              </a:rPr>
              <a:t>Now we can use our loaded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module:</a:t>
            </a:r>
            <a:endParaRPr sz="24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C58D00"/>
                </a:solidFill>
                <a:latin typeface="Arial"/>
                <a:cs typeface="Arial"/>
              </a:rPr>
              <a:t>var misc =</a:t>
            </a:r>
            <a:r>
              <a:rPr sz="2000" spc="-60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58D00"/>
                </a:solidFill>
                <a:latin typeface="Arial"/>
                <a:cs typeface="Arial"/>
              </a:rPr>
              <a:t>require('./misc');</a:t>
            </a:r>
            <a:endParaRPr sz="2000">
              <a:latin typeface="Arial"/>
              <a:cs typeface="Arial"/>
            </a:endParaRPr>
          </a:p>
          <a:p>
            <a:pPr marL="652780" marR="142367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C58D00"/>
                </a:solidFill>
                <a:latin typeface="Arial"/>
                <a:cs typeface="Arial"/>
              </a:rPr>
              <a:t>console.log("Adding %d to 10 gives us </a:t>
            </a:r>
            <a:r>
              <a:rPr sz="2000" spc="-5" dirty="0">
                <a:solidFill>
                  <a:srgbClr val="C58D00"/>
                </a:solidFill>
                <a:latin typeface="Arial"/>
                <a:cs typeface="Arial"/>
              </a:rPr>
              <a:t>%d",</a:t>
            </a:r>
            <a:r>
              <a:rPr sz="2000" spc="-125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58D00"/>
                </a:solidFill>
                <a:latin typeface="Arial"/>
                <a:cs typeface="Arial"/>
              </a:rPr>
              <a:t>misc.x,  </a:t>
            </a:r>
            <a:r>
              <a:rPr sz="2000" spc="-5" dirty="0">
                <a:solidFill>
                  <a:srgbClr val="C58D00"/>
                </a:solidFill>
                <a:latin typeface="Arial"/>
                <a:cs typeface="Arial"/>
              </a:rPr>
              <a:t>misc.addX(10));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83311"/>
            <a:ext cx="6144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latin typeface="Arial"/>
                <a:cs typeface="Arial"/>
              </a:rPr>
              <a:t>C</a:t>
            </a:r>
            <a:r>
              <a:rPr sz="2400" b="0" spc="-10" dirty="0">
                <a:latin typeface="Arial"/>
                <a:cs typeface="Arial"/>
              </a:rPr>
              <a:t>USTOM </a:t>
            </a:r>
            <a:r>
              <a:rPr sz="3000" b="0" spc="-5" dirty="0">
                <a:latin typeface="Arial"/>
                <a:cs typeface="Arial"/>
              </a:rPr>
              <a:t>M</a:t>
            </a:r>
            <a:r>
              <a:rPr sz="2400" b="0" spc="-5" dirty="0">
                <a:latin typeface="Arial"/>
                <a:cs typeface="Arial"/>
              </a:rPr>
              <a:t>ODULE </a:t>
            </a:r>
            <a:r>
              <a:rPr sz="3000" b="0" dirty="0">
                <a:latin typeface="Arial"/>
                <a:cs typeface="Arial"/>
              </a:rPr>
              <a:t>– </a:t>
            </a:r>
            <a:r>
              <a:rPr sz="3000" b="0" spc="-10" dirty="0">
                <a:latin typeface="Arial"/>
                <a:cs typeface="Arial"/>
              </a:rPr>
              <a:t>E</a:t>
            </a:r>
            <a:r>
              <a:rPr sz="2400" b="0" spc="-10" dirty="0">
                <a:latin typeface="Arial"/>
                <a:cs typeface="Arial"/>
              </a:rPr>
              <a:t>XPORTS</a:t>
            </a:r>
            <a:r>
              <a:rPr sz="2400" b="0" spc="500" dirty="0">
                <a:latin typeface="Arial"/>
                <a:cs typeface="Arial"/>
              </a:rPr>
              <a:t> </a:t>
            </a:r>
            <a:r>
              <a:rPr sz="3000" b="0" spc="-45" dirty="0">
                <a:latin typeface="Arial"/>
                <a:cs typeface="Arial"/>
              </a:rPr>
              <a:t>(C</a:t>
            </a:r>
            <a:r>
              <a:rPr sz="2400" b="0" spc="-45" dirty="0">
                <a:latin typeface="Arial"/>
                <a:cs typeface="Arial"/>
              </a:rPr>
              <a:t>ONT</a:t>
            </a:r>
            <a:r>
              <a:rPr sz="3000" b="0" spc="-45" dirty="0">
                <a:latin typeface="Arial"/>
                <a:cs typeface="Arial"/>
              </a:rPr>
              <a:t>.)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827278"/>
            <a:ext cx="7553959" cy="54279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080" indent="-274320">
              <a:lnSpc>
                <a:spcPts val="2590"/>
              </a:lnSpc>
              <a:spcBef>
                <a:spcPts val="425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There's another way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expose things in a module  (specially when exposing </a:t>
            </a:r>
            <a:r>
              <a:rPr sz="2400" dirty="0">
                <a:latin typeface="Arial"/>
                <a:cs typeface="Arial"/>
              </a:rPr>
              <a:t>custom </a:t>
            </a:r>
            <a:r>
              <a:rPr sz="2400" spc="-5" dirty="0">
                <a:latin typeface="Arial"/>
                <a:cs typeface="Arial"/>
              </a:rPr>
              <a:t>objects and function  constructor</a:t>
            </a:r>
            <a:endParaRPr sz="2400">
              <a:latin typeface="Arial"/>
              <a:cs typeface="Arial"/>
            </a:endParaRPr>
          </a:p>
          <a:p>
            <a:pPr marL="779145" marR="3432810" indent="-127000">
              <a:lnSpc>
                <a:spcPts val="2380"/>
              </a:lnSpc>
              <a:spcBef>
                <a:spcPts val="95"/>
              </a:spcBef>
            </a:pP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var User </a:t>
            </a:r>
            <a:r>
              <a:rPr sz="1800" dirty="0">
                <a:solidFill>
                  <a:srgbClr val="C58D0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function(name, email) </a:t>
            </a:r>
            <a:r>
              <a:rPr sz="1800" dirty="0">
                <a:solidFill>
                  <a:srgbClr val="C58D00"/>
                </a:solidFill>
                <a:latin typeface="Arial"/>
                <a:cs typeface="Arial"/>
              </a:rPr>
              <a:t>{  </a:t>
            </a: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this.name </a:t>
            </a:r>
            <a:r>
              <a:rPr sz="1800" dirty="0">
                <a:solidFill>
                  <a:srgbClr val="C58D00"/>
                </a:solidFill>
                <a:latin typeface="Arial"/>
                <a:cs typeface="Arial"/>
              </a:rPr>
              <a:t>=</a:t>
            </a:r>
            <a:r>
              <a:rPr sz="1800" spc="5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name;</a:t>
            </a:r>
            <a:endParaRPr sz="1800">
              <a:latin typeface="Arial"/>
              <a:cs typeface="Arial"/>
            </a:endParaRPr>
          </a:p>
          <a:p>
            <a:pPr marL="779145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this.email </a:t>
            </a:r>
            <a:r>
              <a:rPr sz="1800" dirty="0">
                <a:solidFill>
                  <a:srgbClr val="C58D00"/>
                </a:solidFill>
                <a:latin typeface="Arial"/>
                <a:cs typeface="Arial"/>
              </a:rPr>
              <a:t>=</a:t>
            </a:r>
            <a:r>
              <a:rPr sz="1800" spc="10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email;</a:t>
            </a:r>
            <a:endParaRPr sz="18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};</a:t>
            </a:r>
            <a:endParaRPr sz="18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220"/>
              </a:spcBef>
            </a:pP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module.exports </a:t>
            </a:r>
            <a:r>
              <a:rPr sz="1800" dirty="0">
                <a:solidFill>
                  <a:srgbClr val="C58D00"/>
                </a:solidFill>
                <a:latin typeface="Arial"/>
                <a:cs typeface="Arial"/>
              </a:rPr>
              <a:t>=</a:t>
            </a:r>
            <a:r>
              <a:rPr sz="1800" spc="40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User;</a:t>
            </a:r>
            <a:endParaRPr sz="1800">
              <a:latin typeface="Arial"/>
              <a:cs typeface="Arial"/>
            </a:endParaRPr>
          </a:p>
          <a:p>
            <a:pPr marR="4041140" algn="r">
              <a:lnSpc>
                <a:spcPct val="100000"/>
              </a:lnSpc>
              <a:spcBef>
                <a:spcPts val="240"/>
              </a:spcBef>
              <a:tabLst>
                <a:tab pos="274320" algn="l"/>
              </a:tabLst>
            </a:pPr>
            <a:r>
              <a:rPr sz="1650" spc="-409" dirty="0">
                <a:solidFill>
                  <a:srgbClr val="7ED13A"/>
                </a:solidFill>
                <a:latin typeface="Arial"/>
                <a:cs typeface="Arial"/>
              </a:rPr>
              <a:t>	</a:t>
            </a:r>
            <a:r>
              <a:rPr sz="2100" dirty="0">
                <a:latin typeface="Arial"/>
                <a:cs typeface="Arial"/>
              </a:rPr>
              <a:t>The </a:t>
            </a:r>
            <a:r>
              <a:rPr sz="2100" spc="-5" dirty="0">
                <a:latin typeface="Arial"/>
                <a:cs typeface="Arial"/>
              </a:rPr>
              <a:t>difference</a:t>
            </a:r>
            <a:r>
              <a:rPr sz="2100" spc="-11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between:</a:t>
            </a:r>
            <a:endParaRPr sz="2100">
              <a:latin typeface="Arial"/>
              <a:cs typeface="Arial"/>
            </a:endParaRPr>
          </a:p>
          <a:p>
            <a:pPr marR="3978910" algn="r">
              <a:lnSpc>
                <a:spcPct val="100000"/>
              </a:lnSpc>
              <a:spcBef>
                <a:spcPts val="225"/>
              </a:spcBef>
            </a:pP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module.exports.User </a:t>
            </a:r>
            <a:r>
              <a:rPr sz="1800" dirty="0">
                <a:solidFill>
                  <a:srgbClr val="C58D00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 User;</a:t>
            </a:r>
            <a:endParaRPr sz="18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219"/>
              </a:spcBef>
            </a:pPr>
            <a:r>
              <a:rPr sz="1800" dirty="0">
                <a:solidFill>
                  <a:srgbClr val="C58D00"/>
                </a:solidFill>
                <a:latin typeface="Arial"/>
                <a:cs typeface="Arial"/>
              </a:rPr>
              <a:t>//vs</a:t>
            </a:r>
            <a:endParaRPr sz="18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module.exports </a:t>
            </a:r>
            <a:r>
              <a:rPr sz="1800" dirty="0">
                <a:solidFill>
                  <a:srgbClr val="C58D00"/>
                </a:solidFill>
                <a:latin typeface="Arial"/>
                <a:cs typeface="Arial"/>
              </a:rPr>
              <a:t>=</a:t>
            </a:r>
            <a:r>
              <a:rPr sz="1800" spc="40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User;</a:t>
            </a:r>
            <a:endParaRPr sz="1800">
              <a:latin typeface="Arial"/>
              <a:cs typeface="Arial"/>
            </a:endParaRPr>
          </a:p>
          <a:p>
            <a:pPr marR="3562350" algn="ctr">
              <a:lnSpc>
                <a:spcPct val="100000"/>
              </a:lnSpc>
              <a:spcBef>
                <a:spcPts val="240"/>
              </a:spcBef>
              <a:tabLst>
                <a:tab pos="274320" algn="l"/>
              </a:tabLst>
            </a:pPr>
            <a:r>
              <a:rPr sz="1650" spc="-409" dirty="0">
                <a:solidFill>
                  <a:srgbClr val="7ED13A"/>
                </a:solidFill>
                <a:latin typeface="Arial"/>
                <a:cs typeface="Arial"/>
              </a:rPr>
              <a:t>	</a:t>
            </a:r>
            <a:r>
              <a:rPr sz="2100" spc="-5" dirty="0">
                <a:latin typeface="Arial"/>
                <a:cs typeface="Arial"/>
              </a:rPr>
              <a:t>is all about how </a:t>
            </a:r>
            <a:r>
              <a:rPr sz="2100" dirty="0">
                <a:latin typeface="Arial"/>
                <a:cs typeface="Arial"/>
              </a:rPr>
              <a:t>it's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used:</a:t>
            </a:r>
            <a:endParaRPr sz="2100">
              <a:latin typeface="Arial"/>
              <a:cs typeface="Arial"/>
            </a:endParaRPr>
          </a:p>
          <a:p>
            <a:pPr marR="3571240" algn="ctr">
              <a:lnSpc>
                <a:spcPct val="100000"/>
              </a:lnSpc>
              <a:spcBef>
                <a:spcPts val="229"/>
              </a:spcBef>
            </a:pP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var user </a:t>
            </a:r>
            <a:r>
              <a:rPr sz="1800" dirty="0">
                <a:solidFill>
                  <a:srgbClr val="C58D00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 require('./user');</a:t>
            </a:r>
            <a:endParaRPr sz="18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615"/>
              </a:spcBef>
            </a:pP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var u </a:t>
            </a:r>
            <a:r>
              <a:rPr sz="1800" dirty="0">
                <a:solidFill>
                  <a:srgbClr val="C58D0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new</a:t>
            </a:r>
            <a:r>
              <a:rPr sz="1800" spc="5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C58D00"/>
                </a:solidFill>
                <a:latin typeface="Arial"/>
                <a:cs typeface="Arial"/>
              </a:rPr>
              <a:t>user.User();</a:t>
            </a:r>
            <a:endParaRPr sz="18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C58D00"/>
                </a:solidFill>
                <a:latin typeface="Arial"/>
                <a:cs typeface="Arial"/>
              </a:rPr>
              <a:t>//vs</a:t>
            </a:r>
            <a:endParaRPr sz="18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var u </a:t>
            </a:r>
            <a:r>
              <a:rPr sz="1800" dirty="0">
                <a:solidFill>
                  <a:srgbClr val="C58D0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new</a:t>
            </a:r>
            <a:r>
              <a:rPr sz="1800" spc="5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user();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83311"/>
            <a:ext cx="4654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latin typeface="Arial"/>
                <a:cs typeface="Arial"/>
              </a:rPr>
              <a:t>C</a:t>
            </a:r>
            <a:r>
              <a:rPr sz="2400" b="0" spc="-10" dirty="0">
                <a:latin typeface="Arial"/>
                <a:cs typeface="Arial"/>
              </a:rPr>
              <a:t>USTOM </a:t>
            </a:r>
            <a:r>
              <a:rPr sz="3000" b="0" spc="-5" dirty="0">
                <a:latin typeface="Arial"/>
                <a:cs typeface="Arial"/>
              </a:rPr>
              <a:t>M</a:t>
            </a:r>
            <a:r>
              <a:rPr sz="2400" b="0" spc="-5" dirty="0">
                <a:latin typeface="Arial"/>
                <a:cs typeface="Arial"/>
              </a:rPr>
              <a:t>ODULE </a:t>
            </a:r>
            <a:r>
              <a:rPr sz="3000" b="0" dirty="0">
                <a:latin typeface="Arial"/>
                <a:cs typeface="Arial"/>
              </a:rPr>
              <a:t>-</a:t>
            </a:r>
            <a:r>
              <a:rPr sz="3000" b="0" spc="300" dirty="0">
                <a:latin typeface="Arial"/>
                <a:cs typeface="Arial"/>
              </a:rPr>
              <a:t> </a:t>
            </a:r>
            <a:r>
              <a:rPr sz="3000" b="0" dirty="0">
                <a:latin typeface="Arial"/>
                <a:cs typeface="Arial"/>
              </a:rPr>
              <a:t>R</a:t>
            </a:r>
            <a:r>
              <a:rPr sz="2400" b="0" dirty="0">
                <a:latin typeface="Arial"/>
                <a:cs typeface="Arial"/>
              </a:rPr>
              <a:t>EQUIRE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90701"/>
            <a:ext cx="8079105" cy="27559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75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require() </a:t>
            </a:r>
            <a:r>
              <a:rPr sz="2400" spc="-5" dirty="0">
                <a:latin typeface="Arial"/>
                <a:cs typeface="Arial"/>
              </a:rPr>
              <a:t>looks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module based upon passed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parameter</a:t>
            </a:r>
            <a:endParaRPr sz="24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7ED13A"/>
              </a:buClr>
              <a:buSzPct val="78571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2100" b="1" dirty="0">
                <a:latin typeface="Arial"/>
                <a:cs typeface="Arial"/>
              </a:rPr>
              <a:t>“../module_nm” </a:t>
            </a:r>
            <a:r>
              <a:rPr sz="2100" dirty="0">
                <a:latin typeface="Arial"/>
                <a:cs typeface="Arial"/>
              </a:rPr>
              <a:t>– </a:t>
            </a:r>
            <a:r>
              <a:rPr sz="2100" spc="-5" dirty="0">
                <a:latin typeface="Arial"/>
                <a:cs typeface="Arial"/>
              </a:rPr>
              <a:t>looks in parent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directory</a:t>
            </a:r>
            <a:endParaRPr sz="21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7ED13A"/>
              </a:buClr>
              <a:buSzPct val="78571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2100" b="1" dirty="0">
                <a:latin typeface="Arial"/>
                <a:cs typeface="Arial"/>
              </a:rPr>
              <a:t>“./module_nm” </a:t>
            </a:r>
            <a:r>
              <a:rPr sz="2100" dirty="0">
                <a:latin typeface="Arial"/>
                <a:cs typeface="Arial"/>
              </a:rPr>
              <a:t>– </a:t>
            </a:r>
            <a:r>
              <a:rPr sz="2100" spc="-5" dirty="0">
                <a:latin typeface="Arial"/>
                <a:cs typeface="Arial"/>
              </a:rPr>
              <a:t>looks </a:t>
            </a:r>
            <a:r>
              <a:rPr sz="2100" dirty="0">
                <a:latin typeface="Arial"/>
                <a:cs typeface="Arial"/>
              </a:rPr>
              <a:t>in same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directory</a:t>
            </a:r>
            <a:endParaRPr sz="21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7ED13A"/>
              </a:buClr>
              <a:buSzPct val="78571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2100" b="1" dirty="0">
                <a:latin typeface="Arial"/>
                <a:cs typeface="Arial"/>
              </a:rPr>
              <a:t>“/module_nm” </a:t>
            </a:r>
            <a:r>
              <a:rPr sz="2100" dirty="0">
                <a:latin typeface="Arial"/>
                <a:cs typeface="Arial"/>
              </a:rPr>
              <a:t>– </a:t>
            </a:r>
            <a:r>
              <a:rPr sz="2100" spc="-5" dirty="0">
                <a:latin typeface="Arial"/>
                <a:cs typeface="Arial"/>
              </a:rPr>
              <a:t>looks in </a:t>
            </a:r>
            <a:r>
              <a:rPr sz="2100" dirty="0">
                <a:latin typeface="Arial"/>
                <a:cs typeface="Arial"/>
              </a:rPr>
              <a:t>the </a:t>
            </a:r>
            <a:r>
              <a:rPr sz="2100" spc="-5" dirty="0">
                <a:latin typeface="Arial"/>
                <a:cs typeface="Arial"/>
              </a:rPr>
              <a:t>given path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(absolute)</a:t>
            </a:r>
            <a:endParaRPr sz="2100">
              <a:latin typeface="Arial"/>
              <a:cs typeface="Arial"/>
            </a:endParaRPr>
          </a:p>
          <a:p>
            <a:pPr marL="652780" marR="281940" lvl="1" indent="-274955">
              <a:lnSpc>
                <a:spcPct val="100000"/>
              </a:lnSpc>
              <a:spcBef>
                <a:spcPts val="505"/>
              </a:spcBef>
              <a:buClr>
                <a:srgbClr val="7ED13A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Arial"/>
                <a:cs typeface="Arial"/>
              </a:rPr>
              <a:t>“</a:t>
            </a:r>
            <a:r>
              <a:rPr sz="2100" b="1" spc="-5" dirty="0">
                <a:latin typeface="Arial"/>
                <a:cs typeface="Arial"/>
              </a:rPr>
              <a:t>module_nm” </a:t>
            </a:r>
            <a:r>
              <a:rPr sz="2100" dirty="0">
                <a:latin typeface="Arial"/>
                <a:cs typeface="Arial"/>
              </a:rPr>
              <a:t>– </a:t>
            </a:r>
            <a:r>
              <a:rPr sz="2100" spc="-5" dirty="0">
                <a:latin typeface="Arial"/>
                <a:cs typeface="Arial"/>
              </a:rPr>
              <a:t>searches inside node-module </a:t>
            </a:r>
            <a:r>
              <a:rPr sz="2100" dirty="0">
                <a:latin typeface="Arial"/>
                <a:cs typeface="Arial"/>
              </a:rPr>
              <a:t>of </a:t>
            </a:r>
            <a:r>
              <a:rPr sz="2100" spc="-5" dirty="0">
                <a:latin typeface="Arial"/>
                <a:cs typeface="Arial"/>
              </a:rPr>
              <a:t>application  directory then search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20" dirty="0">
                <a:latin typeface="Arial"/>
                <a:cs typeface="Arial"/>
              </a:rPr>
              <a:t>globally.</a:t>
            </a:r>
            <a:endParaRPr sz="21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54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Inside node-module there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a directory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each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module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83311"/>
            <a:ext cx="2767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"/>
                <a:cs typeface="Arial"/>
              </a:rPr>
              <a:t>E</a:t>
            </a:r>
            <a:r>
              <a:rPr sz="2400" b="0" spc="-5" dirty="0">
                <a:latin typeface="Arial"/>
                <a:cs typeface="Arial"/>
              </a:rPr>
              <a:t>VENTS</a:t>
            </a:r>
            <a:r>
              <a:rPr sz="2400" b="0" spc="114" dirty="0">
                <a:latin typeface="Arial"/>
                <a:cs typeface="Arial"/>
              </a:rPr>
              <a:t> </a:t>
            </a:r>
            <a:r>
              <a:rPr sz="3000" b="0" spc="-5" dirty="0">
                <a:latin typeface="Arial"/>
                <a:cs typeface="Arial"/>
              </a:rPr>
              <a:t>M</a:t>
            </a:r>
            <a:r>
              <a:rPr sz="2400" b="0" spc="-5" dirty="0">
                <a:latin typeface="Arial"/>
                <a:cs typeface="Arial"/>
              </a:rPr>
              <a:t>ODULE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96798"/>
            <a:ext cx="8213725" cy="5805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7ED13A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b="1" spc="-5" dirty="0">
                <a:latin typeface="Arial"/>
                <a:cs typeface="Arial"/>
              </a:rPr>
              <a:t>Event Driven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Programming:</a:t>
            </a:r>
            <a:endParaRPr sz="2200">
              <a:latin typeface="Arial"/>
              <a:cs typeface="Arial"/>
            </a:endParaRPr>
          </a:p>
          <a:p>
            <a:pPr marL="652780" marR="580390" lvl="1" indent="-274955">
              <a:lnSpc>
                <a:spcPct val="80000"/>
              </a:lnSpc>
              <a:spcBef>
                <a:spcPts val="465"/>
              </a:spcBef>
              <a:buClr>
                <a:srgbClr val="7ED13A"/>
              </a:buClr>
              <a:buSzPct val="78947"/>
              <a:buChar char=""/>
              <a:tabLst>
                <a:tab pos="652780" algn="l"/>
                <a:tab pos="653415" algn="l"/>
              </a:tabLst>
            </a:pPr>
            <a:r>
              <a:rPr sz="1900" spc="-5" dirty="0">
                <a:latin typeface="Arial"/>
                <a:cs typeface="Arial"/>
              </a:rPr>
              <a:t>Node.js uses events heavily and it is also one of the reasons </a:t>
            </a:r>
            <a:r>
              <a:rPr sz="1900" spc="-10" dirty="0">
                <a:latin typeface="Arial"/>
                <a:cs typeface="Arial"/>
              </a:rPr>
              <a:t>why  </a:t>
            </a:r>
            <a:r>
              <a:rPr sz="1900" spc="-5" dirty="0">
                <a:latin typeface="Arial"/>
                <a:cs typeface="Arial"/>
              </a:rPr>
              <a:t>Node.js is pretty fast compared to other similar</a:t>
            </a:r>
            <a:r>
              <a:rPr sz="1900" spc="17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technologies.</a:t>
            </a:r>
            <a:endParaRPr sz="1900">
              <a:latin typeface="Arial"/>
              <a:cs typeface="Arial"/>
            </a:endParaRPr>
          </a:p>
          <a:p>
            <a:pPr marL="652780" lvl="1" indent="-274955">
              <a:lnSpc>
                <a:spcPts val="2050"/>
              </a:lnSpc>
              <a:spcBef>
                <a:spcPts val="5"/>
              </a:spcBef>
              <a:buClr>
                <a:srgbClr val="7ED13A"/>
              </a:buClr>
              <a:buSzPct val="78947"/>
              <a:buChar char=""/>
              <a:tabLst>
                <a:tab pos="652780" algn="l"/>
                <a:tab pos="653415" algn="l"/>
              </a:tabLst>
            </a:pPr>
            <a:r>
              <a:rPr sz="1900" spc="-10" dirty="0">
                <a:latin typeface="Arial"/>
                <a:cs typeface="Arial"/>
              </a:rPr>
              <a:t>As </a:t>
            </a:r>
            <a:r>
              <a:rPr sz="1900" spc="-5" dirty="0">
                <a:latin typeface="Arial"/>
                <a:cs typeface="Arial"/>
              </a:rPr>
              <a:t>soon as Node starts its </a:t>
            </a:r>
            <a:r>
              <a:rPr sz="1900" spc="-20" dirty="0">
                <a:latin typeface="Arial"/>
                <a:cs typeface="Arial"/>
              </a:rPr>
              <a:t>server, </a:t>
            </a:r>
            <a:r>
              <a:rPr sz="1900" spc="-5" dirty="0">
                <a:latin typeface="Arial"/>
                <a:cs typeface="Arial"/>
              </a:rPr>
              <a:t>it simply initiates its</a:t>
            </a:r>
            <a:r>
              <a:rPr sz="1900" spc="20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variables,</a:t>
            </a:r>
            <a:endParaRPr sz="1900">
              <a:latin typeface="Arial"/>
              <a:cs typeface="Arial"/>
            </a:endParaRPr>
          </a:p>
          <a:p>
            <a:pPr marL="652780">
              <a:lnSpc>
                <a:spcPts val="2050"/>
              </a:lnSpc>
            </a:pPr>
            <a:r>
              <a:rPr sz="1900" spc="-5" dirty="0">
                <a:latin typeface="Arial"/>
                <a:cs typeface="Arial"/>
              </a:rPr>
              <a:t>declares functions and then simply waits for event to</a:t>
            </a:r>
            <a:r>
              <a:rPr sz="1900" spc="195" dirty="0">
                <a:latin typeface="Arial"/>
                <a:cs typeface="Arial"/>
              </a:rPr>
              <a:t> </a:t>
            </a:r>
            <a:r>
              <a:rPr sz="1900" spc="-20" dirty="0">
                <a:latin typeface="Arial"/>
                <a:cs typeface="Arial"/>
              </a:rPr>
              <a:t>occur.</a:t>
            </a:r>
            <a:endParaRPr sz="1900">
              <a:latin typeface="Arial"/>
              <a:cs typeface="Arial"/>
            </a:endParaRPr>
          </a:p>
          <a:p>
            <a:pPr marL="286385" marR="5080" indent="-274320">
              <a:lnSpc>
                <a:spcPts val="2110"/>
              </a:lnSpc>
              <a:spcBef>
                <a:spcPts val="575"/>
              </a:spcBef>
              <a:buClr>
                <a:srgbClr val="7ED13A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b="1" spc="-5" dirty="0">
                <a:latin typeface="Arial"/>
                <a:cs typeface="Arial"/>
              </a:rPr>
              <a:t>Event </a:t>
            </a:r>
            <a:r>
              <a:rPr sz="2200" b="1" dirty="0">
                <a:latin typeface="Arial"/>
                <a:cs typeface="Arial"/>
              </a:rPr>
              <a:t>loops</a:t>
            </a:r>
            <a:r>
              <a:rPr sz="2200" dirty="0">
                <a:latin typeface="Arial"/>
                <a:cs typeface="Arial"/>
              </a:rPr>
              <a:t>: </a:t>
            </a:r>
            <a:r>
              <a:rPr sz="2200" spc="-5" dirty="0">
                <a:latin typeface="Arial"/>
                <a:cs typeface="Arial"/>
              </a:rPr>
              <a:t>In an event-driven application, there is generally a  main loop that listens for events, and then triggers a callback  function when one of those events is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detected.</a:t>
            </a:r>
            <a:endParaRPr sz="2200">
              <a:latin typeface="Arial"/>
              <a:cs typeface="Arial"/>
            </a:endParaRPr>
          </a:p>
          <a:p>
            <a:pPr marL="286385" marR="369570" indent="-274320" algn="just">
              <a:lnSpc>
                <a:spcPts val="2110"/>
              </a:lnSpc>
              <a:spcBef>
                <a:spcPts val="605"/>
              </a:spcBef>
              <a:buClr>
                <a:srgbClr val="7ED13A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Arial"/>
                <a:cs typeface="Arial"/>
              </a:rPr>
              <a:t>Node.js has multiple </a:t>
            </a:r>
            <a:r>
              <a:rPr sz="2200" dirty="0">
                <a:latin typeface="Arial"/>
                <a:cs typeface="Arial"/>
              </a:rPr>
              <a:t>in-built </a:t>
            </a:r>
            <a:r>
              <a:rPr sz="2200" spc="-5" dirty="0">
                <a:latin typeface="Arial"/>
                <a:cs typeface="Arial"/>
              </a:rPr>
              <a:t>events available through </a:t>
            </a:r>
            <a:r>
              <a:rPr sz="2200" b="1" spc="-5" dirty="0">
                <a:latin typeface="Arial"/>
                <a:cs typeface="Arial"/>
              </a:rPr>
              <a:t>events  </a:t>
            </a:r>
            <a:r>
              <a:rPr sz="2200" spc="-5" dirty="0">
                <a:latin typeface="Arial"/>
                <a:cs typeface="Arial"/>
              </a:rPr>
              <a:t>module and </a:t>
            </a:r>
            <a:r>
              <a:rPr sz="2200" b="1" spc="-5" dirty="0">
                <a:latin typeface="Arial"/>
                <a:cs typeface="Arial"/>
              </a:rPr>
              <a:t>EventEmitter </a:t>
            </a:r>
            <a:r>
              <a:rPr sz="2200" dirty="0">
                <a:latin typeface="Arial"/>
                <a:cs typeface="Arial"/>
              </a:rPr>
              <a:t>class </a:t>
            </a:r>
            <a:r>
              <a:rPr sz="2200" spc="-5" dirty="0">
                <a:latin typeface="Arial"/>
                <a:cs typeface="Arial"/>
              </a:rPr>
              <a:t>which </a:t>
            </a:r>
            <a:r>
              <a:rPr sz="2200" dirty="0">
                <a:latin typeface="Arial"/>
                <a:cs typeface="Arial"/>
              </a:rPr>
              <a:t>is </a:t>
            </a:r>
            <a:r>
              <a:rPr sz="2200" spc="-5" dirty="0">
                <a:latin typeface="Arial"/>
                <a:cs typeface="Arial"/>
              </a:rPr>
              <a:t>used to bind events  and event listeners as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follows:</a:t>
            </a:r>
            <a:endParaRPr sz="2200">
              <a:latin typeface="Arial"/>
              <a:cs typeface="Arial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1600" spc="360" dirty="0">
                <a:solidFill>
                  <a:srgbClr val="5FA225"/>
                </a:solidFill>
                <a:latin typeface="Arial"/>
                <a:cs typeface="Arial"/>
              </a:rPr>
              <a:t>// </a:t>
            </a:r>
            <a:r>
              <a:rPr sz="1600" spc="-10" dirty="0">
                <a:solidFill>
                  <a:srgbClr val="5FA225"/>
                </a:solidFill>
                <a:latin typeface="Arial"/>
                <a:cs typeface="Arial"/>
              </a:rPr>
              <a:t>Import </a:t>
            </a:r>
            <a:r>
              <a:rPr sz="1600" spc="-40" dirty="0">
                <a:solidFill>
                  <a:srgbClr val="5FA225"/>
                </a:solidFill>
                <a:latin typeface="Arial"/>
                <a:cs typeface="Arial"/>
              </a:rPr>
              <a:t>events</a:t>
            </a:r>
            <a:r>
              <a:rPr sz="1600" spc="35" dirty="0">
                <a:solidFill>
                  <a:srgbClr val="5FA225"/>
                </a:solidFill>
                <a:latin typeface="Arial"/>
                <a:cs typeface="Arial"/>
              </a:rPr>
              <a:t> </a:t>
            </a:r>
            <a:r>
              <a:rPr sz="1600" spc="-130" dirty="0">
                <a:solidFill>
                  <a:srgbClr val="5FA225"/>
                </a:solidFill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  <a:p>
            <a:pPr marL="744220">
              <a:lnSpc>
                <a:spcPct val="100000"/>
              </a:lnSpc>
            </a:pPr>
            <a:r>
              <a:rPr sz="1600" spc="30" dirty="0">
                <a:solidFill>
                  <a:srgbClr val="5FA225"/>
                </a:solidFill>
                <a:latin typeface="Arial"/>
                <a:cs typeface="Arial"/>
              </a:rPr>
              <a:t>var </a:t>
            </a:r>
            <a:r>
              <a:rPr sz="1600" spc="-40" dirty="0">
                <a:solidFill>
                  <a:srgbClr val="5FA225"/>
                </a:solidFill>
                <a:latin typeface="Arial"/>
                <a:cs typeface="Arial"/>
              </a:rPr>
              <a:t>events </a:t>
            </a:r>
            <a:r>
              <a:rPr sz="1600" spc="-60" dirty="0">
                <a:solidFill>
                  <a:srgbClr val="5FA225"/>
                </a:solidFill>
                <a:latin typeface="Arial"/>
                <a:cs typeface="Arial"/>
              </a:rPr>
              <a:t>=</a:t>
            </a:r>
            <a:r>
              <a:rPr sz="1600" spc="-25" dirty="0">
                <a:solidFill>
                  <a:srgbClr val="5FA225"/>
                </a:solidFill>
                <a:latin typeface="Arial"/>
                <a:cs typeface="Arial"/>
              </a:rPr>
              <a:t> </a:t>
            </a:r>
            <a:r>
              <a:rPr sz="1600" spc="75" dirty="0">
                <a:solidFill>
                  <a:srgbClr val="5FA225"/>
                </a:solidFill>
                <a:latin typeface="Arial"/>
                <a:cs typeface="Arial"/>
              </a:rPr>
              <a:t>require('events');</a:t>
            </a:r>
            <a:endParaRPr sz="1600">
              <a:latin typeface="Arial"/>
              <a:cs typeface="Arial"/>
            </a:endParaRPr>
          </a:p>
          <a:p>
            <a:pPr marL="744220">
              <a:lnSpc>
                <a:spcPct val="100000"/>
              </a:lnSpc>
            </a:pPr>
            <a:r>
              <a:rPr sz="1600" spc="360" dirty="0">
                <a:solidFill>
                  <a:srgbClr val="5FA225"/>
                </a:solidFill>
                <a:latin typeface="Arial"/>
                <a:cs typeface="Arial"/>
              </a:rPr>
              <a:t>// </a:t>
            </a:r>
            <a:r>
              <a:rPr sz="1600" spc="-55" dirty="0">
                <a:solidFill>
                  <a:srgbClr val="5FA225"/>
                </a:solidFill>
                <a:latin typeface="Arial"/>
                <a:cs typeface="Arial"/>
              </a:rPr>
              <a:t>Create </a:t>
            </a:r>
            <a:r>
              <a:rPr sz="1600" spc="-95" dirty="0">
                <a:solidFill>
                  <a:srgbClr val="5FA225"/>
                </a:solidFill>
                <a:latin typeface="Arial"/>
                <a:cs typeface="Arial"/>
              </a:rPr>
              <a:t>an </a:t>
            </a:r>
            <a:r>
              <a:rPr sz="1600" spc="-15" dirty="0">
                <a:solidFill>
                  <a:srgbClr val="5FA225"/>
                </a:solidFill>
                <a:latin typeface="Arial"/>
                <a:cs typeface="Arial"/>
              </a:rPr>
              <a:t>eventEmitter</a:t>
            </a:r>
            <a:r>
              <a:rPr sz="1600" spc="-50" dirty="0">
                <a:solidFill>
                  <a:srgbClr val="5FA225"/>
                </a:solidFill>
                <a:latin typeface="Arial"/>
                <a:cs typeface="Arial"/>
              </a:rPr>
              <a:t> </a:t>
            </a:r>
            <a:r>
              <a:rPr sz="1600" spc="35" dirty="0">
                <a:solidFill>
                  <a:srgbClr val="5FA225"/>
                </a:solidFill>
                <a:latin typeface="Arial"/>
                <a:cs typeface="Arial"/>
              </a:rPr>
              <a:t>object</a:t>
            </a:r>
            <a:endParaRPr sz="1600">
              <a:latin typeface="Arial"/>
              <a:cs typeface="Arial"/>
            </a:endParaRPr>
          </a:p>
          <a:p>
            <a:pPr marL="744220">
              <a:lnSpc>
                <a:spcPct val="100000"/>
              </a:lnSpc>
            </a:pPr>
            <a:r>
              <a:rPr sz="1600" spc="30" dirty="0">
                <a:solidFill>
                  <a:srgbClr val="5FA225"/>
                </a:solidFill>
                <a:latin typeface="Arial"/>
                <a:cs typeface="Arial"/>
              </a:rPr>
              <a:t>var </a:t>
            </a:r>
            <a:r>
              <a:rPr sz="1600" spc="-15" dirty="0">
                <a:solidFill>
                  <a:srgbClr val="5FA225"/>
                </a:solidFill>
                <a:latin typeface="Arial"/>
                <a:cs typeface="Arial"/>
              </a:rPr>
              <a:t>eventEmitter </a:t>
            </a:r>
            <a:r>
              <a:rPr sz="1600" spc="-60" dirty="0">
                <a:solidFill>
                  <a:srgbClr val="5FA225"/>
                </a:solidFill>
                <a:latin typeface="Arial"/>
                <a:cs typeface="Arial"/>
              </a:rPr>
              <a:t>= </a:t>
            </a:r>
            <a:r>
              <a:rPr sz="1600" spc="-210" dirty="0">
                <a:solidFill>
                  <a:srgbClr val="5FA225"/>
                </a:solidFill>
                <a:latin typeface="Arial"/>
                <a:cs typeface="Arial"/>
              </a:rPr>
              <a:t>new</a:t>
            </a:r>
            <a:r>
              <a:rPr sz="1600" spc="-65" dirty="0">
                <a:solidFill>
                  <a:srgbClr val="5FA225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5FA225"/>
                </a:solidFill>
                <a:latin typeface="Arial"/>
                <a:cs typeface="Arial"/>
              </a:rPr>
              <a:t>events.EventEmitter();</a:t>
            </a:r>
            <a:endParaRPr sz="1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5"/>
              </a:spcBef>
              <a:buClr>
                <a:srgbClr val="7ED13A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Arial"/>
                <a:cs typeface="Arial"/>
              </a:rPr>
              <a:t>Following is the syntax to bind event handler with an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event:</a:t>
            </a:r>
            <a:endParaRPr sz="2200">
              <a:latin typeface="Arial"/>
              <a:cs typeface="Arial"/>
            </a:endParaRPr>
          </a:p>
          <a:p>
            <a:pPr marL="744220">
              <a:lnSpc>
                <a:spcPct val="100000"/>
              </a:lnSpc>
            </a:pPr>
            <a:r>
              <a:rPr sz="1600" spc="360" dirty="0">
                <a:solidFill>
                  <a:srgbClr val="5FA225"/>
                </a:solidFill>
                <a:latin typeface="Arial"/>
                <a:cs typeface="Arial"/>
              </a:rPr>
              <a:t>// </a:t>
            </a:r>
            <a:r>
              <a:rPr sz="1600" spc="-40" dirty="0">
                <a:solidFill>
                  <a:srgbClr val="5FA225"/>
                </a:solidFill>
                <a:latin typeface="Arial"/>
                <a:cs typeface="Arial"/>
              </a:rPr>
              <a:t>Bind </a:t>
            </a:r>
            <a:r>
              <a:rPr sz="1600" spc="-35" dirty="0">
                <a:solidFill>
                  <a:srgbClr val="5FA225"/>
                </a:solidFill>
                <a:latin typeface="Arial"/>
                <a:cs typeface="Arial"/>
              </a:rPr>
              <a:t>event </a:t>
            </a:r>
            <a:r>
              <a:rPr sz="1600" spc="-114" dirty="0">
                <a:solidFill>
                  <a:srgbClr val="5FA225"/>
                </a:solidFill>
                <a:latin typeface="Arial"/>
                <a:cs typeface="Arial"/>
              </a:rPr>
              <a:t>and </a:t>
            </a:r>
            <a:r>
              <a:rPr sz="1600" spc="-110" dirty="0">
                <a:solidFill>
                  <a:srgbClr val="5FA225"/>
                </a:solidFill>
                <a:latin typeface="Arial"/>
                <a:cs typeface="Arial"/>
              </a:rPr>
              <a:t>even </a:t>
            </a:r>
            <a:r>
              <a:rPr sz="1600" spc="-20" dirty="0">
                <a:solidFill>
                  <a:srgbClr val="5FA225"/>
                </a:solidFill>
                <a:latin typeface="Arial"/>
                <a:cs typeface="Arial"/>
              </a:rPr>
              <a:t>handler </a:t>
            </a:r>
            <a:r>
              <a:rPr sz="1600" spc="-50" dirty="0">
                <a:solidFill>
                  <a:srgbClr val="5FA225"/>
                </a:solidFill>
                <a:latin typeface="Arial"/>
                <a:cs typeface="Arial"/>
              </a:rPr>
              <a:t>as</a:t>
            </a:r>
            <a:r>
              <a:rPr sz="1600" spc="-200" dirty="0">
                <a:solidFill>
                  <a:srgbClr val="5FA225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rgbClr val="5FA225"/>
                </a:solidFill>
                <a:latin typeface="Arial"/>
                <a:cs typeface="Arial"/>
              </a:rPr>
              <a:t>follows</a:t>
            </a:r>
            <a:endParaRPr sz="1600">
              <a:latin typeface="Arial"/>
              <a:cs typeface="Arial"/>
            </a:endParaRPr>
          </a:p>
          <a:p>
            <a:pPr marL="744220">
              <a:lnSpc>
                <a:spcPct val="100000"/>
              </a:lnSpc>
            </a:pPr>
            <a:r>
              <a:rPr sz="1600" spc="-20" dirty="0">
                <a:solidFill>
                  <a:srgbClr val="5FA225"/>
                </a:solidFill>
                <a:latin typeface="Arial"/>
                <a:cs typeface="Arial"/>
              </a:rPr>
              <a:t>eventEmitter.on('eventName',</a:t>
            </a:r>
            <a:r>
              <a:rPr sz="1600" spc="120" dirty="0">
                <a:solidFill>
                  <a:srgbClr val="5FA225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5FA225"/>
                </a:solidFill>
                <a:latin typeface="Arial"/>
                <a:cs typeface="Arial"/>
              </a:rPr>
              <a:t>eventHandler);</a:t>
            </a:r>
            <a:endParaRPr sz="1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0"/>
              </a:spcBef>
              <a:buClr>
                <a:srgbClr val="7ED13A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25" dirty="0">
                <a:latin typeface="Arial"/>
                <a:cs typeface="Arial"/>
              </a:rPr>
              <a:t>We </a:t>
            </a:r>
            <a:r>
              <a:rPr sz="2200" spc="-5" dirty="0">
                <a:latin typeface="Arial"/>
                <a:cs typeface="Arial"/>
              </a:rPr>
              <a:t>can fire an event programmatically as</a:t>
            </a:r>
            <a:r>
              <a:rPr sz="2200" spc="1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follows:</a:t>
            </a:r>
            <a:endParaRPr sz="2200">
              <a:latin typeface="Arial"/>
              <a:cs typeface="Arial"/>
            </a:endParaRPr>
          </a:p>
          <a:p>
            <a:pPr marL="744220" marR="4586605">
              <a:lnSpc>
                <a:spcPct val="100000"/>
              </a:lnSpc>
            </a:pPr>
            <a:r>
              <a:rPr sz="1600" spc="360" dirty="0">
                <a:solidFill>
                  <a:srgbClr val="5FA225"/>
                </a:solidFill>
                <a:latin typeface="Arial"/>
                <a:cs typeface="Arial"/>
              </a:rPr>
              <a:t>// </a:t>
            </a:r>
            <a:r>
              <a:rPr sz="1600" spc="70" dirty="0">
                <a:solidFill>
                  <a:srgbClr val="5FA225"/>
                </a:solidFill>
                <a:latin typeface="Arial"/>
                <a:cs typeface="Arial"/>
              </a:rPr>
              <a:t>Fire </a:t>
            </a:r>
            <a:r>
              <a:rPr sz="1600" spc="-95" dirty="0">
                <a:solidFill>
                  <a:srgbClr val="5FA225"/>
                </a:solidFill>
                <a:latin typeface="Arial"/>
                <a:cs typeface="Arial"/>
              </a:rPr>
              <a:t>an </a:t>
            </a:r>
            <a:r>
              <a:rPr sz="1600" spc="-30" dirty="0">
                <a:solidFill>
                  <a:srgbClr val="5FA225"/>
                </a:solidFill>
                <a:latin typeface="Arial"/>
                <a:cs typeface="Arial"/>
              </a:rPr>
              <a:t>event  </a:t>
            </a:r>
            <a:r>
              <a:rPr sz="1600" spc="-10" dirty="0">
                <a:solidFill>
                  <a:srgbClr val="5FA225"/>
                </a:solidFill>
                <a:latin typeface="Arial"/>
                <a:cs typeface="Arial"/>
              </a:rPr>
              <a:t>eventEmitter.emit('eventName');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83311"/>
            <a:ext cx="41211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"/>
                <a:cs typeface="Arial"/>
              </a:rPr>
              <a:t>E</a:t>
            </a:r>
            <a:r>
              <a:rPr sz="2400" b="0" spc="-5" dirty="0">
                <a:latin typeface="Arial"/>
                <a:cs typeface="Arial"/>
              </a:rPr>
              <a:t>VENTS </a:t>
            </a:r>
            <a:r>
              <a:rPr sz="3000" b="0" spc="-5" dirty="0">
                <a:latin typeface="Arial"/>
                <a:cs typeface="Arial"/>
              </a:rPr>
              <a:t>M</a:t>
            </a:r>
            <a:r>
              <a:rPr sz="2400" b="0" spc="-5" dirty="0">
                <a:latin typeface="Arial"/>
                <a:cs typeface="Arial"/>
              </a:rPr>
              <a:t>ODULE</a:t>
            </a:r>
            <a:r>
              <a:rPr sz="2400" b="0" spc="335" dirty="0">
                <a:latin typeface="Arial"/>
                <a:cs typeface="Arial"/>
              </a:rPr>
              <a:t> </a:t>
            </a:r>
            <a:r>
              <a:rPr sz="3000" b="0" spc="-45" dirty="0">
                <a:latin typeface="Arial"/>
                <a:cs typeface="Arial"/>
              </a:rPr>
              <a:t>(C</a:t>
            </a:r>
            <a:r>
              <a:rPr sz="2400" b="0" spc="-45" dirty="0">
                <a:latin typeface="Arial"/>
                <a:cs typeface="Arial"/>
              </a:rPr>
              <a:t>ONT</a:t>
            </a:r>
            <a:r>
              <a:rPr sz="3000" b="0" spc="-45" dirty="0">
                <a:latin typeface="Arial"/>
                <a:cs typeface="Arial"/>
              </a:rPr>
              <a:t>.)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863853"/>
            <a:ext cx="8251190" cy="547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78105" indent="-27432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Many </a:t>
            </a:r>
            <a:r>
              <a:rPr sz="2400" dirty="0">
                <a:latin typeface="Arial"/>
                <a:cs typeface="Arial"/>
              </a:rPr>
              <a:t>objects </a:t>
            </a:r>
            <a:r>
              <a:rPr sz="2400" spc="-5" dirty="0">
                <a:latin typeface="Arial"/>
                <a:cs typeface="Arial"/>
              </a:rPr>
              <a:t>in Node </a:t>
            </a:r>
            <a:r>
              <a:rPr sz="2400" dirty="0">
                <a:latin typeface="Arial"/>
                <a:cs typeface="Arial"/>
              </a:rPr>
              <a:t>emit </a:t>
            </a:r>
            <a:r>
              <a:rPr sz="2400" spc="-5" dirty="0">
                <a:latin typeface="Arial"/>
                <a:cs typeface="Arial"/>
              </a:rPr>
              <a:t>events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example a  </a:t>
            </a:r>
            <a:r>
              <a:rPr sz="2400" b="1" spc="-5" dirty="0">
                <a:latin typeface="Arial"/>
                <a:cs typeface="Arial"/>
              </a:rPr>
              <a:t>net.Server </a:t>
            </a:r>
            <a:r>
              <a:rPr sz="2400" dirty="0">
                <a:latin typeface="Arial"/>
                <a:cs typeface="Arial"/>
              </a:rPr>
              <a:t>emits </a:t>
            </a:r>
            <a:r>
              <a:rPr sz="2400" spc="-5" dirty="0">
                <a:latin typeface="Arial"/>
                <a:cs typeface="Arial"/>
              </a:rPr>
              <a:t>an event each </a:t>
            </a:r>
            <a:r>
              <a:rPr sz="2400" dirty="0">
                <a:latin typeface="Arial"/>
                <a:cs typeface="Arial"/>
              </a:rPr>
              <a:t>time </a:t>
            </a:r>
            <a:r>
              <a:rPr sz="2400" spc="-5" dirty="0">
                <a:latin typeface="Arial"/>
                <a:cs typeface="Arial"/>
              </a:rPr>
              <a:t>a peer connects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it, 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fs.readStream </a:t>
            </a:r>
            <a:r>
              <a:rPr sz="2400" dirty="0">
                <a:latin typeface="Arial"/>
                <a:cs typeface="Arial"/>
              </a:rPr>
              <a:t>emits an </a:t>
            </a:r>
            <a:r>
              <a:rPr sz="2400" spc="-5" dirty="0">
                <a:latin typeface="Arial"/>
                <a:cs typeface="Arial"/>
              </a:rPr>
              <a:t>event when </a:t>
            </a:r>
            <a:r>
              <a:rPr sz="2400" dirty="0">
                <a:latin typeface="Arial"/>
                <a:cs typeface="Arial"/>
              </a:rPr>
              <a:t>the file is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opened.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All objects which </a:t>
            </a:r>
            <a:r>
              <a:rPr sz="2400" dirty="0">
                <a:latin typeface="Arial"/>
                <a:cs typeface="Arial"/>
              </a:rPr>
              <a:t>emit </a:t>
            </a:r>
            <a:r>
              <a:rPr sz="2400" spc="-5" dirty="0">
                <a:latin typeface="Arial"/>
                <a:cs typeface="Arial"/>
              </a:rPr>
              <a:t>events are instances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events.EventEmitter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86385" marR="27940" indent="-274320">
              <a:lnSpc>
                <a:spcPct val="100000"/>
              </a:lnSpc>
              <a:spcBef>
                <a:spcPts val="605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When an EventEmitter instance </a:t>
            </a:r>
            <a:r>
              <a:rPr sz="2400" dirty="0">
                <a:latin typeface="Arial"/>
                <a:cs typeface="Arial"/>
              </a:rPr>
              <a:t>faces </a:t>
            </a:r>
            <a:r>
              <a:rPr sz="2400" spc="-5" dirty="0">
                <a:latin typeface="Arial"/>
                <a:cs typeface="Arial"/>
              </a:rPr>
              <a:t>any </a:t>
            </a:r>
            <a:r>
              <a:rPr sz="2400" spc="-25" dirty="0">
                <a:latin typeface="Arial"/>
                <a:cs typeface="Arial"/>
              </a:rPr>
              <a:t>error, </a:t>
            </a:r>
            <a:r>
              <a:rPr sz="2400" dirty="0">
                <a:latin typeface="Arial"/>
                <a:cs typeface="Arial"/>
              </a:rPr>
              <a:t>it emits </a:t>
            </a:r>
            <a:r>
              <a:rPr sz="2400" spc="-5" dirty="0">
                <a:latin typeface="Arial"/>
                <a:cs typeface="Arial"/>
              </a:rPr>
              <a:t>an  'error' </a:t>
            </a:r>
            <a:r>
              <a:rPr sz="2400" dirty="0">
                <a:latin typeface="Arial"/>
                <a:cs typeface="Arial"/>
              </a:rPr>
              <a:t>event. </a:t>
            </a:r>
            <a:r>
              <a:rPr sz="2400" spc="-5" dirty="0">
                <a:latin typeface="Arial"/>
                <a:cs typeface="Arial"/>
              </a:rPr>
              <a:t>When new listener is added, 'newListener'  event is fired and when a listener is removed,  'removeListener' event is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fired.</a:t>
            </a:r>
            <a:endParaRPr sz="240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EventEmitter provides multiple properties like </a:t>
            </a:r>
            <a:r>
              <a:rPr sz="2400" b="1" spc="-5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b="1" dirty="0">
                <a:latin typeface="Arial"/>
                <a:cs typeface="Arial"/>
              </a:rPr>
              <a:t>emit</a:t>
            </a:r>
            <a:r>
              <a:rPr sz="2400" dirty="0">
                <a:latin typeface="Arial"/>
                <a:cs typeface="Arial"/>
              </a:rPr>
              <a:t>.  </a:t>
            </a:r>
            <a:r>
              <a:rPr sz="2400" b="1" spc="-5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property is 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bind a function with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event and  </a:t>
            </a:r>
            <a:r>
              <a:rPr sz="2400" b="1" spc="-5" dirty="0">
                <a:latin typeface="Arial"/>
                <a:cs typeface="Arial"/>
              </a:rPr>
              <a:t>emit </a:t>
            </a:r>
            <a:r>
              <a:rPr sz="2400" spc="-5" dirty="0">
                <a:latin typeface="Arial"/>
                <a:cs typeface="Arial"/>
              </a:rPr>
              <a:t>is 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fire 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event.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EventEmitter Methods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properties:</a:t>
            </a:r>
            <a:endParaRPr sz="2400">
              <a:latin typeface="Arial"/>
              <a:cs typeface="Arial"/>
            </a:endParaRPr>
          </a:p>
          <a:p>
            <a:pPr marL="378460">
              <a:lnSpc>
                <a:spcPct val="100000"/>
              </a:lnSpc>
              <a:spcBef>
                <a:spcPts val="505"/>
              </a:spcBef>
              <a:tabLst>
                <a:tab pos="652780" algn="l"/>
              </a:tabLst>
            </a:pPr>
            <a:r>
              <a:rPr sz="1650" spc="-409" dirty="0">
                <a:solidFill>
                  <a:srgbClr val="7ED13A"/>
                </a:solidFill>
                <a:latin typeface="Arial"/>
                <a:cs typeface="Arial"/>
              </a:rPr>
              <a:t>	</a:t>
            </a:r>
            <a:r>
              <a:rPr sz="2100" u="heavy" spc="-10" dirty="0">
                <a:solidFill>
                  <a:srgbClr val="EB8703"/>
                </a:solidFill>
                <a:uFill>
                  <a:solidFill>
                    <a:srgbClr val="EB8703"/>
                  </a:solidFill>
                </a:uFill>
                <a:latin typeface="Arial"/>
                <a:cs typeface="Arial"/>
                <a:hlinkClick r:id="rId2"/>
              </a:rPr>
              <a:t>http://www.tutorialspoint.com/nodejs/nodejs_event_emitter.htm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98551"/>
            <a:ext cx="14617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spc="-5" dirty="0">
                <a:latin typeface="Arial"/>
                <a:cs typeface="Arial"/>
              </a:rPr>
              <a:t>E</a:t>
            </a:r>
            <a:r>
              <a:rPr sz="2300" b="0" spc="-15" dirty="0">
                <a:latin typeface="Arial"/>
                <a:cs typeface="Arial"/>
              </a:rPr>
              <a:t>X</a:t>
            </a:r>
            <a:r>
              <a:rPr sz="2300" b="0" spc="10" dirty="0">
                <a:latin typeface="Arial"/>
                <a:cs typeface="Arial"/>
              </a:rPr>
              <a:t>PRESS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822706"/>
            <a:ext cx="8051165" cy="560832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241935" indent="-274320">
              <a:lnSpc>
                <a:spcPts val="2810"/>
              </a:lnSpc>
              <a:spcBef>
                <a:spcPts val="455"/>
              </a:spcBef>
              <a:buClr>
                <a:srgbClr val="7ED13A"/>
              </a:buClr>
              <a:buSzPct val="69230"/>
              <a:buFont typeface="Wingdings"/>
              <a:buChar char=""/>
              <a:tabLst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Express is a web application framework for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building  web apps with node as our backend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system.</a:t>
            </a:r>
            <a:endParaRPr sz="2600">
              <a:latin typeface="Arial"/>
              <a:cs typeface="Arial"/>
            </a:endParaRPr>
          </a:p>
          <a:p>
            <a:pPr marL="286385" marR="368935" indent="-274320">
              <a:lnSpc>
                <a:spcPts val="2810"/>
              </a:lnSpc>
              <a:spcBef>
                <a:spcPts val="600"/>
              </a:spcBef>
              <a:buClr>
                <a:srgbClr val="7ED13A"/>
              </a:buClr>
              <a:buSzPct val="69230"/>
              <a:buFont typeface="Wingdings"/>
              <a:buChar char=""/>
              <a:tabLst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Express is a minimal and flexible Node.js web  application framework that provides a robust set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  features </a:t>
            </a:r>
            <a:r>
              <a:rPr sz="2600" spc="-5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develop web and mobile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applications.</a:t>
            </a:r>
            <a:endParaRPr sz="2600">
              <a:latin typeface="Arial"/>
              <a:cs typeface="Arial"/>
            </a:endParaRPr>
          </a:p>
          <a:p>
            <a:pPr marL="286385" marR="5080" indent="-274320">
              <a:lnSpc>
                <a:spcPts val="2810"/>
              </a:lnSpc>
              <a:spcBef>
                <a:spcPts val="590"/>
              </a:spcBef>
              <a:buClr>
                <a:srgbClr val="7ED13A"/>
              </a:buClr>
              <a:buSzPct val="69230"/>
              <a:buFont typeface="Wingdings"/>
              <a:buChar char=""/>
              <a:tabLst>
                <a:tab pos="287020" algn="l"/>
              </a:tabLst>
            </a:pPr>
            <a:r>
              <a:rPr sz="2600" spc="-5" dirty="0">
                <a:latin typeface="Arial"/>
                <a:cs typeface="Arial"/>
              </a:rPr>
              <a:t>It </a:t>
            </a:r>
            <a:r>
              <a:rPr sz="2600" dirty="0">
                <a:latin typeface="Arial"/>
                <a:cs typeface="Arial"/>
              </a:rPr>
              <a:t>facilitates a rapid development of Node based </a:t>
            </a:r>
            <a:r>
              <a:rPr sz="2600" spc="-15" dirty="0">
                <a:latin typeface="Arial"/>
                <a:cs typeface="Arial"/>
              </a:rPr>
              <a:t>Web  </a:t>
            </a:r>
            <a:r>
              <a:rPr sz="2600" dirty="0">
                <a:latin typeface="Arial"/>
                <a:cs typeface="Arial"/>
              </a:rPr>
              <a:t>applications.</a:t>
            </a:r>
            <a:endParaRPr sz="2600">
              <a:latin typeface="Arial"/>
              <a:cs typeface="Arial"/>
            </a:endParaRPr>
          </a:p>
          <a:p>
            <a:pPr marL="286385" marR="290830" indent="-274320">
              <a:lnSpc>
                <a:spcPts val="2810"/>
              </a:lnSpc>
              <a:spcBef>
                <a:spcPts val="600"/>
              </a:spcBef>
              <a:buClr>
                <a:srgbClr val="7ED13A"/>
              </a:buClr>
              <a:buSzPct val="69230"/>
              <a:buFont typeface="Wingdings"/>
              <a:buChar char=""/>
              <a:tabLst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Following are some of the core features of Express  framework:</a:t>
            </a:r>
            <a:endParaRPr sz="2600">
              <a:latin typeface="Arial"/>
              <a:cs typeface="Arial"/>
            </a:endParaRPr>
          </a:p>
          <a:p>
            <a:pPr marL="652780" marR="1002665" lvl="1" indent="-274955">
              <a:lnSpc>
                <a:spcPts val="2480"/>
              </a:lnSpc>
              <a:spcBef>
                <a:spcPts val="550"/>
              </a:spcBef>
              <a:buClr>
                <a:srgbClr val="7ED13A"/>
              </a:buClr>
              <a:buSzPct val="78260"/>
              <a:buChar char=""/>
              <a:tabLst>
                <a:tab pos="652780" algn="l"/>
                <a:tab pos="653415" algn="l"/>
              </a:tabLst>
            </a:pPr>
            <a:r>
              <a:rPr sz="2300" dirty="0">
                <a:latin typeface="Arial"/>
                <a:cs typeface="Arial"/>
              </a:rPr>
              <a:t>Allows to set up </a:t>
            </a:r>
            <a:r>
              <a:rPr sz="2300" spc="-5" dirty="0">
                <a:latin typeface="Arial"/>
                <a:cs typeface="Arial"/>
              </a:rPr>
              <a:t>middlewares </a:t>
            </a:r>
            <a:r>
              <a:rPr sz="2300" dirty="0">
                <a:latin typeface="Arial"/>
                <a:cs typeface="Arial"/>
              </a:rPr>
              <a:t>to respond to</a:t>
            </a:r>
            <a:r>
              <a:rPr sz="2300" spc="-15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HTTP  Requests.</a:t>
            </a:r>
            <a:endParaRPr sz="2300">
              <a:latin typeface="Arial"/>
              <a:cs typeface="Arial"/>
            </a:endParaRPr>
          </a:p>
          <a:p>
            <a:pPr marL="652780" lvl="1" indent="-274955">
              <a:lnSpc>
                <a:spcPts val="2625"/>
              </a:lnSpc>
              <a:spcBef>
                <a:spcPts val="245"/>
              </a:spcBef>
              <a:buClr>
                <a:srgbClr val="7ED13A"/>
              </a:buClr>
              <a:buSzPct val="78260"/>
              <a:buChar char=""/>
              <a:tabLst>
                <a:tab pos="652780" algn="l"/>
                <a:tab pos="653415" algn="l"/>
              </a:tabLst>
            </a:pPr>
            <a:r>
              <a:rPr sz="2300" dirty="0">
                <a:latin typeface="Arial"/>
                <a:cs typeface="Arial"/>
              </a:rPr>
              <a:t>Defines a routing table which is used to perform</a:t>
            </a:r>
            <a:r>
              <a:rPr sz="2300" spc="-24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different</a:t>
            </a:r>
            <a:endParaRPr sz="2300">
              <a:latin typeface="Arial"/>
              <a:cs typeface="Arial"/>
            </a:endParaRPr>
          </a:p>
          <a:p>
            <a:pPr marL="652780">
              <a:lnSpc>
                <a:spcPts val="2625"/>
              </a:lnSpc>
            </a:pPr>
            <a:r>
              <a:rPr sz="2300" dirty="0">
                <a:latin typeface="Arial"/>
                <a:cs typeface="Arial"/>
              </a:rPr>
              <a:t>action based on HTTP Method and</a:t>
            </a:r>
            <a:r>
              <a:rPr sz="2300" spc="-229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URL.</a:t>
            </a:r>
            <a:endParaRPr sz="2300">
              <a:latin typeface="Arial"/>
              <a:cs typeface="Arial"/>
            </a:endParaRPr>
          </a:p>
          <a:p>
            <a:pPr marL="652780" marR="641985" lvl="1" indent="-274955">
              <a:lnSpc>
                <a:spcPts val="2480"/>
              </a:lnSpc>
              <a:spcBef>
                <a:spcPts val="590"/>
              </a:spcBef>
              <a:buClr>
                <a:srgbClr val="7ED13A"/>
              </a:buClr>
              <a:buSzPct val="78260"/>
              <a:buChar char=""/>
              <a:tabLst>
                <a:tab pos="652780" algn="l"/>
                <a:tab pos="653415" algn="l"/>
              </a:tabLst>
            </a:pPr>
            <a:r>
              <a:rPr sz="2300" dirty="0">
                <a:latin typeface="Arial"/>
                <a:cs typeface="Arial"/>
              </a:rPr>
              <a:t>Allows to dynamically render HTML Pages based</a:t>
            </a:r>
            <a:r>
              <a:rPr sz="2300" spc="-3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on  passing arguments to</a:t>
            </a:r>
            <a:r>
              <a:rPr sz="2300" spc="-1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templates.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1404</Words>
  <Application>Microsoft Office PowerPoint</Application>
  <PresentationFormat>On-screen Show (4:3)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NODEJS GLOBALS</vt:lpstr>
      <vt:lpstr>CUSTOM MODULE</vt:lpstr>
      <vt:lpstr>CUSTOM MODULE – EXPORTS (CONT.)</vt:lpstr>
      <vt:lpstr>CUSTOM MODULE – EXPORTS (CONT.)</vt:lpstr>
      <vt:lpstr>CUSTOM MODULE - REQUIRE</vt:lpstr>
      <vt:lpstr>EVENTS MODULE</vt:lpstr>
      <vt:lpstr>EVENTS MODULE (CONT.)</vt:lpstr>
      <vt:lpstr>EXPRESS</vt:lpstr>
      <vt:lpstr>EXPRESS - INSTALLATION</vt:lpstr>
      <vt:lpstr>EXPRESS - EXAMPLE</vt:lpstr>
      <vt:lpstr>EXPRESS - REQUEST &amp; RESPONSE</vt:lpstr>
      <vt:lpstr>EXPRESS (CONT.)</vt:lpstr>
      <vt:lpstr>EXPRESS (CONT.)</vt:lpstr>
      <vt:lpstr>EXPRESS – COMPLETE DEMO: CREATING JSON BASED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vksing3</dc:creator>
  <cp:lastModifiedBy>Negm</cp:lastModifiedBy>
  <cp:revision>1</cp:revision>
  <dcterms:created xsi:type="dcterms:W3CDTF">2022-02-02T19:03:12Z</dcterms:created>
  <dcterms:modified xsi:type="dcterms:W3CDTF">2022-02-02T19:07:01Z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2022-02-02T00:00:00Z</vt:filetime>
  </property>
</Properties>
</file>