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9" r:id="rId5"/>
    <p:sldId id="280" r:id="rId6"/>
    <p:sldId id="268" r:id="rId7"/>
    <p:sldId id="276" r:id="rId8"/>
    <p:sldId id="278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9D09F-C9F5-3710-4622-C209565F5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66458F-83A8-565C-3D0D-351CBEEE5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F6532C-4461-D9D6-37D5-0DF7C624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064841-C3C8-29B0-691A-59854280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51EE53-D0DB-4DFA-53FE-7D2BF42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5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064FD-5407-E0A3-9D89-4C0C8A47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6CAA70-7211-A7D5-6D24-9596538A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7BB5D1-B088-B9A2-9957-730AD80B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CAE945-E103-F9D5-DEEE-BF141346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80A52-3A16-1262-F0D6-45673636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4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BD8E740-4ED7-91DB-DBBD-B035661D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721116-9FFE-FEA7-F4B9-A73AE09F1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26FB49-6925-4C2D-6636-2757ECD2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A49437-795B-5C48-C85C-4AE420D6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704FB4-FDE6-3961-2E47-743AE214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19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7BB4A-E493-E699-0E0E-C22F02CC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0E5AA-0D32-367C-EAB8-110C49F6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2C3CD3-F098-C518-7FDB-A87436DB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FDBFAC-459E-4DD8-9C7E-4007C537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BD2B95-BA30-608C-777F-2A67C12D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81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99341-F1DD-1206-797E-DF4CE212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B20BFC-4EF9-EC28-1E28-8E7C5229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50FCD-C8C9-7653-136D-205FE18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81C180-AAEB-4B55-16AE-D865E8FC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A046DD-FCDA-601B-E336-C69D8F1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14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F2722-C7CB-182C-75B0-BFC1BC75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5F036-6D09-B4E4-AB21-E7B989A8A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DD7E1C-C451-0B99-8D19-275B0913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0FA707-9E8A-CDED-D85B-F50043BC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FD7207-7EC8-B1C3-06DD-6FEC21C9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D2F048-7AA8-0626-BFC5-4C464D8D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52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39AAD-3EDC-B4D1-16DF-2155994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0150"/>
            <a:ext cx="10515600" cy="4905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31A933-AA71-2768-B975-4DB69DCA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84CBE5-6B74-EBA2-B30D-53A4DD48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4A550E1-FE4B-2586-4E77-5330E7D2B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03EFAD-EB36-23C8-50D0-C180E61CE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6D5042-0BD7-595B-1B68-45201710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2DEEF5-4941-443D-A7F2-890DB02C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AE4084-C197-241A-AE08-1AA15FD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09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9BA5B-C02A-19B6-FA63-76C2106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D6B11C6-ADBC-EDC4-36B6-CE19EA5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215AC9-6061-10AE-0609-954CAE58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AA51B3-79E3-9E56-1DD2-C4FF57C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5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CF4A75-02F0-E425-384F-ACAC6F4A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862AE3-A835-10BD-5062-8104D059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B61C36-7F19-C2E7-67F3-802F66ED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10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EC596-A17B-DD4E-7F03-8FAC177F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6915-6E39-EB7D-3F8E-76AE8627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8B095E-138C-566B-9FBD-B4F7E701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27E10C-5CC5-6153-C808-70739BBD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BB2F37-6356-FEEE-9E3E-A795C735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89CFF6-5F21-E5CB-4D79-3789BB41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0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A1501-4F88-1427-99A7-E48D48C4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D7697F0-FA5D-D05E-C2E9-D5D3D8DB8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4DFD4A-2017-614F-31C3-F1ED69434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0FB88D-E465-289A-EAEE-9CA20102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8E63-2760-4F71-97F5-909DCFACFCF0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9050E2-1F34-05A1-E675-2BBDF268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B5D2A6-674B-E17B-2E9D-8F85E72D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988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00F8F2-6974-5A93-889A-59BF216A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119"/>
            <a:ext cx="10515600" cy="486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67449A-4D6C-828D-22E7-4C6C5BCD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16277D-E05B-99D5-CB99-0E9B511DF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8E63-2760-4F71-97F5-909DCFACFCF0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C952A9-9282-1766-C124-65222230E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13BC7C-3101-DB72-C709-531F2ACD7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26B9-F392-4AAC-83A2-B91779234A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E4AEF47-4441-FD49-D6C7-9FAAC8EE51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7162"/>
            <a:ext cx="27336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DABBEDA-E59F-F970-A481-79911FD3B3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5175" y="156369"/>
            <a:ext cx="10858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469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rxiv.org/pdf/1606.03558v3.pdf" TargetMode="External"/><Relationship Id="rId7" Type="http://schemas.openxmlformats.org/officeDocument/2006/relationships/hyperlink" Target="https://downloads.hindawi.com/journals/ijis/2023/5131440.pdf" TargetMode="External"/><Relationship Id="rId2" Type="http://schemas.openxmlformats.org/officeDocument/2006/relationships/hyperlink" Target="https://openaccess.thecvf.com/content_cvpr_2018_workshops/papers/w9/DeTone_SuperPoint_Self-Supervised_Interest_CVPR_2018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7.04011.pdf" TargetMode="External"/><Relationship Id="rId5" Type="http://schemas.openxmlformats.org/officeDocument/2006/relationships/hyperlink" Target="https://github.com/etrulls/deepdesc-release" TargetMode="External"/><Relationship Id="rId4" Type="http://schemas.openxmlformats.org/officeDocument/2006/relationships/hyperlink" Target="https://openaccess.thecvf.com/content_iccv_2015/papers/Simo-Serra_Discriminative_Learning_of_ICCV_2015_paper.pdf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anrobot/Dynamic-SLAM" TargetMode="External"/><Relationship Id="rId2" Type="http://schemas.openxmlformats.org/officeDocument/2006/relationships/hyperlink" Target="https://openaccess.thecvf.com/content_cvpr_2018_workshops/papers/w9/DeTone_SuperPoint_Self-Supervised_Interest_CVPR_2018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araswathimamidala30.medium.com/superpoint-self-supervised-interest-point-detection-and-description-7d6b7b0ccf5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2FB3F-6A80-D930-1AD6-FB7EE9235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Self Localization</a:t>
            </a:r>
            <a:r>
              <a:rPr lang="en-US" dirty="0"/>
              <a:t> Using Sensors Assisted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4E19B-04F4-4C67-8BD0-AE3A69543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b="1" dirty="0"/>
              <a:t>Under Supervision Of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/>
              <a:t>Prof. Khaled Mostafa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/>
              <a:t>Dr. </a:t>
            </a:r>
            <a:r>
              <a:rPr lang="en-US" sz="5100" dirty="0" err="1"/>
              <a:t>Eman</a:t>
            </a:r>
            <a:r>
              <a:rPr lang="en-US" sz="5100" dirty="0"/>
              <a:t> Mostafa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4000" b="1" dirty="0"/>
              <a:t>By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Bassem Mostafa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451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615EEA-D89E-945A-32B2-0844FE30D0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372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B265C-FD64-8C6B-EC0E-5EF048E5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1759B3-3D76-E86B-C1CE-73221805F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A system that can localize itself using a </a:t>
            </a:r>
            <a:r>
              <a:rPr lang="en-US" b="1" dirty="0"/>
              <a:t>vision sensor (</a:t>
            </a:r>
            <a:r>
              <a:rPr lang="en-US" b="1" u="sng" dirty="0"/>
              <a:t>monocular</a:t>
            </a:r>
            <a:r>
              <a:rPr lang="en-US" b="1" dirty="0"/>
              <a:t> camera)</a:t>
            </a:r>
            <a:r>
              <a:rPr lang="en-US" dirty="0"/>
              <a:t> extracted (multiple-dissimilar) features/objects in addition to </a:t>
            </a:r>
            <a:r>
              <a:rPr lang="en-US" b="1" dirty="0"/>
              <a:t>motion sensor (IMU)</a:t>
            </a:r>
            <a:r>
              <a:rPr lang="en-US" dirty="0"/>
              <a:t> in </a:t>
            </a:r>
            <a:r>
              <a:rPr lang="en-US" b="1" dirty="0"/>
              <a:t>indoor and/or outdoor </a:t>
            </a:r>
            <a:r>
              <a:rPr lang="en-US" dirty="0"/>
              <a:t>environment.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136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B10F6-073D-D0B8-5965-68A50448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(Scope)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A94DA5-DC5A-F3E6-43E1-E4FC0C66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 of a vision sensor in cooperation of a motion sensor to sustain vehicle localization.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118927-D811-CD96-5059-F1A2855A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0" y="2320528"/>
            <a:ext cx="6463665" cy="437686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D0E13EEC-0802-1570-C9F4-145A20694261}"/>
              </a:ext>
            </a:extLst>
          </p:cNvPr>
          <p:cNvSpPr/>
          <p:nvPr/>
        </p:nvSpPr>
        <p:spPr>
          <a:xfrm>
            <a:off x="10549573" y="4082239"/>
            <a:ext cx="985520" cy="42672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4A11D4E-1C0A-D64A-4784-260E2B1898F8}"/>
              </a:ext>
            </a:extLst>
          </p:cNvPr>
          <p:cNvSpPr/>
          <p:nvPr/>
        </p:nvSpPr>
        <p:spPr>
          <a:xfrm>
            <a:off x="7640320" y="4582160"/>
            <a:ext cx="985520" cy="42672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B96C88C3-3DA5-2F89-49E7-CF1B8CC47D66}"/>
              </a:ext>
            </a:extLst>
          </p:cNvPr>
          <p:cNvSpPr/>
          <p:nvPr/>
        </p:nvSpPr>
        <p:spPr>
          <a:xfrm>
            <a:off x="9618980" y="2631440"/>
            <a:ext cx="416560" cy="4673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11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63959-03B1-E671-B658-503EA836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Feature-based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9BE42-1103-6EF4-4C6C-F475E10E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/>
              <a:t>features can be regarded as a simple representation for an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01F935-CDB1-8A26-FFC8-D26F672F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36" y="3281082"/>
            <a:ext cx="10305929" cy="28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532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15DED-B031-8C38-308D-19626450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  <a:hlinkClick r:id="rId2"/>
              </a:rPr>
              <a:t>SuperPoint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76F09-854C-4C9D-FDB2-3134FB30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Encoder-decoder architecture.</a:t>
            </a:r>
          </a:p>
          <a:p>
            <a:r>
              <a:rPr lang="en-US" dirty="0"/>
              <a:t>Based on </a:t>
            </a:r>
            <a:r>
              <a:rPr lang="en-US" dirty="0" err="1"/>
              <a:t>MagicPoint</a:t>
            </a:r>
            <a:r>
              <a:rPr lang="en-US" dirty="0"/>
              <a:t> (Simple Shapes).</a:t>
            </a:r>
          </a:p>
          <a:p>
            <a:r>
              <a:rPr lang="en-US" dirty="0">
                <a:effectLst/>
              </a:rPr>
              <a:t>Uses Homographic Adaptation.</a:t>
            </a:r>
          </a:p>
          <a:p>
            <a:r>
              <a:rPr lang="en-US" dirty="0"/>
              <a:t>Similar to </a:t>
            </a:r>
            <a:r>
              <a:rPr lang="en-US" dirty="0">
                <a:hlinkClick r:id="rId3"/>
              </a:rPr>
              <a:t>UCN</a:t>
            </a:r>
            <a:r>
              <a:rPr lang="en-US" dirty="0"/>
              <a:t> &amp;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  <a:hlinkClick r:id="rId4"/>
              </a:rPr>
              <a:t>DeepDesc</a:t>
            </a:r>
            <a:r>
              <a:rPr lang="en-US" dirty="0">
                <a:effectLst/>
              </a:rPr>
              <a:t> (</a:t>
            </a:r>
            <a:r>
              <a:rPr lang="en-US" dirty="0">
                <a:effectLst/>
                <a:hlinkClick r:id="rId5"/>
              </a:rPr>
              <a:t>Git</a:t>
            </a:r>
            <a:r>
              <a:rPr lang="en-US" dirty="0">
                <a:effectLst/>
              </a:rPr>
              <a:t>)</a:t>
            </a:r>
          </a:p>
          <a:p>
            <a:endParaRPr lang="en-US" dirty="0"/>
          </a:p>
          <a:p>
            <a:r>
              <a:rPr lang="en-US" dirty="0"/>
              <a:t>Has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Follows</a:t>
            </a:r>
          </a:p>
          <a:p>
            <a:pPr lvl="1">
              <a:buFont typeface="Helvetica 55 Roman" panose="020B0604020202020204" pitchFamily="34" charset="0"/>
              <a:buChar char="‐"/>
            </a:pPr>
            <a:r>
              <a:rPr lang="en-US" dirty="0" err="1">
                <a:effectLst/>
                <a:latin typeface="Arial" panose="020B0604020202020204" pitchFamily="34" charset="0"/>
                <a:hlinkClick r:id="rId6"/>
              </a:rPr>
              <a:t>UnsuperPoint</a:t>
            </a:r>
            <a:r>
              <a:rPr lang="en-US" dirty="0">
                <a:effectLst/>
                <a:latin typeface="Arial" panose="020B0604020202020204" pitchFamily="34" charset="0"/>
              </a:rPr>
              <a:t> (not available on </a:t>
            </a:r>
            <a:r>
              <a:rPr lang="en-US" dirty="0" err="1">
                <a:effectLst/>
                <a:latin typeface="Arial" panose="020B0604020202020204" pitchFamily="34" charset="0"/>
              </a:rPr>
              <a:t>github</a:t>
            </a:r>
            <a:r>
              <a:rPr lang="en-US" dirty="0">
                <a:effectLst/>
                <a:latin typeface="Arial" panose="020B0604020202020204" pitchFamily="34" charset="0"/>
              </a:rPr>
              <a:t>).</a:t>
            </a:r>
          </a:p>
          <a:p>
            <a:pPr lvl="1">
              <a:buFont typeface="Helvetica 55 Roman" panose="020B0604020202020204" pitchFamily="34" charset="0"/>
              <a:buChar char="‐"/>
            </a:pPr>
            <a:r>
              <a:rPr lang="en-US" dirty="0" err="1">
                <a:effectLst/>
                <a:latin typeface="Arial" panose="020B0604020202020204" pitchFamily="34" charset="0"/>
                <a:hlinkClick r:id="rId7"/>
              </a:rPr>
              <a:t>ACPoint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buFont typeface="Helvetica 55 Roman" panose="020B0604020202020204" pitchFamily="34" charset="0"/>
              <a:buChar char="‐"/>
            </a:pPr>
            <a:r>
              <a:rPr lang="en-US" dirty="0" err="1">
                <a:effectLst/>
                <a:latin typeface="Arial" panose="020B0604020202020204" pitchFamily="34" charset="0"/>
              </a:rPr>
              <a:t>SiLK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lvl="1">
              <a:buFont typeface="Helvetica 55 Roman" panose="020B0604020202020204" pitchFamily="34" charset="0"/>
              <a:buChar char="‐"/>
            </a:pPr>
            <a:r>
              <a:rPr lang="en-US" dirty="0"/>
              <a:t>ALIKED.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59EC9F-1FB7-AC83-59AC-6515ABEB2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492" y="3611562"/>
            <a:ext cx="474345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692A99-3FAA-C63B-5ABB-371677D63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2466" y="1295400"/>
            <a:ext cx="4266476" cy="218122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6FF198A8-48C0-9A6B-5B4D-C0FC6C2F41E2}"/>
              </a:ext>
            </a:extLst>
          </p:cNvPr>
          <p:cNvCxnSpPr>
            <a:cxnSpLocks/>
          </p:cNvCxnSpPr>
          <p:nvPr/>
        </p:nvCxnSpPr>
        <p:spPr>
          <a:xfrm>
            <a:off x="5471884" y="2732246"/>
            <a:ext cx="1853476" cy="16771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745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952BB-52C9-D74D-19BB-A22C4AF2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Proposal(s) – System Architecture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65A5032-A17F-A1BE-4A88-1A9F2F22B645}"/>
              </a:ext>
            </a:extLst>
          </p:cNvPr>
          <p:cNvGrpSpPr/>
          <p:nvPr/>
        </p:nvGrpSpPr>
        <p:grpSpPr>
          <a:xfrm>
            <a:off x="2273199" y="1820008"/>
            <a:ext cx="7920749" cy="4786313"/>
            <a:chOff x="2273199" y="1820008"/>
            <a:chExt cx="7920749" cy="47863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BE5F8FE0-4213-F2BC-B99D-A8E26E5A5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3199" y="2391509"/>
              <a:ext cx="7920749" cy="421481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01581BD-66BE-3645-48F2-D16753DE13C6}"/>
                </a:ext>
              </a:extLst>
            </p:cNvPr>
            <p:cNvSpPr/>
            <p:nvPr/>
          </p:nvSpPr>
          <p:spPr>
            <a:xfrm>
              <a:off x="4783016" y="1820008"/>
              <a:ext cx="879232" cy="57150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Extract </a:t>
              </a:r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Superpoint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2D3EA41-36F6-CDE8-28ED-2D42C95AB90E}"/>
                </a:ext>
              </a:extLst>
            </p:cNvPr>
            <p:cNvCxnSpPr/>
            <p:nvPr/>
          </p:nvCxnSpPr>
          <p:spPr>
            <a:xfrm>
              <a:off x="4783016" y="2760785"/>
              <a:ext cx="879232" cy="5802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D75D6D8B-C4EB-6D26-3D0C-1C2F41370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3016" y="2760785"/>
              <a:ext cx="879232" cy="5802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3398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15D46-9871-701D-5ED9-3C419D0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Proposal(s) –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EE1A5-CC6B-9671-0D34-4129738F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hlinkClick r:id="rId2"/>
              </a:rPr>
              <a:t>Super-Point</a:t>
            </a:r>
            <a:r>
              <a:rPr lang="en-US" dirty="0"/>
              <a:t> Features instead of ORB feature in the following system.</a:t>
            </a:r>
          </a:p>
          <a:p>
            <a:endParaRPr lang="en-US" dirty="0"/>
          </a:p>
          <a:p>
            <a:r>
              <a:rPr lang="en-US" dirty="0"/>
              <a:t>Has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repository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608D3F-B62E-21E9-B32F-2FA00BCD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823" y="2760783"/>
            <a:ext cx="5998977" cy="36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935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65DBF-2B34-CBDD-F449-C532EDF9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Problem(s)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0CD5C-74FE-5411-FD7D-F13600E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detection and moving objects removal techniques in V-SLAM can be studied.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297396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6C08A-1C02-7377-DB09-FA48D80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0CF16-1F7F-1685-AC6F-DB556BCD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[1] 2022-Feature Point Detection and Description Networks Based on Asymmetric Convolution and the Cross-Resolution Image-Matching Method.</a:t>
            </a:r>
            <a:endParaRPr lang="en-US" sz="1400" i="1" dirty="0"/>
          </a:p>
          <a:p>
            <a:r>
              <a:rPr lang="en-US" sz="1400" dirty="0"/>
              <a:t>[2] 2019-UNSUPERPOINT - END-TO-END UNSUPERVISED INTEREST POINT DETECTOR AND DESCRIPTOR.</a:t>
            </a:r>
          </a:p>
          <a:p>
            <a:r>
              <a:rPr lang="en-US" sz="1400" dirty="0"/>
              <a:t>[3] 2018-SuperPoint: Self-Supervised Interest Point Detection and Description.</a:t>
            </a:r>
          </a:p>
          <a:p>
            <a:r>
              <a:rPr lang="en-US" sz="1400" dirty="0"/>
              <a:t>[4] 2020-SuperGlue - Learning Feature Matching with Graph Neural Networks</a:t>
            </a:r>
          </a:p>
          <a:p>
            <a:r>
              <a:rPr lang="en-US" sz="1400" dirty="0"/>
              <a:t>[5] 2021-State of the Art in Vision-Based Localization Techniques for Autonomous Navigation Systems</a:t>
            </a:r>
          </a:p>
          <a:p>
            <a:r>
              <a:rPr lang="en-US" sz="1400" dirty="0"/>
              <a:t>[6] 2019-Dynamic-SLAM: Semantic monocular visual localization and mapping based on deep learning in dynamic environment.</a:t>
            </a:r>
          </a:p>
          <a:p>
            <a:r>
              <a:rPr lang="en-US" sz="1400" dirty="0"/>
              <a:t>[7] 2019-A review of monocular visual odometry.</a:t>
            </a:r>
          </a:p>
          <a:p>
            <a:r>
              <a:rPr lang="en-US" sz="1400" dirty="0"/>
              <a:t>[8] 2022-A survey of state-of-the-art on visual SLAM</a:t>
            </a:r>
          </a:p>
          <a:p>
            <a:endParaRPr lang="en-US" sz="1400" dirty="0"/>
          </a:p>
          <a:p>
            <a:r>
              <a:rPr lang="en-US" sz="1600" dirty="0">
                <a:hlinkClick r:id="rId2"/>
              </a:rPr>
              <a:t>https://saraswathimamidala30.medium.com/superpoint-self-supervised-interest-point-detection-and-description-7d6b7b0ccf57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34365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16797</TotalTime>
  <Words>292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Self Localization Using Sensors Assisted Information</vt:lpstr>
      <vt:lpstr>Brief</vt:lpstr>
      <vt:lpstr>Objective (Scope)</vt:lpstr>
      <vt:lpstr>Feature-based pipeline</vt:lpstr>
      <vt:lpstr>SuperPoint</vt:lpstr>
      <vt:lpstr>Proposal(s) – System Architecture</vt:lpstr>
      <vt:lpstr>Proposal(s) – System Architecture</vt:lpstr>
      <vt:lpstr>Open Problem(s)</vt:lpstr>
      <vt:lpstr>Reference(s)</vt:lpstr>
      <vt:lpstr>Slide 10</vt:lpstr>
    </vt:vector>
  </TitlesOfParts>
  <Company>Orange Business Services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Bassem Ext O-EG/HRCS</dc:creator>
  <cp:lastModifiedBy>BaSSeM</cp:lastModifiedBy>
  <cp:revision>96</cp:revision>
  <dcterms:created xsi:type="dcterms:W3CDTF">2023-02-20T13:32:42Z</dcterms:created>
  <dcterms:modified xsi:type="dcterms:W3CDTF">2023-05-22T18:41:12Z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2023-04-03T03:42:51Z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aca05e9b-5260-41ba-9fc1-63ce1bbf7077</vt:lpwstr>
  </property>
  <property fmtid="{D5CDD505-2E9C-101B-9397-08002B2CF9AE}" pid="8" name="MSIP_Label_e6c818a6-e1a0-4a6e-a969-20d857c5dc62_ContentBits">
    <vt:lpwstr>2</vt:lpwstr>
  </property>
</Properties>
</file>