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Lst>
  <p:sldSz cx="18288000" cy="10287000"/>
  <p:notesSz cx="6858000" cy="9144000"/>
  <p:embeddedFontLst>
    <p:embeddedFont>
      <p:font typeface="DM Sans" pitchFamily="2" charset="0"/>
      <p:regular r:id="rId18"/>
      <p:bold r:id="rId19"/>
    </p:embeddedFont>
    <p:embeddedFont>
      <p:font typeface="DM Sans Bold" charset="0"/>
      <p:regular r:id="rId20"/>
    </p:embeddedFont>
    <p:embeddedFont>
      <p:font typeface="Oswald Bol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4" d="100"/>
          <a:sy n="44" d="100"/>
        </p:scale>
        <p:origin x="87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06A432-5982-4C10-BFAE-C869806BC3DE}" type="datetimeFigureOut">
              <a:rPr lang="en-US" smtClean="0"/>
              <a:t>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BF4BB7-A158-4484-9653-F59B45CC81DD}" type="slidenum">
              <a:rPr lang="en-US" smtClean="0"/>
              <a:t>‹#›</a:t>
            </a:fld>
            <a:endParaRPr lang="en-US"/>
          </a:p>
        </p:txBody>
      </p:sp>
    </p:spTree>
    <p:extLst>
      <p:ext uri="{BB962C8B-B14F-4D97-AF65-F5344CB8AC3E}">
        <p14:creationId xmlns:p14="http://schemas.microsoft.com/office/powerpoint/2010/main" val="2996826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BF4BB7-A158-4484-9653-F59B45CC81DD}" type="slidenum">
              <a:rPr lang="en-US" smtClean="0"/>
              <a:t>8</a:t>
            </a:fld>
            <a:endParaRPr lang="en-US"/>
          </a:p>
        </p:txBody>
      </p:sp>
    </p:spTree>
    <p:extLst>
      <p:ext uri="{BB962C8B-B14F-4D97-AF65-F5344CB8AC3E}">
        <p14:creationId xmlns:p14="http://schemas.microsoft.com/office/powerpoint/2010/main" val="1604009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12/9/2024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5.sv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5.sv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5.sv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5.sv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4236347" y="3202251"/>
            <a:ext cx="9815307" cy="4208864"/>
            <a:chOff x="0" y="0"/>
            <a:chExt cx="1895495" cy="812800"/>
          </a:xfrm>
        </p:grpSpPr>
        <p:sp>
          <p:nvSpPr>
            <p:cNvPr id="6" name="Freeform 6"/>
            <p:cNvSpPr/>
            <p:nvPr/>
          </p:nvSpPr>
          <p:spPr>
            <a:xfrm>
              <a:off x="0" y="0"/>
              <a:ext cx="1895495" cy="812800"/>
            </a:xfrm>
            <a:custGeom>
              <a:avLst/>
              <a:gdLst/>
              <a:ahLst/>
              <a:cxnLst/>
              <a:rect l="l" t="t" r="r" b="b"/>
              <a:pathLst>
                <a:path w="1895495" h="812800">
                  <a:moveTo>
                    <a:pt x="0" y="0"/>
                  </a:moveTo>
                  <a:lnTo>
                    <a:pt x="1895495" y="0"/>
                  </a:lnTo>
                  <a:lnTo>
                    <a:pt x="1895495"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1895495" cy="831850"/>
            </a:xfrm>
            <a:prstGeom prst="rect">
              <a:avLst/>
            </a:prstGeom>
          </p:spPr>
          <p:txBody>
            <a:bodyPr lIns="50800" tIns="50800" rIns="50800" bIns="50800" rtlCol="0" anchor="ctr"/>
            <a:lstStyle/>
            <a:p>
              <a:pPr algn="ctr">
                <a:lnSpc>
                  <a:spcPts val="2859"/>
                </a:lnSpc>
              </a:pPr>
              <a:endParaRPr/>
            </a:p>
          </p:txBody>
        </p:sp>
      </p:grpSp>
      <p:sp>
        <p:nvSpPr>
          <p:cNvPr id="8" name="TextBox 8"/>
          <p:cNvSpPr txBox="1"/>
          <p:nvPr/>
        </p:nvSpPr>
        <p:spPr>
          <a:xfrm>
            <a:off x="4236347" y="3422001"/>
            <a:ext cx="9815307" cy="3655063"/>
          </a:xfrm>
          <a:prstGeom prst="rect">
            <a:avLst/>
          </a:prstGeom>
        </p:spPr>
        <p:txBody>
          <a:bodyPr lIns="0" tIns="0" rIns="0" bIns="0" rtlCol="0" anchor="t">
            <a:spAutoFit/>
          </a:bodyPr>
          <a:lstStyle/>
          <a:p>
            <a:pPr algn="ctr">
              <a:lnSpc>
                <a:spcPts val="9748"/>
              </a:lnSpc>
            </a:pPr>
            <a:r>
              <a:rPr lang="en-US" sz="7063" b="1" spc="692">
                <a:solidFill>
                  <a:srgbClr val="231F20"/>
                </a:solidFill>
                <a:latin typeface="Oswald Bold"/>
                <a:ea typeface="Oswald Bold"/>
                <a:cs typeface="Oswald Bold"/>
                <a:sym typeface="Oswald Bold"/>
              </a:rPr>
              <a:t>RAG WITH ZEPHYR7B ON THE US BASIC LAWS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784270E3-6C99-429B-91C7-C50DF02BA7E3}"/>
              </a:ext>
            </a:extLst>
          </p:cNvPr>
          <p:cNvSpPr/>
          <p:nvPr/>
        </p:nvSpPr>
        <p:spPr>
          <a:xfrm flipH="1" flipV="1">
            <a:off x="-38100" y="-5443"/>
            <a:ext cx="183642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b="1" dirty="0"/>
          </a:p>
        </p:txBody>
      </p:sp>
      <p:sp>
        <p:nvSpPr>
          <p:cNvPr id="3" name="TextBox 2">
            <a:extLst>
              <a:ext uri="{FF2B5EF4-FFF2-40B4-BE49-F238E27FC236}">
                <a16:creationId xmlns:a16="http://schemas.microsoft.com/office/drawing/2014/main" id="{FA7A0EE9-5450-4331-BE3E-35BB78FB09A8}"/>
              </a:ext>
            </a:extLst>
          </p:cNvPr>
          <p:cNvSpPr txBox="1"/>
          <p:nvPr/>
        </p:nvSpPr>
        <p:spPr>
          <a:xfrm>
            <a:off x="819471" y="4137926"/>
            <a:ext cx="7814695" cy="3785652"/>
          </a:xfrm>
          <a:prstGeom prst="rect">
            <a:avLst/>
          </a:prstGeom>
          <a:noFill/>
        </p:spPr>
        <p:txBody>
          <a:bodyPr wrap="square" rtlCol="0">
            <a:spAutoFit/>
          </a:bodyPr>
          <a:lstStyle/>
          <a:p>
            <a:r>
              <a:rPr lang="en-US" sz="4000" b="1" dirty="0" err="1">
                <a:latin typeface="DM Sans" panose="020B0604020202020204" charset="0"/>
              </a:rPr>
              <a:t>HuggingFace</a:t>
            </a:r>
            <a:r>
              <a:rPr lang="en-US" sz="4000" b="1" dirty="0">
                <a:latin typeface="DM Sans" panose="020B0604020202020204" charset="0"/>
              </a:rPr>
              <a:t> LLM Model</a:t>
            </a:r>
          </a:p>
          <a:p>
            <a:endParaRPr lang="ar-EG" sz="4000" b="1" dirty="0">
              <a:latin typeface="DM Sans" panose="020B0604020202020204" charset="0"/>
            </a:endParaRPr>
          </a:p>
          <a:p>
            <a:r>
              <a:rPr lang="en-US" sz="4000" b="1" dirty="0">
                <a:latin typeface="DM Sans" panose="020B0604020202020204" charset="0"/>
              </a:rPr>
              <a:t>Description: Generates intelligent and contextually accurate responses based on user input.</a:t>
            </a:r>
          </a:p>
        </p:txBody>
      </p:sp>
      <p:sp>
        <p:nvSpPr>
          <p:cNvPr id="4" name="TextBox 3">
            <a:extLst>
              <a:ext uri="{FF2B5EF4-FFF2-40B4-BE49-F238E27FC236}">
                <a16:creationId xmlns:a16="http://schemas.microsoft.com/office/drawing/2014/main" id="{11D6E320-CBD0-42DC-878C-7135E0E62815}"/>
              </a:ext>
            </a:extLst>
          </p:cNvPr>
          <p:cNvSpPr txBox="1"/>
          <p:nvPr/>
        </p:nvSpPr>
        <p:spPr>
          <a:xfrm>
            <a:off x="819471" y="1128408"/>
            <a:ext cx="9296400" cy="2308324"/>
          </a:xfrm>
          <a:prstGeom prst="rect">
            <a:avLst/>
          </a:prstGeom>
          <a:noFill/>
        </p:spPr>
        <p:txBody>
          <a:bodyPr wrap="square" rtlCol="0">
            <a:spAutoFit/>
          </a:bodyPr>
          <a:lstStyle/>
          <a:p>
            <a:r>
              <a:rPr lang="en-US" sz="7200" b="1" dirty="0">
                <a:latin typeface="Oswald Bold" panose="020B0604020202020204" charset="0"/>
              </a:rPr>
              <a:t>Algorithms and Technologies Used:</a:t>
            </a:r>
          </a:p>
        </p:txBody>
      </p:sp>
      <p:sp>
        <p:nvSpPr>
          <p:cNvPr id="5" name="Freeform 3">
            <a:extLst>
              <a:ext uri="{FF2B5EF4-FFF2-40B4-BE49-F238E27FC236}">
                <a16:creationId xmlns:a16="http://schemas.microsoft.com/office/drawing/2014/main" id="{F9002897-4691-4D11-A524-5D398A8FBF5A}"/>
              </a:ext>
            </a:extLst>
          </p:cNvPr>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4">
            <a:extLst>
              <a:ext uri="{FF2B5EF4-FFF2-40B4-BE49-F238E27FC236}">
                <a16:creationId xmlns:a16="http://schemas.microsoft.com/office/drawing/2014/main" id="{CD8AF09E-2824-4D85-A369-DE21D49512EA}"/>
              </a:ext>
            </a:extLst>
          </p:cNvPr>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pic>
        <p:nvPicPr>
          <p:cNvPr id="11" name="Picture 10">
            <a:extLst>
              <a:ext uri="{FF2B5EF4-FFF2-40B4-BE49-F238E27FC236}">
                <a16:creationId xmlns:a16="http://schemas.microsoft.com/office/drawing/2014/main" id="{1EF368E3-1681-B2A4-DAA2-DE300DF700FF}"/>
              </a:ext>
            </a:extLst>
          </p:cNvPr>
          <p:cNvPicPr>
            <a:picLocks noChangeAspect="1"/>
          </p:cNvPicPr>
          <p:nvPr/>
        </p:nvPicPr>
        <p:blipFill>
          <a:blip r:embed="rId5"/>
          <a:stretch>
            <a:fillRect/>
          </a:stretch>
        </p:blipFill>
        <p:spPr>
          <a:xfrm>
            <a:off x="8382000" y="1144737"/>
            <a:ext cx="9753600" cy="7926642"/>
          </a:xfrm>
          <a:prstGeom prst="rect">
            <a:avLst/>
          </a:prstGeom>
        </p:spPr>
      </p:pic>
    </p:spTree>
    <p:extLst>
      <p:ext uri="{BB962C8B-B14F-4D97-AF65-F5344CB8AC3E}">
        <p14:creationId xmlns:p14="http://schemas.microsoft.com/office/powerpoint/2010/main" val="32149050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ACAA2800-4A01-45C8-8D80-ADF4CFB49F7A}"/>
              </a:ext>
            </a:extLst>
          </p:cNvPr>
          <p:cNvSpPr/>
          <p:nvPr/>
        </p:nvSpPr>
        <p:spPr>
          <a:xfrm flipH="1" flipV="1">
            <a:off x="0" y="0"/>
            <a:ext cx="183642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b="1" dirty="0"/>
          </a:p>
        </p:txBody>
      </p:sp>
      <p:sp>
        <p:nvSpPr>
          <p:cNvPr id="3" name="TextBox 2">
            <a:extLst>
              <a:ext uri="{FF2B5EF4-FFF2-40B4-BE49-F238E27FC236}">
                <a16:creationId xmlns:a16="http://schemas.microsoft.com/office/drawing/2014/main" id="{2E57BC3C-577F-4661-9E7F-81D7AAEF25F9}"/>
              </a:ext>
            </a:extLst>
          </p:cNvPr>
          <p:cNvSpPr txBox="1"/>
          <p:nvPr/>
        </p:nvSpPr>
        <p:spPr>
          <a:xfrm>
            <a:off x="819471" y="2727454"/>
            <a:ext cx="16325529" cy="4832092"/>
          </a:xfrm>
          <a:prstGeom prst="rect">
            <a:avLst/>
          </a:prstGeom>
          <a:noFill/>
        </p:spPr>
        <p:txBody>
          <a:bodyPr wrap="square" rtlCol="0">
            <a:spAutoFit/>
          </a:bodyPr>
          <a:lstStyle/>
          <a:p>
            <a:r>
              <a:rPr lang="en-US" sz="4400" b="1" dirty="0">
                <a:latin typeface="DM Sans" panose="020B0604020202020204" charset="0"/>
              </a:rPr>
              <a:t>Scenario 1:</a:t>
            </a:r>
          </a:p>
          <a:p>
            <a:r>
              <a:rPr lang="en-US" sz="4400" b="1" dirty="0">
                <a:latin typeface="DM Sans" panose="020B0604020202020204" charset="0"/>
              </a:rPr>
              <a:t>Querying Commercial Laws</a:t>
            </a:r>
          </a:p>
          <a:p>
            <a:r>
              <a:rPr lang="en-US" sz="4400" b="1" dirty="0">
                <a:latin typeface="DM Sans" panose="020B0604020202020204" charset="0"/>
              </a:rPr>
              <a:t>        Description</a:t>
            </a:r>
            <a:r>
              <a:rPr lang="en-US" sz="4400" dirty="0">
                <a:latin typeface="DM Sans" panose="020B0604020202020204" charset="0"/>
              </a:rPr>
              <a:t>: Retrieves specific legal requirements</a:t>
            </a:r>
            <a:r>
              <a:rPr lang="ar-EG" sz="4400" dirty="0">
                <a:latin typeface="DM Sans" panose="020B0604020202020204" charset="0"/>
              </a:rPr>
              <a:t> </a:t>
            </a:r>
            <a:r>
              <a:rPr lang="en-US" sz="4400" dirty="0">
                <a:latin typeface="DM Sans" panose="020B0604020202020204" charset="0"/>
              </a:rPr>
              <a:t>for </a:t>
            </a:r>
          </a:p>
          <a:p>
            <a:r>
              <a:rPr lang="en-US" sz="4400" dirty="0">
                <a:latin typeface="DM Sans" panose="020B0604020202020204" charset="0"/>
              </a:rPr>
              <a:t>         starting a business.</a:t>
            </a:r>
          </a:p>
          <a:p>
            <a:r>
              <a:rPr lang="en-US" sz="4400" dirty="0">
                <a:latin typeface="DM Sans" panose="020B0604020202020204" charset="0"/>
              </a:rPr>
              <a:t> </a:t>
            </a:r>
            <a:r>
              <a:rPr lang="en-US" sz="4400" b="1" dirty="0">
                <a:latin typeface="DM Sans" panose="020B0604020202020204" charset="0"/>
              </a:rPr>
              <a:t>Example</a:t>
            </a:r>
          </a:p>
          <a:p>
            <a:r>
              <a:rPr lang="en-US" sz="4400" b="1" dirty="0">
                <a:latin typeface="DM Sans" panose="020B0604020202020204" charset="0"/>
              </a:rPr>
              <a:t>      Input</a:t>
            </a:r>
            <a:r>
              <a:rPr lang="en-US" sz="4400" dirty="0">
                <a:latin typeface="DM Sans" panose="020B0604020202020204" charset="0"/>
              </a:rPr>
              <a:t>: "What are the requirements for establishing an</a:t>
            </a:r>
            <a:r>
              <a:rPr lang="ar-EG" sz="4400" dirty="0">
                <a:latin typeface="DM Sans" panose="020B0604020202020204" charset="0"/>
              </a:rPr>
              <a:t> </a:t>
            </a:r>
            <a:r>
              <a:rPr lang="en-US" sz="4400" dirty="0">
                <a:latin typeface="DM Sans" panose="020B0604020202020204" charset="0"/>
              </a:rPr>
              <a:t>LLC?“</a:t>
            </a:r>
          </a:p>
          <a:p>
            <a:r>
              <a:rPr lang="en-US" sz="4400" b="1" dirty="0">
                <a:latin typeface="DM Sans" panose="020B0604020202020204" charset="0"/>
              </a:rPr>
              <a:t>      Output</a:t>
            </a:r>
            <a:r>
              <a:rPr lang="en-US" sz="4400" dirty="0">
                <a:latin typeface="DM Sans" panose="020B0604020202020204" charset="0"/>
              </a:rPr>
              <a:t>: Detailed steps and necessary documentation</a:t>
            </a:r>
            <a:r>
              <a:rPr lang="en-US" sz="4400" b="1" dirty="0">
                <a:latin typeface="DM Sans" panose="020B0604020202020204" charset="0"/>
              </a:rPr>
              <a:t>.</a:t>
            </a:r>
          </a:p>
        </p:txBody>
      </p:sp>
      <p:sp>
        <p:nvSpPr>
          <p:cNvPr id="4" name="TextBox 3">
            <a:extLst>
              <a:ext uri="{FF2B5EF4-FFF2-40B4-BE49-F238E27FC236}">
                <a16:creationId xmlns:a16="http://schemas.microsoft.com/office/drawing/2014/main" id="{44530B7D-2E07-4248-92A3-854154A5C077}"/>
              </a:ext>
            </a:extLst>
          </p:cNvPr>
          <p:cNvSpPr txBox="1"/>
          <p:nvPr/>
        </p:nvSpPr>
        <p:spPr>
          <a:xfrm>
            <a:off x="819471" y="1128408"/>
            <a:ext cx="9296400" cy="1200329"/>
          </a:xfrm>
          <a:prstGeom prst="rect">
            <a:avLst/>
          </a:prstGeom>
          <a:noFill/>
        </p:spPr>
        <p:txBody>
          <a:bodyPr wrap="square" rtlCol="0">
            <a:spAutoFit/>
          </a:bodyPr>
          <a:lstStyle/>
          <a:p>
            <a:r>
              <a:rPr lang="en-US" sz="7200" b="1" dirty="0">
                <a:latin typeface="Oswald Bold" panose="020B0604020202020204" charset="0"/>
              </a:rPr>
              <a:t>Practical Applications:</a:t>
            </a:r>
          </a:p>
        </p:txBody>
      </p:sp>
      <p:sp>
        <p:nvSpPr>
          <p:cNvPr id="5" name="Freeform 3">
            <a:extLst>
              <a:ext uri="{FF2B5EF4-FFF2-40B4-BE49-F238E27FC236}">
                <a16:creationId xmlns:a16="http://schemas.microsoft.com/office/drawing/2014/main" id="{5B0F4D58-D8EA-4E7F-B46C-161181A47A6F}"/>
              </a:ext>
            </a:extLst>
          </p:cNvPr>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4">
            <a:extLst>
              <a:ext uri="{FF2B5EF4-FFF2-40B4-BE49-F238E27FC236}">
                <a16:creationId xmlns:a16="http://schemas.microsoft.com/office/drawing/2014/main" id="{E30A1AF3-8FF4-4993-8F5B-62F519F187DD}"/>
              </a:ext>
            </a:extLst>
          </p:cNvPr>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extLst>
      <p:ext uri="{BB962C8B-B14F-4D97-AF65-F5344CB8AC3E}">
        <p14:creationId xmlns:p14="http://schemas.microsoft.com/office/powerpoint/2010/main" val="28008891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6DFFB74F-DA10-4EE9-B6EB-E7A1F9CAE5E6}"/>
              </a:ext>
            </a:extLst>
          </p:cNvPr>
          <p:cNvSpPr/>
          <p:nvPr/>
        </p:nvSpPr>
        <p:spPr>
          <a:xfrm flipH="1" flipV="1">
            <a:off x="5862" y="-28131"/>
            <a:ext cx="18282138" cy="10299256"/>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b="1" dirty="0"/>
          </a:p>
        </p:txBody>
      </p:sp>
      <p:sp>
        <p:nvSpPr>
          <p:cNvPr id="3" name="TextBox 2">
            <a:extLst>
              <a:ext uri="{FF2B5EF4-FFF2-40B4-BE49-F238E27FC236}">
                <a16:creationId xmlns:a16="http://schemas.microsoft.com/office/drawing/2014/main" id="{56C7E9A8-1778-41BF-AB6C-B51B14C53511}"/>
              </a:ext>
            </a:extLst>
          </p:cNvPr>
          <p:cNvSpPr txBox="1"/>
          <p:nvPr/>
        </p:nvSpPr>
        <p:spPr>
          <a:xfrm>
            <a:off x="819471" y="2552700"/>
            <a:ext cx="13506129" cy="707886"/>
          </a:xfrm>
          <a:prstGeom prst="rect">
            <a:avLst/>
          </a:prstGeom>
          <a:noFill/>
        </p:spPr>
        <p:txBody>
          <a:bodyPr wrap="square" rtlCol="0">
            <a:spAutoFit/>
          </a:bodyPr>
          <a:lstStyle/>
          <a:p>
            <a:endParaRPr lang="en-US" sz="4000" b="1" dirty="0">
              <a:latin typeface="DM Sans" panose="020B0604020202020204" charset="0"/>
            </a:endParaRPr>
          </a:p>
        </p:txBody>
      </p:sp>
      <p:sp>
        <p:nvSpPr>
          <p:cNvPr id="4" name="TextBox 3">
            <a:extLst>
              <a:ext uri="{FF2B5EF4-FFF2-40B4-BE49-F238E27FC236}">
                <a16:creationId xmlns:a16="http://schemas.microsoft.com/office/drawing/2014/main" id="{D67C680D-9171-4178-B824-410AEEFB00D7}"/>
              </a:ext>
            </a:extLst>
          </p:cNvPr>
          <p:cNvSpPr txBox="1"/>
          <p:nvPr/>
        </p:nvSpPr>
        <p:spPr>
          <a:xfrm>
            <a:off x="819471" y="1128408"/>
            <a:ext cx="9296400" cy="1200329"/>
          </a:xfrm>
          <a:prstGeom prst="rect">
            <a:avLst/>
          </a:prstGeom>
          <a:noFill/>
        </p:spPr>
        <p:txBody>
          <a:bodyPr wrap="square" rtlCol="0">
            <a:spAutoFit/>
          </a:bodyPr>
          <a:lstStyle/>
          <a:p>
            <a:r>
              <a:rPr lang="en-US" sz="7200" b="1" dirty="0">
                <a:latin typeface="Oswald Bold" panose="020B0604020202020204" charset="0"/>
              </a:rPr>
              <a:t>Practical Applications:</a:t>
            </a:r>
          </a:p>
        </p:txBody>
      </p:sp>
      <p:sp>
        <p:nvSpPr>
          <p:cNvPr id="5" name="Freeform 3">
            <a:extLst>
              <a:ext uri="{FF2B5EF4-FFF2-40B4-BE49-F238E27FC236}">
                <a16:creationId xmlns:a16="http://schemas.microsoft.com/office/drawing/2014/main" id="{66346133-D1CF-4847-A2A6-7BA98A9C4FFD}"/>
              </a:ext>
            </a:extLst>
          </p:cNvPr>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4">
            <a:extLst>
              <a:ext uri="{FF2B5EF4-FFF2-40B4-BE49-F238E27FC236}">
                <a16:creationId xmlns:a16="http://schemas.microsoft.com/office/drawing/2014/main" id="{65E259F9-CBA4-4FF7-AA61-2A6EEB16E866}"/>
              </a:ext>
            </a:extLst>
          </p:cNvPr>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9" name="Rectangle 13">
            <a:extLst>
              <a:ext uri="{FF2B5EF4-FFF2-40B4-BE49-F238E27FC236}">
                <a16:creationId xmlns:a16="http://schemas.microsoft.com/office/drawing/2014/main" id="{EF671C15-B094-4ED7-B8B9-900E5BBA88E6}"/>
              </a:ext>
            </a:extLst>
          </p:cNvPr>
          <p:cNvSpPr>
            <a:spLocks noChangeArrowheads="1"/>
          </p:cNvSpPr>
          <p:nvPr/>
        </p:nvSpPr>
        <p:spPr bwMode="auto">
          <a:xfrm>
            <a:off x="1049082" y="1795389"/>
            <a:ext cx="9525000" cy="7540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400" b="0" i="0" u="none" strike="noStrike" cap="none" normalizeH="0" baseline="0" dirty="0">
              <a:ln>
                <a:noFill/>
              </a:ln>
              <a:solidFill>
                <a:schemeClr val="tx1"/>
              </a:solidFill>
              <a:effectLst/>
              <a:latin typeface="DM Sans" panose="020B060402020202020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4400" b="1" i="0" u="none" strike="noStrike" cap="none" normalizeH="0" baseline="0" dirty="0">
                <a:ln>
                  <a:noFill/>
                </a:ln>
                <a:solidFill>
                  <a:schemeClr val="tx1"/>
                </a:solidFill>
                <a:effectLst/>
                <a:latin typeface="DM Sans" panose="020B0604020202020204" charset="0"/>
              </a:rPr>
              <a:t>Scenario 2:</a:t>
            </a:r>
          </a:p>
          <a:p>
            <a:pPr marL="0" marR="0" lvl="0" indent="0" algn="l" defTabSz="914400" rtl="0" eaLnBrk="0" fontAlgn="base" latinLnBrk="0" hangingPunct="0">
              <a:lnSpc>
                <a:spcPct val="100000"/>
              </a:lnSpc>
              <a:spcBef>
                <a:spcPct val="0"/>
              </a:spcBef>
              <a:spcAft>
                <a:spcPct val="0"/>
              </a:spcAft>
              <a:buClrTx/>
              <a:buSzTx/>
              <a:tabLst/>
            </a:pPr>
            <a:r>
              <a:rPr kumimoji="0" lang="en-US" altLang="en-US" sz="4400" b="1" i="0" u="none" strike="noStrike" cap="none" normalizeH="0" baseline="0" dirty="0">
                <a:ln>
                  <a:noFill/>
                </a:ln>
                <a:solidFill>
                  <a:schemeClr val="tx1"/>
                </a:solidFill>
                <a:effectLst/>
                <a:latin typeface="DM Sans" panose="020B0604020202020204" charset="0"/>
              </a:rPr>
              <a:t> Drafting Legal Contracts</a:t>
            </a:r>
            <a:endParaRPr kumimoji="0" lang="en-US" altLang="en-US" sz="4400" b="0" i="0" u="none" strike="noStrike" cap="none" normalizeH="0" baseline="0" dirty="0">
              <a:ln>
                <a:noFill/>
              </a:ln>
              <a:solidFill>
                <a:schemeClr val="tx1"/>
              </a:solidFill>
              <a:effectLst/>
              <a:latin typeface="DM Sans" panose="020B0604020202020204" charset="0"/>
            </a:endParaRPr>
          </a:p>
          <a:p>
            <a:pPr marL="457200" marR="0" lvl="1" indent="0" algn="l" defTabSz="914400" rtl="0" eaLnBrk="0" fontAlgn="base" latinLnBrk="0" hangingPunct="0">
              <a:lnSpc>
                <a:spcPct val="100000"/>
              </a:lnSpc>
              <a:spcBef>
                <a:spcPct val="0"/>
              </a:spcBef>
              <a:spcAft>
                <a:spcPct val="0"/>
              </a:spcAft>
              <a:buClrTx/>
              <a:buSzTx/>
              <a:tabLst/>
            </a:pPr>
            <a:r>
              <a:rPr kumimoji="0" lang="en-US" altLang="en-US" sz="4400" b="1" i="0" u="none" strike="noStrike" cap="none" normalizeH="0" baseline="0" dirty="0">
                <a:ln>
                  <a:noFill/>
                </a:ln>
                <a:solidFill>
                  <a:schemeClr val="tx1"/>
                </a:solidFill>
                <a:effectLst/>
                <a:latin typeface="DM Sans" panose="020B0604020202020204" charset="0"/>
              </a:rPr>
              <a:t>Description</a:t>
            </a:r>
            <a:r>
              <a:rPr kumimoji="0" lang="en-US" altLang="en-US" sz="4400" b="0" i="0" u="none" strike="noStrike" cap="none" normalizeH="0" baseline="0" dirty="0">
                <a:ln>
                  <a:noFill/>
                </a:ln>
                <a:solidFill>
                  <a:schemeClr val="tx1"/>
                </a:solidFill>
                <a:effectLst/>
                <a:latin typeface="DM Sans" panose="020B0604020202020204" charset="0"/>
              </a:rPr>
              <a:t>: Assists users in creating basic legal agreements.</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4400" b="1" i="0" u="none" strike="noStrike" cap="none" normalizeH="0" baseline="0" dirty="0">
                <a:ln>
                  <a:noFill/>
                </a:ln>
                <a:solidFill>
                  <a:schemeClr val="tx1"/>
                </a:solidFill>
                <a:effectLst/>
                <a:latin typeface="DM Sans" panose="020B0604020202020204" charset="0"/>
              </a:rPr>
              <a:t>Example</a:t>
            </a:r>
            <a:r>
              <a:rPr kumimoji="0" lang="en-US" altLang="en-US" sz="4400" b="0" i="0" u="none" strike="noStrike" cap="none" normalizeH="0" baseline="0" dirty="0">
                <a:ln>
                  <a:noFill/>
                </a:ln>
                <a:solidFill>
                  <a:schemeClr val="tx1"/>
                </a:solidFill>
                <a:effectLst/>
                <a:latin typeface="DM Sans" panose="020B0604020202020204" charset="0"/>
              </a:rPr>
              <a:t>:</a:t>
            </a:r>
          </a:p>
          <a:p>
            <a:pPr marL="914400" marR="0" lvl="2" indent="0" algn="l" defTabSz="914400" rtl="0" eaLnBrk="0" fontAlgn="base" latinLnBrk="0" hangingPunct="0">
              <a:lnSpc>
                <a:spcPct val="100000"/>
              </a:lnSpc>
              <a:spcBef>
                <a:spcPct val="0"/>
              </a:spcBef>
              <a:spcAft>
                <a:spcPct val="0"/>
              </a:spcAft>
              <a:buClrTx/>
              <a:buSzTx/>
              <a:tabLst/>
            </a:pPr>
            <a:r>
              <a:rPr kumimoji="0" lang="en-US" altLang="en-US" sz="4400" b="1" i="0" u="none" strike="noStrike" cap="none" normalizeH="0" baseline="0" dirty="0">
                <a:ln>
                  <a:noFill/>
                </a:ln>
                <a:solidFill>
                  <a:schemeClr val="tx1"/>
                </a:solidFill>
                <a:effectLst/>
                <a:latin typeface="DM Sans" panose="020B0604020202020204" charset="0"/>
              </a:rPr>
              <a:t>Input</a:t>
            </a:r>
            <a:r>
              <a:rPr kumimoji="0" lang="en-US" altLang="en-US" sz="4400" b="0" i="0" u="none" strike="noStrike" cap="none" normalizeH="0" baseline="0" dirty="0">
                <a:ln>
                  <a:noFill/>
                </a:ln>
                <a:solidFill>
                  <a:schemeClr val="tx1"/>
                </a:solidFill>
                <a:effectLst/>
                <a:latin typeface="DM Sans" panose="020B0604020202020204" charset="0"/>
              </a:rPr>
              <a:t>: "How can I write a simple rental agreement?"</a:t>
            </a:r>
          </a:p>
          <a:p>
            <a:pPr marL="914400" marR="0" lvl="2" indent="0" algn="l" defTabSz="914400" rtl="0" eaLnBrk="0" fontAlgn="base" latinLnBrk="0" hangingPunct="0">
              <a:lnSpc>
                <a:spcPct val="100000"/>
              </a:lnSpc>
              <a:spcBef>
                <a:spcPct val="0"/>
              </a:spcBef>
              <a:spcAft>
                <a:spcPct val="0"/>
              </a:spcAft>
              <a:buClrTx/>
              <a:buSzTx/>
              <a:tabLst/>
            </a:pPr>
            <a:r>
              <a:rPr kumimoji="0" lang="en-US" altLang="en-US" sz="4400" b="1" i="0" u="none" strike="noStrike" cap="none" normalizeH="0" baseline="0" dirty="0">
                <a:ln>
                  <a:noFill/>
                </a:ln>
                <a:solidFill>
                  <a:schemeClr val="tx1"/>
                </a:solidFill>
                <a:effectLst/>
                <a:latin typeface="DM Sans" panose="020B0604020202020204" charset="0"/>
              </a:rPr>
              <a:t>Output</a:t>
            </a:r>
            <a:r>
              <a:rPr kumimoji="0" lang="en-US" altLang="en-US" sz="4400" b="0" i="0" u="none" strike="noStrike" cap="none" normalizeH="0" baseline="0" dirty="0">
                <a:ln>
                  <a:noFill/>
                </a:ln>
                <a:solidFill>
                  <a:schemeClr val="tx1"/>
                </a:solidFill>
                <a:effectLst/>
                <a:latin typeface="DM Sans" panose="020B0604020202020204" charset="0"/>
              </a:rPr>
              <a:t>: A ready-to-use contract template.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400" b="0" i="0" u="none" strike="noStrike" cap="none" normalizeH="0" baseline="0" dirty="0">
              <a:ln>
                <a:noFill/>
              </a:ln>
              <a:solidFill>
                <a:schemeClr val="tx1"/>
              </a:solidFill>
              <a:effectLst/>
              <a:latin typeface="DM Sans" panose="020B0604020202020204" charset="0"/>
            </a:endParaRPr>
          </a:p>
        </p:txBody>
      </p:sp>
      <p:sp>
        <p:nvSpPr>
          <p:cNvPr id="21" name="Rectangle 15">
            <a:extLst>
              <a:ext uri="{FF2B5EF4-FFF2-40B4-BE49-F238E27FC236}">
                <a16:creationId xmlns:a16="http://schemas.microsoft.com/office/drawing/2014/main" id="{01E24AE0-8F40-45F3-B0F2-FD0E6BC04C64}"/>
              </a:ext>
            </a:extLst>
          </p:cNvPr>
          <p:cNvSpPr>
            <a:spLocks noChangeArrowheads="1"/>
          </p:cNvSpPr>
          <p:nvPr/>
        </p:nvSpPr>
        <p:spPr bwMode="auto">
          <a:xfrm>
            <a:off x="0" y="15875"/>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48053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5F44C1EA-587D-4FD9-9B25-181AE6E86EBE}"/>
              </a:ext>
            </a:extLst>
          </p:cNvPr>
          <p:cNvSpPr/>
          <p:nvPr/>
        </p:nvSpPr>
        <p:spPr>
          <a:xfrm flipH="1" flipV="1">
            <a:off x="5862" y="-28131"/>
            <a:ext cx="18282138" cy="10299256"/>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b="1" dirty="0"/>
          </a:p>
        </p:txBody>
      </p:sp>
      <p:sp>
        <p:nvSpPr>
          <p:cNvPr id="4" name="TextBox 3">
            <a:extLst>
              <a:ext uri="{FF2B5EF4-FFF2-40B4-BE49-F238E27FC236}">
                <a16:creationId xmlns:a16="http://schemas.microsoft.com/office/drawing/2014/main" id="{C63E25CB-CD6F-4919-A65A-5ABDDB5C24D4}"/>
              </a:ext>
            </a:extLst>
          </p:cNvPr>
          <p:cNvSpPr txBox="1"/>
          <p:nvPr/>
        </p:nvSpPr>
        <p:spPr>
          <a:xfrm>
            <a:off x="1005422" y="1549730"/>
            <a:ext cx="9296400" cy="1200329"/>
          </a:xfrm>
          <a:prstGeom prst="rect">
            <a:avLst/>
          </a:prstGeom>
          <a:noFill/>
        </p:spPr>
        <p:txBody>
          <a:bodyPr wrap="square" rtlCol="0">
            <a:spAutoFit/>
          </a:bodyPr>
          <a:lstStyle/>
          <a:p>
            <a:r>
              <a:rPr lang="en-US" sz="7200" b="1" dirty="0">
                <a:latin typeface="Oswald Bold" panose="020B0604020202020204" charset="0"/>
              </a:rPr>
              <a:t>Expected Outcomes:</a:t>
            </a:r>
          </a:p>
        </p:txBody>
      </p:sp>
      <p:sp>
        <p:nvSpPr>
          <p:cNvPr id="5" name="Freeform 3">
            <a:extLst>
              <a:ext uri="{FF2B5EF4-FFF2-40B4-BE49-F238E27FC236}">
                <a16:creationId xmlns:a16="http://schemas.microsoft.com/office/drawing/2014/main" id="{06F17A32-DB51-4351-A1FD-0649D10103C9}"/>
              </a:ext>
            </a:extLst>
          </p:cNvPr>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4">
            <a:extLst>
              <a:ext uri="{FF2B5EF4-FFF2-40B4-BE49-F238E27FC236}">
                <a16:creationId xmlns:a16="http://schemas.microsoft.com/office/drawing/2014/main" id="{16A80AC2-EDC5-42CF-8059-D068EA88752C}"/>
              </a:ext>
            </a:extLst>
          </p:cNvPr>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Rectangle 13">
            <a:extLst>
              <a:ext uri="{FF2B5EF4-FFF2-40B4-BE49-F238E27FC236}">
                <a16:creationId xmlns:a16="http://schemas.microsoft.com/office/drawing/2014/main" id="{A73C35EB-F543-4D81-85E0-8E32DB3A81C1}"/>
              </a:ext>
            </a:extLst>
          </p:cNvPr>
          <p:cNvSpPr>
            <a:spLocks noChangeArrowheads="1"/>
          </p:cNvSpPr>
          <p:nvPr/>
        </p:nvSpPr>
        <p:spPr bwMode="auto">
          <a:xfrm>
            <a:off x="1049082" y="3672826"/>
            <a:ext cx="95250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1" i="0" u="none" strike="noStrike" cap="none" normalizeH="0" baseline="0" dirty="0">
                <a:ln>
                  <a:noFill/>
                </a:ln>
                <a:solidFill>
                  <a:schemeClr val="tx1"/>
                </a:solidFill>
                <a:effectLst/>
                <a:latin typeface="DM Sans" panose="020B0604020202020204" charset="0"/>
              </a:rPr>
              <a:t>Efficiency</a:t>
            </a:r>
            <a:r>
              <a:rPr kumimoji="0" lang="en-US" altLang="en-US" sz="4800" b="0" i="0" u="none" strike="noStrike" cap="none" normalizeH="0" baseline="0" dirty="0">
                <a:ln>
                  <a:noFill/>
                </a:ln>
                <a:solidFill>
                  <a:schemeClr val="tx1"/>
                </a:solidFill>
                <a:effectLst/>
                <a:latin typeface="DM Sans" panose="020B0604020202020204" charset="0"/>
              </a:rPr>
              <a:t>: Faster access to relevant legal information.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1" i="0" u="none" strike="noStrike" cap="none" normalizeH="0" baseline="0" dirty="0">
                <a:ln>
                  <a:noFill/>
                </a:ln>
                <a:solidFill>
                  <a:schemeClr val="tx1"/>
                </a:solidFill>
                <a:effectLst/>
                <a:latin typeface="DM Sans" panose="020B0604020202020204" charset="0"/>
              </a:rPr>
              <a:t>Automation</a:t>
            </a:r>
            <a:r>
              <a:rPr kumimoji="0" lang="en-US" altLang="en-US" sz="4800" b="0" i="0" u="none" strike="noStrike" cap="none" normalizeH="0" baseline="0" dirty="0">
                <a:ln>
                  <a:noFill/>
                </a:ln>
                <a:solidFill>
                  <a:schemeClr val="tx1"/>
                </a:solidFill>
                <a:effectLst/>
                <a:latin typeface="DM Sans" panose="020B0604020202020204" charset="0"/>
              </a:rPr>
              <a:t>: Provides basic legal guidance without requiring human intervention.</a:t>
            </a:r>
          </a:p>
        </p:txBody>
      </p:sp>
      <p:sp>
        <p:nvSpPr>
          <p:cNvPr id="8" name="Rectangle 15">
            <a:extLst>
              <a:ext uri="{FF2B5EF4-FFF2-40B4-BE49-F238E27FC236}">
                <a16:creationId xmlns:a16="http://schemas.microsoft.com/office/drawing/2014/main" id="{08026F23-DA35-4D0D-AE8F-AE96C3956D39}"/>
              </a:ext>
            </a:extLst>
          </p:cNvPr>
          <p:cNvSpPr>
            <a:spLocks noChangeArrowheads="1"/>
          </p:cNvSpPr>
          <p:nvPr/>
        </p:nvSpPr>
        <p:spPr bwMode="auto">
          <a:xfrm>
            <a:off x="0" y="15875"/>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53620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6D302DF4-2C82-40E4-85C8-8334ED52E1BB}"/>
              </a:ext>
            </a:extLst>
          </p:cNvPr>
          <p:cNvSpPr/>
          <p:nvPr/>
        </p:nvSpPr>
        <p:spPr>
          <a:xfrm flipH="1" flipV="1">
            <a:off x="5862" y="-28131"/>
            <a:ext cx="18282138" cy="10299256"/>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b="1" dirty="0"/>
          </a:p>
        </p:txBody>
      </p:sp>
      <p:sp>
        <p:nvSpPr>
          <p:cNvPr id="3" name="TextBox 2">
            <a:extLst>
              <a:ext uri="{FF2B5EF4-FFF2-40B4-BE49-F238E27FC236}">
                <a16:creationId xmlns:a16="http://schemas.microsoft.com/office/drawing/2014/main" id="{05FBFB21-9B38-4BD0-A196-933F234C3566}"/>
              </a:ext>
            </a:extLst>
          </p:cNvPr>
          <p:cNvSpPr txBox="1"/>
          <p:nvPr/>
        </p:nvSpPr>
        <p:spPr>
          <a:xfrm>
            <a:off x="1005422" y="1549730"/>
            <a:ext cx="9296400" cy="1200329"/>
          </a:xfrm>
          <a:prstGeom prst="rect">
            <a:avLst/>
          </a:prstGeom>
          <a:noFill/>
        </p:spPr>
        <p:txBody>
          <a:bodyPr wrap="square" rtlCol="0">
            <a:spAutoFit/>
          </a:bodyPr>
          <a:lstStyle/>
          <a:p>
            <a:r>
              <a:rPr lang="en-US" sz="7200" b="1" dirty="0">
                <a:latin typeface="Oswald Bold" panose="020B0604020202020204" charset="0"/>
              </a:rPr>
              <a:t> Project Challenges:</a:t>
            </a:r>
          </a:p>
        </p:txBody>
      </p:sp>
      <p:sp>
        <p:nvSpPr>
          <p:cNvPr id="4" name="Freeform 3">
            <a:extLst>
              <a:ext uri="{FF2B5EF4-FFF2-40B4-BE49-F238E27FC236}">
                <a16:creationId xmlns:a16="http://schemas.microsoft.com/office/drawing/2014/main" id="{44AE6069-6307-4E0E-AF1A-4F83BE4DE4E0}"/>
              </a:ext>
            </a:extLst>
          </p:cNvPr>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4">
            <a:extLst>
              <a:ext uri="{FF2B5EF4-FFF2-40B4-BE49-F238E27FC236}">
                <a16:creationId xmlns:a16="http://schemas.microsoft.com/office/drawing/2014/main" id="{BDA52FAC-E2B8-4D36-89C3-5EF0E1E811DB}"/>
              </a:ext>
            </a:extLst>
          </p:cNvPr>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Rectangle 13">
            <a:extLst>
              <a:ext uri="{FF2B5EF4-FFF2-40B4-BE49-F238E27FC236}">
                <a16:creationId xmlns:a16="http://schemas.microsoft.com/office/drawing/2014/main" id="{6BA2FCFA-BA79-4D15-979A-13B44EAFDA60}"/>
              </a:ext>
            </a:extLst>
          </p:cNvPr>
          <p:cNvSpPr>
            <a:spLocks noChangeArrowheads="1"/>
          </p:cNvSpPr>
          <p:nvPr/>
        </p:nvSpPr>
        <p:spPr bwMode="auto">
          <a:xfrm>
            <a:off x="1049082" y="4205763"/>
            <a:ext cx="1243831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1" i="0" u="none" strike="noStrike" cap="none" normalizeH="0" baseline="0" dirty="0">
                <a:ln>
                  <a:noFill/>
                </a:ln>
                <a:solidFill>
                  <a:schemeClr val="tx1"/>
                </a:solidFill>
                <a:effectLst/>
                <a:latin typeface="DM Sans" panose="020B0604020202020204" charset="0"/>
              </a:rPr>
              <a:t>Data Accuracy</a:t>
            </a:r>
            <a:r>
              <a:rPr kumimoji="0" lang="en-US" altLang="en-US" sz="4800" i="0" u="none" strike="noStrike" cap="none" normalizeH="0" baseline="0" dirty="0">
                <a:ln>
                  <a:noFill/>
                </a:ln>
                <a:solidFill>
                  <a:schemeClr val="tx1"/>
                </a:solidFill>
                <a:effectLst/>
                <a:latin typeface="DM Sans" panose="020B0604020202020204" charset="0"/>
              </a:rPr>
              <a:t>: Ensuring reliable and legally correct information.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1" i="0" u="none" strike="noStrike" cap="none" normalizeH="0" baseline="0" dirty="0">
                <a:ln>
                  <a:noFill/>
                </a:ln>
                <a:solidFill>
                  <a:schemeClr val="tx1"/>
                </a:solidFill>
                <a:effectLst/>
                <a:latin typeface="DM Sans" panose="020B0604020202020204" charset="0"/>
              </a:rPr>
              <a:t>Broad Scope: </a:t>
            </a:r>
            <a:r>
              <a:rPr kumimoji="0" lang="en-US" altLang="en-US" sz="4800" i="0" u="none" strike="noStrike" cap="none" normalizeH="0" baseline="0" dirty="0">
                <a:ln>
                  <a:noFill/>
                </a:ln>
                <a:solidFill>
                  <a:schemeClr val="tx1"/>
                </a:solidFill>
                <a:effectLst/>
                <a:latin typeface="DM Sans" panose="020B0604020202020204" charset="0"/>
              </a:rPr>
              <a:t>Addressing diverse legal queries effectively.</a:t>
            </a:r>
          </a:p>
        </p:txBody>
      </p:sp>
      <p:sp>
        <p:nvSpPr>
          <p:cNvPr id="7" name="Rectangle 15">
            <a:extLst>
              <a:ext uri="{FF2B5EF4-FFF2-40B4-BE49-F238E27FC236}">
                <a16:creationId xmlns:a16="http://schemas.microsoft.com/office/drawing/2014/main" id="{47B0590E-FD04-4472-AC1B-63732BF913E8}"/>
              </a:ext>
            </a:extLst>
          </p:cNvPr>
          <p:cNvSpPr>
            <a:spLocks noChangeArrowheads="1"/>
          </p:cNvSpPr>
          <p:nvPr/>
        </p:nvSpPr>
        <p:spPr bwMode="auto">
          <a:xfrm>
            <a:off x="0" y="15875"/>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0541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E3944EB1-C494-429A-B125-D415238BB6B8}"/>
              </a:ext>
            </a:extLst>
          </p:cNvPr>
          <p:cNvSpPr/>
          <p:nvPr/>
        </p:nvSpPr>
        <p:spPr>
          <a:xfrm flipH="1" flipV="1">
            <a:off x="5862" y="-28131"/>
            <a:ext cx="18282138" cy="10299256"/>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b="1" dirty="0"/>
          </a:p>
        </p:txBody>
      </p:sp>
      <p:sp>
        <p:nvSpPr>
          <p:cNvPr id="3" name="TextBox 2">
            <a:extLst>
              <a:ext uri="{FF2B5EF4-FFF2-40B4-BE49-F238E27FC236}">
                <a16:creationId xmlns:a16="http://schemas.microsoft.com/office/drawing/2014/main" id="{F8B5C58C-0758-49DF-A71E-1577A4F43B20}"/>
              </a:ext>
            </a:extLst>
          </p:cNvPr>
          <p:cNvSpPr txBox="1"/>
          <p:nvPr/>
        </p:nvSpPr>
        <p:spPr>
          <a:xfrm>
            <a:off x="4173415" y="4171770"/>
            <a:ext cx="9296400" cy="2400657"/>
          </a:xfrm>
          <a:prstGeom prst="rect">
            <a:avLst/>
          </a:prstGeom>
          <a:noFill/>
        </p:spPr>
        <p:txBody>
          <a:bodyPr wrap="square" rtlCol="0">
            <a:spAutoFit/>
          </a:bodyPr>
          <a:lstStyle/>
          <a:p>
            <a:r>
              <a:rPr lang="en-US" sz="15000" b="1" dirty="0">
                <a:latin typeface="Oswald Bold" panose="020B0604020202020204" charset="0"/>
              </a:rPr>
              <a:t>Thank You.</a:t>
            </a:r>
          </a:p>
        </p:txBody>
      </p:sp>
      <p:sp>
        <p:nvSpPr>
          <p:cNvPr id="4" name="Freeform 3">
            <a:extLst>
              <a:ext uri="{FF2B5EF4-FFF2-40B4-BE49-F238E27FC236}">
                <a16:creationId xmlns:a16="http://schemas.microsoft.com/office/drawing/2014/main" id="{D5A02F80-1E45-4671-A7F9-CD2CEAA89468}"/>
              </a:ext>
            </a:extLst>
          </p:cNvPr>
          <p:cNvSpPr/>
          <p:nvPr/>
        </p:nvSpPr>
        <p:spPr>
          <a:xfrm rot="3407869">
            <a:off x="10336089" y="-479266"/>
            <a:ext cx="15915548" cy="930207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dirty="0"/>
          </a:p>
        </p:txBody>
      </p:sp>
      <p:sp>
        <p:nvSpPr>
          <p:cNvPr id="5" name="Freeform 4">
            <a:extLst>
              <a:ext uri="{FF2B5EF4-FFF2-40B4-BE49-F238E27FC236}">
                <a16:creationId xmlns:a16="http://schemas.microsoft.com/office/drawing/2014/main" id="{9A116AC3-432C-41EF-B1AD-5B86C1F3A185}"/>
              </a:ext>
            </a:extLst>
          </p:cNvPr>
          <p:cNvSpPr/>
          <p:nvPr/>
        </p:nvSpPr>
        <p:spPr>
          <a:xfrm rot="3407869">
            <a:off x="-7939755" y="3126578"/>
            <a:ext cx="17366834" cy="7350557"/>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Rectangle 15">
            <a:extLst>
              <a:ext uri="{FF2B5EF4-FFF2-40B4-BE49-F238E27FC236}">
                <a16:creationId xmlns:a16="http://schemas.microsoft.com/office/drawing/2014/main" id="{FE959157-1467-402B-B795-5E0DA6E9FF67}"/>
              </a:ext>
            </a:extLst>
          </p:cNvPr>
          <p:cNvSpPr>
            <a:spLocks noChangeArrowheads="1"/>
          </p:cNvSpPr>
          <p:nvPr/>
        </p:nvSpPr>
        <p:spPr bwMode="auto">
          <a:xfrm>
            <a:off x="0" y="15875"/>
            <a:ext cx="1828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03637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9144000" y="3805731"/>
            <a:ext cx="8758596" cy="4674900"/>
          </a:xfrm>
          <a:custGeom>
            <a:avLst/>
            <a:gdLst/>
            <a:ahLst/>
            <a:cxnLst/>
            <a:rect l="l" t="t" r="r" b="b"/>
            <a:pathLst>
              <a:path w="8758596" h="4674900">
                <a:moveTo>
                  <a:pt x="0" y="0"/>
                </a:moveTo>
                <a:lnTo>
                  <a:pt x="8758596" y="0"/>
                </a:lnTo>
                <a:lnTo>
                  <a:pt x="8758596" y="4674901"/>
                </a:lnTo>
                <a:lnTo>
                  <a:pt x="0" y="4674901"/>
                </a:lnTo>
                <a:lnTo>
                  <a:pt x="0" y="0"/>
                </a:lnTo>
                <a:close/>
              </a:path>
            </a:pathLst>
          </a:custGeom>
          <a:blipFill>
            <a:blip r:embed="rId5"/>
            <a:stretch>
              <a:fillRect/>
            </a:stretch>
          </a:blipFill>
        </p:spPr>
      </p:sp>
      <p:sp>
        <p:nvSpPr>
          <p:cNvPr id="6" name="TextBox 6"/>
          <p:cNvSpPr txBox="1"/>
          <p:nvPr/>
        </p:nvSpPr>
        <p:spPr>
          <a:xfrm>
            <a:off x="2191002" y="573892"/>
            <a:ext cx="7241638" cy="2560927"/>
          </a:xfrm>
          <a:prstGeom prst="rect">
            <a:avLst/>
          </a:prstGeom>
        </p:spPr>
        <p:txBody>
          <a:bodyPr lIns="0" tIns="0" rIns="0" bIns="0" rtlCol="0" anchor="t">
            <a:spAutoFit/>
          </a:bodyPr>
          <a:lstStyle/>
          <a:p>
            <a:pPr marL="0" lvl="0" indent="0" algn="l">
              <a:lnSpc>
                <a:spcPts val="9903"/>
              </a:lnSpc>
            </a:pPr>
            <a:r>
              <a:rPr lang="en-US" sz="9431" b="1" spc="924">
                <a:solidFill>
                  <a:srgbClr val="231F20"/>
                </a:solidFill>
                <a:latin typeface="Oswald Bold"/>
                <a:ea typeface="Oswald Bold"/>
                <a:cs typeface="Oswald Bold"/>
                <a:sym typeface="Oswald Bold"/>
              </a:rPr>
              <a:t>WHAT IS RAG?</a:t>
            </a:r>
          </a:p>
        </p:txBody>
      </p:sp>
      <p:sp>
        <p:nvSpPr>
          <p:cNvPr id="7" name="TextBox 7"/>
          <p:cNvSpPr txBox="1"/>
          <p:nvPr/>
        </p:nvSpPr>
        <p:spPr>
          <a:xfrm>
            <a:off x="1538888" y="3346948"/>
            <a:ext cx="6766493" cy="5986489"/>
          </a:xfrm>
          <a:prstGeom prst="rect">
            <a:avLst/>
          </a:prstGeom>
        </p:spPr>
        <p:txBody>
          <a:bodyPr lIns="0" tIns="0" rIns="0" bIns="0" rtlCol="0" anchor="t">
            <a:spAutoFit/>
          </a:bodyPr>
          <a:lstStyle/>
          <a:p>
            <a:pPr marL="494517" lvl="1" indent="-247259" algn="l">
              <a:lnSpc>
                <a:spcPts val="3160"/>
              </a:lnSpc>
              <a:buFont typeface="Arial"/>
              <a:buChar char="•"/>
            </a:pPr>
            <a:r>
              <a:rPr lang="en-US" sz="2290" b="1" spc="224">
                <a:solidFill>
                  <a:srgbClr val="231F20"/>
                </a:solidFill>
                <a:latin typeface="DM Sans Bold"/>
                <a:ea typeface="DM Sans Bold"/>
                <a:cs typeface="DM Sans Bold"/>
                <a:sym typeface="DM Sans Bold"/>
              </a:rPr>
              <a:t>Retrieval-Augmented Generation (RAG)</a:t>
            </a:r>
            <a:r>
              <a:rPr lang="en-US" sz="2290" spc="224">
                <a:solidFill>
                  <a:srgbClr val="231F20"/>
                </a:solidFill>
                <a:latin typeface="DM Sans"/>
                <a:ea typeface="DM Sans"/>
                <a:cs typeface="DM Sans"/>
                <a:sym typeface="DM Sans"/>
              </a:rPr>
              <a:t> is the process of optimizing the output of a large language model, so it references an authoritative knowledge base outside of its training data sources before generating a response; it extends the already powerful capabilities of LLMs to specific domains or an organization's internal knowledge base, all without the need to retrain the model. It is a cost-effective approach to improving LLM output so it remains relevant, accurate, and useful in various contexts.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8345896" y="2659895"/>
            <a:ext cx="9603535" cy="5690094"/>
          </a:xfrm>
          <a:custGeom>
            <a:avLst/>
            <a:gdLst/>
            <a:ahLst/>
            <a:cxnLst/>
            <a:rect l="l" t="t" r="r" b="b"/>
            <a:pathLst>
              <a:path w="9603535" h="5690094">
                <a:moveTo>
                  <a:pt x="0" y="0"/>
                </a:moveTo>
                <a:lnTo>
                  <a:pt x="9603535" y="0"/>
                </a:lnTo>
                <a:lnTo>
                  <a:pt x="9603535" y="5690094"/>
                </a:lnTo>
                <a:lnTo>
                  <a:pt x="0" y="5690094"/>
                </a:lnTo>
                <a:lnTo>
                  <a:pt x="0" y="0"/>
                </a:lnTo>
                <a:close/>
              </a:path>
            </a:pathLst>
          </a:custGeom>
          <a:blipFill>
            <a:blip r:embed="rId5"/>
            <a:stretch>
              <a:fillRect/>
            </a:stretch>
          </a:blipFill>
        </p:spPr>
      </p:sp>
      <p:sp>
        <p:nvSpPr>
          <p:cNvPr id="6" name="TextBox 6"/>
          <p:cNvSpPr txBox="1"/>
          <p:nvPr/>
        </p:nvSpPr>
        <p:spPr>
          <a:xfrm>
            <a:off x="2191002" y="824121"/>
            <a:ext cx="7241638" cy="2560927"/>
          </a:xfrm>
          <a:prstGeom prst="rect">
            <a:avLst/>
          </a:prstGeom>
        </p:spPr>
        <p:txBody>
          <a:bodyPr lIns="0" tIns="0" rIns="0" bIns="0" rtlCol="0" anchor="t">
            <a:spAutoFit/>
          </a:bodyPr>
          <a:lstStyle/>
          <a:p>
            <a:pPr marL="0" lvl="0" indent="0" algn="l">
              <a:lnSpc>
                <a:spcPts val="9903"/>
              </a:lnSpc>
            </a:pPr>
            <a:r>
              <a:rPr lang="en-US" sz="9431" b="1" spc="924">
                <a:solidFill>
                  <a:srgbClr val="231F20"/>
                </a:solidFill>
                <a:latin typeface="Oswald Bold"/>
                <a:ea typeface="Oswald Bold"/>
                <a:cs typeface="Oswald Bold"/>
                <a:sym typeface="Oswald Bold"/>
              </a:rPr>
              <a:t>HOW RAG WORKS</a:t>
            </a:r>
          </a:p>
        </p:txBody>
      </p:sp>
      <p:sp>
        <p:nvSpPr>
          <p:cNvPr id="7" name="TextBox 7"/>
          <p:cNvSpPr txBox="1"/>
          <p:nvPr/>
        </p:nvSpPr>
        <p:spPr>
          <a:xfrm>
            <a:off x="1230461" y="3756523"/>
            <a:ext cx="6468701" cy="5604346"/>
          </a:xfrm>
          <a:prstGeom prst="rect">
            <a:avLst/>
          </a:prstGeom>
        </p:spPr>
        <p:txBody>
          <a:bodyPr lIns="0" tIns="0" rIns="0" bIns="0" rtlCol="0" anchor="t">
            <a:spAutoFit/>
          </a:bodyPr>
          <a:lstStyle/>
          <a:p>
            <a:pPr marL="516107" lvl="1" indent="-258053" algn="l">
              <a:lnSpc>
                <a:spcPts val="3298"/>
              </a:lnSpc>
              <a:buFont typeface="Arial"/>
              <a:buChar char="•"/>
            </a:pPr>
            <a:r>
              <a:rPr lang="en-US" sz="2390" b="1" spc="234">
                <a:solidFill>
                  <a:srgbClr val="231F20"/>
                </a:solidFill>
                <a:latin typeface="DM Sans Bold"/>
                <a:ea typeface="DM Sans Bold"/>
                <a:cs typeface="DM Sans Bold"/>
                <a:sym typeface="DM Sans Bold"/>
              </a:rPr>
              <a:t>Create external data</a:t>
            </a:r>
          </a:p>
          <a:p>
            <a:pPr algn="l">
              <a:lnSpc>
                <a:spcPts val="3160"/>
              </a:lnSpc>
            </a:pPr>
            <a:r>
              <a:rPr lang="en-US" sz="2290" spc="224">
                <a:solidFill>
                  <a:srgbClr val="231F20"/>
                </a:solidFill>
                <a:latin typeface="DM Sans"/>
                <a:ea typeface="DM Sans"/>
                <a:cs typeface="DM Sans"/>
                <a:sym typeface="DM Sans"/>
              </a:rPr>
              <a:t>External data comes from sources like APIs, databases, or documents. It’s turned into numerical representations and stored in a vector database, creating a knowledge library for AI models.</a:t>
            </a:r>
          </a:p>
          <a:p>
            <a:pPr algn="l">
              <a:lnSpc>
                <a:spcPts val="3160"/>
              </a:lnSpc>
            </a:pPr>
            <a:endParaRPr lang="en-US" sz="2290" spc="224">
              <a:solidFill>
                <a:srgbClr val="231F20"/>
              </a:solidFill>
              <a:latin typeface="DM Sans"/>
              <a:ea typeface="DM Sans"/>
              <a:cs typeface="DM Sans"/>
              <a:sym typeface="DM Sans"/>
            </a:endParaRPr>
          </a:p>
          <a:p>
            <a:pPr marL="516107" lvl="1" indent="-258053" algn="l">
              <a:lnSpc>
                <a:spcPts val="3298"/>
              </a:lnSpc>
              <a:buFont typeface="Arial"/>
              <a:buChar char="•"/>
            </a:pPr>
            <a:r>
              <a:rPr lang="en-US" sz="2390" b="1" spc="234">
                <a:solidFill>
                  <a:srgbClr val="231F20"/>
                </a:solidFill>
                <a:latin typeface="DM Sans Bold"/>
                <a:ea typeface="DM Sans Bold"/>
                <a:cs typeface="DM Sans Bold"/>
                <a:sym typeface="DM Sans Bold"/>
              </a:rPr>
              <a:t>Retrieve relevant information</a:t>
            </a:r>
          </a:p>
          <a:p>
            <a:pPr algn="l">
              <a:lnSpc>
                <a:spcPts val="3160"/>
              </a:lnSpc>
            </a:pPr>
            <a:r>
              <a:rPr lang="en-US" sz="2290" spc="224">
                <a:solidFill>
                  <a:srgbClr val="231F20"/>
                </a:solidFill>
                <a:latin typeface="DM Sans"/>
                <a:ea typeface="DM Sans"/>
                <a:cs typeface="DM Sans"/>
                <a:sym typeface="DM Sans"/>
              </a:rPr>
              <a:t>The user’s query is turned into a vector and matched with relevant data in the database. For example, a chatbot might retrieve an employee's leave policy and record based on the query.</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8345896" y="2659895"/>
            <a:ext cx="9603535" cy="5690094"/>
          </a:xfrm>
          <a:custGeom>
            <a:avLst/>
            <a:gdLst/>
            <a:ahLst/>
            <a:cxnLst/>
            <a:rect l="l" t="t" r="r" b="b"/>
            <a:pathLst>
              <a:path w="9603535" h="5690094">
                <a:moveTo>
                  <a:pt x="0" y="0"/>
                </a:moveTo>
                <a:lnTo>
                  <a:pt x="9603535" y="0"/>
                </a:lnTo>
                <a:lnTo>
                  <a:pt x="9603535" y="5690094"/>
                </a:lnTo>
                <a:lnTo>
                  <a:pt x="0" y="5690094"/>
                </a:lnTo>
                <a:lnTo>
                  <a:pt x="0" y="0"/>
                </a:lnTo>
                <a:close/>
              </a:path>
            </a:pathLst>
          </a:custGeom>
          <a:blipFill>
            <a:blip r:embed="rId5"/>
            <a:stretch>
              <a:fillRect/>
            </a:stretch>
          </a:blipFill>
        </p:spPr>
      </p:sp>
      <p:sp>
        <p:nvSpPr>
          <p:cNvPr id="6" name="TextBox 6"/>
          <p:cNvSpPr txBox="1"/>
          <p:nvPr/>
        </p:nvSpPr>
        <p:spPr>
          <a:xfrm>
            <a:off x="2191002" y="824121"/>
            <a:ext cx="7241638" cy="2560927"/>
          </a:xfrm>
          <a:prstGeom prst="rect">
            <a:avLst/>
          </a:prstGeom>
        </p:spPr>
        <p:txBody>
          <a:bodyPr lIns="0" tIns="0" rIns="0" bIns="0" rtlCol="0" anchor="t">
            <a:spAutoFit/>
          </a:bodyPr>
          <a:lstStyle/>
          <a:p>
            <a:pPr marL="0" lvl="0" indent="0" algn="l">
              <a:lnSpc>
                <a:spcPts val="9903"/>
              </a:lnSpc>
            </a:pPr>
            <a:r>
              <a:rPr lang="en-US" sz="9431" b="1" spc="924">
                <a:solidFill>
                  <a:srgbClr val="231F20"/>
                </a:solidFill>
                <a:latin typeface="Oswald Bold"/>
                <a:ea typeface="Oswald Bold"/>
                <a:cs typeface="Oswald Bold"/>
                <a:sym typeface="Oswald Bold"/>
              </a:rPr>
              <a:t>HOW RAG WORKS</a:t>
            </a:r>
          </a:p>
        </p:txBody>
      </p:sp>
      <p:sp>
        <p:nvSpPr>
          <p:cNvPr id="7" name="TextBox 7"/>
          <p:cNvSpPr txBox="1"/>
          <p:nvPr/>
        </p:nvSpPr>
        <p:spPr>
          <a:xfrm>
            <a:off x="1981148" y="3746998"/>
            <a:ext cx="5718014" cy="4652940"/>
          </a:xfrm>
          <a:prstGeom prst="rect">
            <a:avLst/>
          </a:prstGeom>
        </p:spPr>
        <p:txBody>
          <a:bodyPr lIns="0" tIns="0" rIns="0" bIns="0" rtlCol="0" anchor="t">
            <a:spAutoFit/>
          </a:bodyPr>
          <a:lstStyle/>
          <a:p>
            <a:pPr marL="537696" lvl="1" indent="-268848" algn="l">
              <a:lnSpc>
                <a:spcPts val="3436"/>
              </a:lnSpc>
              <a:buFont typeface="Arial"/>
              <a:buChar char="•"/>
            </a:pPr>
            <a:r>
              <a:rPr lang="en-US" sz="2490" b="1" spc="244" dirty="0">
                <a:solidFill>
                  <a:srgbClr val="231F20"/>
                </a:solidFill>
                <a:latin typeface="DM Sans Bold"/>
                <a:ea typeface="DM Sans Bold"/>
                <a:cs typeface="DM Sans Bold"/>
                <a:sym typeface="DM Sans Bold"/>
              </a:rPr>
              <a:t>Augment the LLM prompt</a:t>
            </a:r>
          </a:p>
          <a:p>
            <a:pPr algn="l">
              <a:lnSpc>
                <a:spcPts val="3298"/>
              </a:lnSpc>
            </a:pPr>
            <a:r>
              <a:rPr lang="en-US" sz="2390" spc="234" dirty="0">
                <a:solidFill>
                  <a:srgbClr val="231F20"/>
                </a:solidFill>
                <a:latin typeface="DM Sans"/>
                <a:ea typeface="DM Sans"/>
                <a:cs typeface="DM Sans"/>
                <a:sym typeface="DM Sans"/>
              </a:rPr>
              <a:t>The RAG model adds the relevant data to the user’s query, helping the AI generate an accurate response.</a:t>
            </a:r>
          </a:p>
          <a:p>
            <a:pPr algn="l">
              <a:lnSpc>
                <a:spcPts val="3298"/>
              </a:lnSpc>
            </a:pPr>
            <a:endParaRPr lang="en-US" sz="2390" spc="234" dirty="0">
              <a:solidFill>
                <a:srgbClr val="231F20"/>
              </a:solidFill>
              <a:latin typeface="DM Sans"/>
              <a:ea typeface="DM Sans"/>
              <a:cs typeface="DM Sans"/>
              <a:sym typeface="DM Sans"/>
            </a:endParaRPr>
          </a:p>
          <a:p>
            <a:pPr marL="537696" lvl="1" indent="-268848" algn="l">
              <a:lnSpc>
                <a:spcPts val="3436"/>
              </a:lnSpc>
              <a:buFont typeface="Arial"/>
              <a:buChar char="•"/>
            </a:pPr>
            <a:r>
              <a:rPr lang="en-US" sz="2490" b="1" spc="244" dirty="0">
                <a:solidFill>
                  <a:srgbClr val="231F20"/>
                </a:solidFill>
                <a:latin typeface="DM Sans Bold"/>
                <a:ea typeface="DM Sans Bold"/>
                <a:cs typeface="DM Sans Bold"/>
                <a:sym typeface="DM Sans Bold"/>
              </a:rPr>
              <a:t>Update external data</a:t>
            </a:r>
          </a:p>
          <a:p>
            <a:pPr algn="l">
              <a:lnSpc>
                <a:spcPts val="3298"/>
              </a:lnSpc>
            </a:pPr>
            <a:r>
              <a:rPr lang="en-US" sz="2390" spc="234" dirty="0">
                <a:solidFill>
                  <a:srgbClr val="231F20"/>
                </a:solidFill>
                <a:latin typeface="DM Sans"/>
                <a:ea typeface="DM Sans"/>
                <a:cs typeface="DM Sans"/>
                <a:sym typeface="DM Sans"/>
              </a:rPr>
              <a:t>To keep data current, it’s updated regularly as I get data from external updated sources.</a:t>
            </a:r>
          </a:p>
          <a:p>
            <a:pPr algn="l">
              <a:lnSpc>
                <a:spcPts val="3160"/>
              </a:lnSpc>
            </a:pPr>
            <a:endParaRPr lang="en-US" sz="2390" spc="234" dirty="0">
              <a:solidFill>
                <a:srgbClr val="231F20"/>
              </a:solidFill>
              <a:latin typeface="DM Sans"/>
              <a:ea typeface="DM Sans"/>
              <a:cs typeface="DM Sans"/>
              <a:sym typeface="DM San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2191002" y="824121"/>
            <a:ext cx="7241638" cy="2560927"/>
          </a:xfrm>
          <a:prstGeom prst="rect">
            <a:avLst/>
          </a:prstGeom>
        </p:spPr>
        <p:txBody>
          <a:bodyPr lIns="0" tIns="0" rIns="0" bIns="0" rtlCol="0" anchor="t">
            <a:spAutoFit/>
          </a:bodyPr>
          <a:lstStyle/>
          <a:p>
            <a:pPr marL="0" lvl="0" indent="0" algn="l">
              <a:lnSpc>
                <a:spcPts val="9903"/>
              </a:lnSpc>
            </a:pPr>
            <a:r>
              <a:rPr lang="en-US" sz="9431" b="1" spc="924">
                <a:solidFill>
                  <a:srgbClr val="231F20"/>
                </a:solidFill>
                <a:latin typeface="Oswald Bold"/>
                <a:ea typeface="Oswald Bold"/>
                <a:cs typeface="Oswald Bold"/>
                <a:sym typeface="Oswald Bold"/>
              </a:rPr>
              <a:t>BENEFITS OF RAG</a:t>
            </a:r>
          </a:p>
        </p:txBody>
      </p:sp>
      <p:sp>
        <p:nvSpPr>
          <p:cNvPr id="6" name="TextBox 6"/>
          <p:cNvSpPr txBox="1"/>
          <p:nvPr/>
        </p:nvSpPr>
        <p:spPr>
          <a:xfrm>
            <a:off x="1538888" y="3756523"/>
            <a:ext cx="6632929" cy="5604346"/>
          </a:xfrm>
          <a:prstGeom prst="rect">
            <a:avLst/>
          </a:prstGeom>
        </p:spPr>
        <p:txBody>
          <a:bodyPr lIns="0" tIns="0" rIns="0" bIns="0" rtlCol="0" anchor="t">
            <a:spAutoFit/>
          </a:bodyPr>
          <a:lstStyle/>
          <a:p>
            <a:pPr marL="516107" lvl="1" indent="-258053" algn="l">
              <a:lnSpc>
                <a:spcPts val="3298"/>
              </a:lnSpc>
              <a:buFont typeface="Arial"/>
              <a:buChar char="•"/>
            </a:pPr>
            <a:r>
              <a:rPr lang="en-US" sz="2390" b="1" spc="234" dirty="0">
                <a:solidFill>
                  <a:srgbClr val="231F20"/>
                </a:solidFill>
                <a:latin typeface="DM Sans Bold"/>
                <a:ea typeface="DM Sans Bold"/>
                <a:cs typeface="DM Sans Bold"/>
                <a:sym typeface="DM Sans Bold"/>
              </a:rPr>
              <a:t>Cost-effective implementation</a:t>
            </a:r>
          </a:p>
          <a:p>
            <a:pPr algn="l">
              <a:lnSpc>
                <a:spcPts val="3160"/>
              </a:lnSpc>
            </a:pPr>
            <a:r>
              <a:rPr lang="en-US" sz="2290" spc="224" dirty="0">
                <a:solidFill>
                  <a:srgbClr val="231F20"/>
                </a:solidFill>
                <a:latin typeface="DM Sans"/>
                <a:ea typeface="DM Sans"/>
                <a:cs typeface="DM Sans"/>
                <a:sym typeface="DM Sans"/>
              </a:rPr>
              <a:t>Chatbot development often starts with a foundation model (FM), which can be expensive to retrain for specific data. RAG is a cheaper way to add new data to the LLM, making generative AI more accessible.</a:t>
            </a:r>
          </a:p>
          <a:p>
            <a:pPr algn="l">
              <a:lnSpc>
                <a:spcPts val="3160"/>
              </a:lnSpc>
            </a:pPr>
            <a:endParaRPr lang="en-US" sz="2290" spc="224" dirty="0">
              <a:solidFill>
                <a:srgbClr val="231F20"/>
              </a:solidFill>
              <a:latin typeface="DM Sans"/>
              <a:ea typeface="DM Sans"/>
              <a:cs typeface="DM Sans"/>
              <a:sym typeface="DM Sans"/>
            </a:endParaRPr>
          </a:p>
          <a:p>
            <a:pPr marL="516107" lvl="1" indent="-258053" algn="l">
              <a:lnSpc>
                <a:spcPts val="3298"/>
              </a:lnSpc>
              <a:buFont typeface="Arial"/>
              <a:buChar char="•"/>
            </a:pPr>
            <a:r>
              <a:rPr lang="en-US" sz="2390" b="1" spc="234" dirty="0">
                <a:solidFill>
                  <a:srgbClr val="231F20"/>
                </a:solidFill>
                <a:latin typeface="DM Sans Bold"/>
                <a:ea typeface="DM Sans Bold"/>
                <a:cs typeface="DM Sans Bold"/>
                <a:sym typeface="DM Sans Bold"/>
              </a:rPr>
              <a:t>Current information</a:t>
            </a:r>
          </a:p>
          <a:p>
            <a:pPr algn="l">
              <a:lnSpc>
                <a:spcPts val="3160"/>
              </a:lnSpc>
            </a:pPr>
            <a:r>
              <a:rPr lang="en-US" sz="2290" spc="224" dirty="0">
                <a:solidFill>
                  <a:srgbClr val="231F20"/>
                </a:solidFill>
                <a:latin typeface="DM Sans"/>
                <a:ea typeface="DM Sans"/>
                <a:cs typeface="DM Sans"/>
                <a:sym typeface="DM Sans"/>
              </a:rPr>
              <a:t>RAG helps keep the LLM up-to-date with the latest data, such as news or research, by connecting it to live sources like social media or news sites.</a:t>
            </a:r>
          </a:p>
          <a:p>
            <a:pPr algn="l">
              <a:lnSpc>
                <a:spcPts val="3160"/>
              </a:lnSpc>
            </a:pPr>
            <a:endParaRPr lang="en-US" sz="2290" spc="224" dirty="0">
              <a:solidFill>
                <a:srgbClr val="231F20"/>
              </a:solidFill>
              <a:latin typeface="DM Sans"/>
              <a:ea typeface="DM Sans"/>
              <a:cs typeface="DM Sans"/>
              <a:sym typeface="DM Sans"/>
            </a:endParaRPr>
          </a:p>
        </p:txBody>
      </p:sp>
      <p:sp>
        <p:nvSpPr>
          <p:cNvPr id="7" name="Freeform 7"/>
          <p:cNvSpPr/>
          <p:nvPr/>
        </p:nvSpPr>
        <p:spPr>
          <a:xfrm>
            <a:off x="9885774" y="2354266"/>
            <a:ext cx="6356958" cy="6356958"/>
          </a:xfrm>
          <a:custGeom>
            <a:avLst/>
            <a:gdLst/>
            <a:ahLst/>
            <a:cxnLst/>
            <a:rect l="l" t="t" r="r" b="b"/>
            <a:pathLst>
              <a:path w="6356958" h="6356958">
                <a:moveTo>
                  <a:pt x="0" y="0"/>
                </a:moveTo>
                <a:lnTo>
                  <a:pt x="6356959" y="0"/>
                </a:lnTo>
                <a:lnTo>
                  <a:pt x="6356959" y="6356958"/>
                </a:lnTo>
                <a:lnTo>
                  <a:pt x="0" y="6356958"/>
                </a:lnTo>
                <a:lnTo>
                  <a:pt x="0" y="0"/>
                </a:lnTo>
                <a:close/>
              </a:path>
            </a:pathLst>
          </a:custGeom>
          <a:blipFill>
            <a:blip r:embed="rId5"/>
            <a:stretch>
              <a:fillRect/>
            </a:stretch>
          </a:blipFill>
        </p:spPr>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dirty="0"/>
          </a:p>
        </p:txBody>
      </p:sp>
      <p:sp>
        <p:nvSpPr>
          <p:cNvPr id="3" name="Freeform 3"/>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9885774" y="2354266"/>
            <a:ext cx="6356958" cy="6356958"/>
          </a:xfrm>
          <a:custGeom>
            <a:avLst/>
            <a:gdLst/>
            <a:ahLst/>
            <a:cxnLst/>
            <a:rect l="l" t="t" r="r" b="b"/>
            <a:pathLst>
              <a:path w="6356958" h="6356958">
                <a:moveTo>
                  <a:pt x="0" y="0"/>
                </a:moveTo>
                <a:lnTo>
                  <a:pt x="6356959" y="0"/>
                </a:lnTo>
                <a:lnTo>
                  <a:pt x="6356959" y="6356958"/>
                </a:lnTo>
                <a:lnTo>
                  <a:pt x="0" y="6356958"/>
                </a:lnTo>
                <a:lnTo>
                  <a:pt x="0" y="0"/>
                </a:lnTo>
                <a:close/>
              </a:path>
            </a:pathLst>
          </a:custGeom>
          <a:blipFill>
            <a:blip r:embed="rId5"/>
            <a:stretch>
              <a:fillRect/>
            </a:stretch>
          </a:blipFill>
        </p:spPr>
      </p:sp>
      <p:sp>
        <p:nvSpPr>
          <p:cNvPr id="6" name="TextBox 6"/>
          <p:cNvSpPr txBox="1"/>
          <p:nvPr/>
        </p:nvSpPr>
        <p:spPr>
          <a:xfrm>
            <a:off x="2191002" y="824121"/>
            <a:ext cx="7241638" cy="2560927"/>
          </a:xfrm>
          <a:prstGeom prst="rect">
            <a:avLst/>
          </a:prstGeom>
        </p:spPr>
        <p:txBody>
          <a:bodyPr lIns="0" tIns="0" rIns="0" bIns="0" rtlCol="0" anchor="t">
            <a:spAutoFit/>
          </a:bodyPr>
          <a:lstStyle/>
          <a:p>
            <a:pPr marL="0" lvl="0" indent="0" algn="l">
              <a:lnSpc>
                <a:spcPts val="9903"/>
              </a:lnSpc>
            </a:pPr>
            <a:r>
              <a:rPr lang="en-US" sz="9431" b="1" spc="924" dirty="0">
                <a:solidFill>
                  <a:srgbClr val="231F20"/>
                </a:solidFill>
                <a:latin typeface="Oswald Bold"/>
                <a:ea typeface="Oswald Bold"/>
                <a:cs typeface="Oswald Bold"/>
                <a:sym typeface="Oswald Bold"/>
              </a:rPr>
              <a:t>BENEFITS OF RAG</a:t>
            </a:r>
          </a:p>
        </p:txBody>
      </p:sp>
      <p:sp>
        <p:nvSpPr>
          <p:cNvPr id="7" name="TextBox 7"/>
          <p:cNvSpPr txBox="1"/>
          <p:nvPr/>
        </p:nvSpPr>
        <p:spPr>
          <a:xfrm>
            <a:off x="1902362" y="3502697"/>
            <a:ext cx="7241638" cy="5755603"/>
          </a:xfrm>
          <a:prstGeom prst="rect">
            <a:avLst/>
          </a:prstGeom>
        </p:spPr>
        <p:txBody>
          <a:bodyPr lIns="0" tIns="0" rIns="0" bIns="0" rtlCol="0" anchor="t">
            <a:spAutoFit/>
          </a:bodyPr>
          <a:lstStyle/>
          <a:p>
            <a:pPr marL="537696" lvl="1" indent="-268848" algn="l">
              <a:lnSpc>
                <a:spcPts val="3436"/>
              </a:lnSpc>
              <a:buFont typeface="Arial"/>
              <a:buChar char="•"/>
            </a:pPr>
            <a:r>
              <a:rPr lang="en-US" sz="2490" b="1" spc="244" dirty="0">
                <a:solidFill>
                  <a:srgbClr val="231F20"/>
                </a:solidFill>
                <a:latin typeface="DM Sans Bold"/>
                <a:ea typeface="DM Sans Bold"/>
                <a:cs typeface="DM Sans Bold"/>
                <a:sym typeface="DM Sans Bold"/>
              </a:rPr>
              <a:t>Enhanced user trust</a:t>
            </a:r>
          </a:p>
          <a:p>
            <a:pPr algn="l">
              <a:lnSpc>
                <a:spcPts val="3298"/>
              </a:lnSpc>
            </a:pPr>
            <a:r>
              <a:rPr lang="en-US" sz="2390" spc="234" dirty="0">
                <a:solidFill>
                  <a:srgbClr val="231F20"/>
                </a:solidFill>
                <a:latin typeface="DM Sans"/>
                <a:ea typeface="DM Sans"/>
                <a:cs typeface="DM Sans"/>
                <a:sym typeface="DM Sans"/>
              </a:rPr>
              <a:t>RAG enables the LLM to provide accurate information with citations, allowing users to verify sources, increasing trust in the AI.</a:t>
            </a:r>
          </a:p>
          <a:p>
            <a:pPr algn="l">
              <a:lnSpc>
                <a:spcPts val="3298"/>
              </a:lnSpc>
            </a:pPr>
            <a:endParaRPr lang="en-US" sz="2390" spc="234" dirty="0">
              <a:solidFill>
                <a:srgbClr val="231F20"/>
              </a:solidFill>
              <a:latin typeface="DM Sans"/>
              <a:ea typeface="DM Sans"/>
              <a:cs typeface="DM Sans"/>
              <a:sym typeface="DM Sans"/>
            </a:endParaRPr>
          </a:p>
          <a:p>
            <a:pPr marL="537696" lvl="1" indent="-268848" algn="l">
              <a:lnSpc>
                <a:spcPts val="3436"/>
              </a:lnSpc>
              <a:buFont typeface="Arial"/>
              <a:buChar char="•"/>
            </a:pPr>
            <a:r>
              <a:rPr lang="en-US" sz="2490" b="1" spc="244" dirty="0">
                <a:solidFill>
                  <a:srgbClr val="231F20"/>
                </a:solidFill>
                <a:latin typeface="DM Sans Bold"/>
                <a:ea typeface="DM Sans Bold"/>
                <a:cs typeface="DM Sans Bold"/>
                <a:sym typeface="DM Sans Bold"/>
              </a:rPr>
              <a:t>More developer control</a:t>
            </a:r>
          </a:p>
          <a:p>
            <a:pPr algn="l">
              <a:lnSpc>
                <a:spcPts val="3298"/>
              </a:lnSpc>
            </a:pPr>
            <a:r>
              <a:rPr lang="en-US" sz="2390" spc="234" dirty="0">
                <a:solidFill>
                  <a:srgbClr val="231F20"/>
                </a:solidFill>
                <a:latin typeface="DM Sans"/>
                <a:ea typeface="DM Sans"/>
                <a:cs typeface="DM Sans"/>
                <a:sym typeface="DM Sans"/>
              </a:rPr>
              <a:t>RAG gives developers more control over the chatbot's data sources, allowing them to adapt to changes, restrict sensitive information, and fix errors in the LLM’s responses. This makes generative AI more reliable for diverse applications.</a:t>
            </a:r>
          </a:p>
          <a:p>
            <a:pPr algn="l">
              <a:lnSpc>
                <a:spcPts val="3160"/>
              </a:lnSpc>
            </a:pPr>
            <a:endParaRPr lang="en-US" sz="2390" spc="234" dirty="0">
              <a:solidFill>
                <a:srgbClr val="231F20"/>
              </a:solidFill>
              <a:latin typeface="DM Sans"/>
              <a:ea typeface="DM Sans"/>
              <a:cs typeface="DM Sans"/>
              <a:sym typeface="DM San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E18442C8-0D54-4F4F-831D-DC3BF3837F53}"/>
              </a:ext>
            </a:extLst>
          </p:cNvPr>
          <p:cNvSpPr/>
          <p:nvPr/>
        </p:nvSpPr>
        <p:spPr>
          <a:xfrm flipH="1" flipV="1">
            <a:off x="0" y="0"/>
            <a:ext cx="183642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dirty="0"/>
          </a:p>
        </p:txBody>
      </p:sp>
      <p:sp>
        <p:nvSpPr>
          <p:cNvPr id="3" name="Freeform 3">
            <a:extLst>
              <a:ext uri="{FF2B5EF4-FFF2-40B4-BE49-F238E27FC236}">
                <a16:creationId xmlns:a16="http://schemas.microsoft.com/office/drawing/2014/main" id="{BC99C1D5-7206-46B1-AD89-1702BAD9D34B}"/>
              </a:ext>
            </a:extLst>
          </p:cNvPr>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pic>
        <p:nvPicPr>
          <p:cNvPr id="6" name="Picture 5">
            <a:extLst>
              <a:ext uri="{FF2B5EF4-FFF2-40B4-BE49-F238E27FC236}">
                <a16:creationId xmlns:a16="http://schemas.microsoft.com/office/drawing/2014/main" id="{68B368E9-1C95-4AF8-A702-0E5339A42860}"/>
              </a:ext>
            </a:extLst>
          </p:cNvPr>
          <p:cNvPicPr>
            <a:picLocks noChangeAspect="1"/>
          </p:cNvPicPr>
          <p:nvPr/>
        </p:nvPicPr>
        <p:blipFill rotWithShape="1">
          <a:blip r:embed="rId5">
            <a:extLst>
              <a:ext uri="{28A0092B-C50C-407E-A947-70E740481C1C}">
                <a14:useLocalDpi xmlns:a14="http://schemas.microsoft.com/office/drawing/2010/main" val="0"/>
              </a:ext>
            </a:extLst>
          </a:blip>
          <a:srcRect b="711"/>
          <a:stretch/>
        </p:blipFill>
        <p:spPr>
          <a:xfrm>
            <a:off x="9182100" y="2400300"/>
            <a:ext cx="8488875" cy="4724400"/>
          </a:xfrm>
          <a:prstGeom prst="rect">
            <a:avLst/>
          </a:prstGeom>
        </p:spPr>
      </p:pic>
      <p:sp>
        <p:nvSpPr>
          <p:cNvPr id="7" name="TextBox 6">
            <a:extLst>
              <a:ext uri="{FF2B5EF4-FFF2-40B4-BE49-F238E27FC236}">
                <a16:creationId xmlns:a16="http://schemas.microsoft.com/office/drawing/2014/main" id="{A0EE3680-FA9C-4019-A120-DCA87E0BC1D8}"/>
              </a:ext>
            </a:extLst>
          </p:cNvPr>
          <p:cNvSpPr txBox="1"/>
          <p:nvPr/>
        </p:nvSpPr>
        <p:spPr>
          <a:xfrm>
            <a:off x="1100705" y="3086100"/>
            <a:ext cx="7086600" cy="4401205"/>
          </a:xfrm>
          <a:prstGeom prst="rect">
            <a:avLst/>
          </a:prstGeom>
          <a:noFill/>
        </p:spPr>
        <p:txBody>
          <a:bodyPr wrap="square" rtlCol="0">
            <a:spAutoFit/>
          </a:bodyPr>
          <a:lstStyle/>
          <a:p>
            <a:r>
              <a:rPr lang="en-US" sz="4000" b="1" dirty="0">
                <a:latin typeface="DM Sans" panose="020B0604020202020204" charset="0"/>
              </a:rPr>
              <a:t>Legal RAG Chatbot is a project aimed at developing an AI-powered model to assist users in answering legal queries using information retrieval and text generation techniques.</a:t>
            </a:r>
            <a:endParaRPr lang="en-US" sz="4000" dirty="0">
              <a:latin typeface="DM Sans" panose="020B0604020202020204" charset="0"/>
            </a:endParaRPr>
          </a:p>
        </p:txBody>
      </p:sp>
      <p:sp>
        <p:nvSpPr>
          <p:cNvPr id="8" name="TextBox 7">
            <a:extLst>
              <a:ext uri="{FF2B5EF4-FFF2-40B4-BE49-F238E27FC236}">
                <a16:creationId xmlns:a16="http://schemas.microsoft.com/office/drawing/2014/main" id="{4019BCF2-1D70-4860-B80D-7FED8144933F}"/>
              </a:ext>
            </a:extLst>
          </p:cNvPr>
          <p:cNvSpPr txBox="1"/>
          <p:nvPr/>
        </p:nvSpPr>
        <p:spPr>
          <a:xfrm>
            <a:off x="914400" y="1181100"/>
            <a:ext cx="9296400" cy="1323439"/>
          </a:xfrm>
          <a:prstGeom prst="rect">
            <a:avLst/>
          </a:prstGeom>
          <a:noFill/>
        </p:spPr>
        <p:txBody>
          <a:bodyPr wrap="square" rtlCol="0">
            <a:spAutoFit/>
          </a:bodyPr>
          <a:lstStyle/>
          <a:p>
            <a:r>
              <a:rPr lang="en-US" sz="8000" b="1" dirty="0">
                <a:latin typeface="Oswald Bold" panose="020B0604020202020204" charset="0"/>
              </a:rPr>
              <a:t>Project Overview:</a:t>
            </a:r>
          </a:p>
        </p:txBody>
      </p:sp>
      <p:sp>
        <p:nvSpPr>
          <p:cNvPr id="2" name="Freeform 4">
            <a:extLst>
              <a:ext uri="{FF2B5EF4-FFF2-40B4-BE49-F238E27FC236}">
                <a16:creationId xmlns:a16="http://schemas.microsoft.com/office/drawing/2014/main" id="{B0370B2D-5DC1-42E9-ADC2-BA5A0F04A380}"/>
              </a:ext>
            </a:extLst>
          </p:cNvPr>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Tree>
    <p:extLst>
      <p:ext uri="{BB962C8B-B14F-4D97-AF65-F5344CB8AC3E}">
        <p14:creationId xmlns:p14="http://schemas.microsoft.com/office/powerpoint/2010/main" val="764667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a:extLst>
              <a:ext uri="{FF2B5EF4-FFF2-40B4-BE49-F238E27FC236}">
                <a16:creationId xmlns:a16="http://schemas.microsoft.com/office/drawing/2014/main" id="{5859BCED-0449-4A5F-B465-C31DA87399D3}"/>
              </a:ext>
            </a:extLst>
          </p:cNvPr>
          <p:cNvSpPr/>
          <p:nvPr/>
        </p:nvSpPr>
        <p:spPr>
          <a:xfrm flipH="1" flipV="1">
            <a:off x="0" y="0"/>
            <a:ext cx="183642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3"/>
            <a:stretch>
              <a:fillRect t="-38888" b="-38888"/>
            </a:stretch>
          </a:blipFill>
        </p:spPr>
        <p:txBody>
          <a:bodyPr/>
          <a:lstStyle/>
          <a:p>
            <a:endParaRPr lang="en-US" b="1" dirty="0"/>
          </a:p>
        </p:txBody>
      </p:sp>
      <p:sp>
        <p:nvSpPr>
          <p:cNvPr id="12" name="Freeform 3">
            <a:extLst>
              <a:ext uri="{FF2B5EF4-FFF2-40B4-BE49-F238E27FC236}">
                <a16:creationId xmlns:a16="http://schemas.microsoft.com/office/drawing/2014/main" id="{67BE6041-83E1-4CB1-BE39-6085F2DB831B}"/>
              </a:ext>
            </a:extLst>
          </p:cNvPr>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3">
            <a:extLst>
              <a:ext uri="{FF2B5EF4-FFF2-40B4-BE49-F238E27FC236}">
                <a16:creationId xmlns:a16="http://schemas.microsoft.com/office/drawing/2014/main" id="{78EA8013-B6E8-4AA8-B8DE-05EE6C64CBB0}"/>
              </a:ext>
            </a:extLst>
          </p:cNvPr>
          <p:cNvSpPr txBox="1"/>
          <p:nvPr/>
        </p:nvSpPr>
        <p:spPr>
          <a:xfrm>
            <a:off x="694832" y="4250355"/>
            <a:ext cx="7814695" cy="3785652"/>
          </a:xfrm>
          <a:prstGeom prst="rect">
            <a:avLst/>
          </a:prstGeom>
          <a:noFill/>
        </p:spPr>
        <p:txBody>
          <a:bodyPr wrap="square" rtlCol="0">
            <a:spAutoFit/>
          </a:bodyPr>
          <a:lstStyle/>
          <a:p>
            <a:r>
              <a:rPr lang="en-US" sz="4000" b="1" dirty="0">
                <a:latin typeface="DM Sans" panose="020B0604020202020204" charset="0"/>
              </a:rPr>
              <a:t>Data Pipeline</a:t>
            </a:r>
          </a:p>
          <a:p>
            <a:r>
              <a:rPr lang="en-US" sz="4000" b="1" dirty="0">
                <a:latin typeface="DM Sans" panose="020B0604020202020204" charset="0"/>
              </a:rPr>
              <a:t>Description: Handles the processing of legal documents by cleaning and classifying them into relevant sections..   </a:t>
            </a:r>
          </a:p>
          <a:p>
            <a:endParaRPr lang="en-US" sz="4000" b="1" dirty="0">
              <a:latin typeface="DM Sans" panose="020B0604020202020204" charset="0"/>
            </a:endParaRPr>
          </a:p>
        </p:txBody>
      </p:sp>
      <p:sp>
        <p:nvSpPr>
          <p:cNvPr id="5" name="TextBox 4">
            <a:extLst>
              <a:ext uri="{FF2B5EF4-FFF2-40B4-BE49-F238E27FC236}">
                <a16:creationId xmlns:a16="http://schemas.microsoft.com/office/drawing/2014/main" id="{998EF03F-0A1F-4A0E-A83A-A2CEF6B738EC}"/>
              </a:ext>
            </a:extLst>
          </p:cNvPr>
          <p:cNvSpPr txBox="1"/>
          <p:nvPr/>
        </p:nvSpPr>
        <p:spPr>
          <a:xfrm>
            <a:off x="914400" y="1181100"/>
            <a:ext cx="9296400" cy="1323439"/>
          </a:xfrm>
          <a:prstGeom prst="rect">
            <a:avLst/>
          </a:prstGeom>
          <a:noFill/>
        </p:spPr>
        <p:txBody>
          <a:bodyPr wrap="square" rtlCol="0">
            <a:spAutoFit/>
          </a:bodyPr>
          <a:lstStyle/>
          <a:p>
            <a:r>
              <a:rPr lang="en-US" sz="8000" b="1" dirty="0">
                <a:latin typeface="Oswald Bold" panose="020B0604020202020204" charset="0"/>
              </a:rPr>
              <a:t>Main Components:</a:t>
            </a:r>
          </a:p>
        </p:txBody>
      </p:sp>
      <p:sp>
        <p:nvSpPr>
          <p:cNvPr id="13" name="Freeform 4">
            <a:extLst>
              <a:ext uri="{FF2B5EF4-FFF2-40B4-BE49-F238E27FC236}">
                <a16:creationId xmlns:a16="http://schemas.microsoft.com/office/drawing/2014/main" id="{3C9966B0-D9FF-454C-924C-9E256D847A51}"/>
              </a:ext>
            </a:extLst>
          </p:cNvPr>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pic>
        <p:nvPicPr>
          <p:cNvPr id="15" name="Picture 14">
            <a:extLst>
              <a:ext uri="{FF2B5EF4-FFF2-40B4-BE49-F238E27FC236}">
                <a16:creationId xmlns:a16="http://schemas.microsoft.com/office/drawing/2014/main" id="{2C0B64EE-219E-49AD-9CF1-0C40B721AB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39982" y="2386275"/>
            <a:ext cx="9393763" cy="6714182"/>
          </a:xfrm>
          <a:prstGeom prst="rect">
            <a:avLst/>
          </a:prstGeom>
        </p:spPr>
      </p:pic>
    </p:spTree>
    <p:extLst>
      <p:ext uri="{BB962C8B-B14F-4D97-AF65-F5344CB8AC3E}">
        <p14:creationId xmlns:p14="http://schemas.microsoft.com/office/powerpoint/2010/main" val="40443119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2">
            <a:extLst>
              <a:ext uri="{FF2B5EF4-FFF2-40B4-BE49-F238E27FC236}">
                <a16:creationId xmlns:a16="http://schemas.microsoft.com/office/drawing/2014/main" id="{151C707B-F428-4955-AA75-C69E9C5B0302}"/>
              </a:ext>
            </a:extLst>
          </p:cNvPr>
          <p:cNvSpPr/>
          <p:nvPr/>
        </p:nvSpPr>
        <p:spPr>
          <a:xfrm flipH="1" flipV="1">
            <a:off x="0" y="0"/>
            <a:ext cx="183642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b="1" dirty="0"/>
          </a:p>
        </p:txBody>
      </p:sp>
      <p:sp>
        <p:nvSpPr>
          <p:cNvPr id="6" name="TextBox 5">
            <a:extLst>
              <a:ext uri="{FF2B5EF4-FFF2-40B4-BE49-F238E27FC236}">
                <a16:creationId xmlns:a16="http://schemas.microsoft.com/office/drawing/2014/main" id="{1EE8E3A6-0AF8-4F51-B608-5BC29EEC6C4E}"/>
              </a:ext>
            </a:extLst>
          </p:cNvPr>
          <p:cNvSpPr txBox="1"/>
          <p:nvPr/>
        </p:nvSpPr>
        <p:spPr>
          <a:xfrm>
            <a:off x="819471" y="3787003"/>
            <a:ext cx="7814695" cy="4401205"/>
          </a:xfrm>
          <a:prstGeom prst="rect">
            <a:avLst/>
          </a:prstGeom>
          <a:noFill/>
        </p:spPr>
        <p:txBody>
          <a:bodyPr wrap="square" rtlCol="0">
            <a:spAutoFit/>
          </a:bodyPr>
          <a:lstStyle/>
          <a:p>
            <a:r>
              <a:rPr lang="en-US" sz="4000" b="1" dirty="0" err="1">
                <a:latin typeface="DM Sans" panose="020B0604020202020204" charset="0"/>
              </a:rPr>
              <a:t>LangChain</a:t>
            </a:r>
            <a:endParaRPr lang="en-US" sz="4000" b="1" dirty="0">
              <a:latin typeface="DM Sans" panose="020B0604020202020204" charset="0"/>
            </a:endParaRPr>
          </a:p>
          <a:p>
            <a:endParaRPr lang="ar-EG" sz="4000" b="1" dirty="0">
              <a:latin typeface="DM Sans" panose="020B0604020202020204" charset="0"/>
            </a:endParaRPr>
          </a:p>
          <a:p>
            <a:r>
              <a:rPr lang="en-US" sz="4000" b="1" dirty="0">
                <a:latin typeface="DM Sans" panose="020B0604020202020204" charset="0"/>
              </a:rPr>
              <a:t>Description: Enables seamless integration between the retrieval system and the response generation model. </a:t>
            </a:r>
          </a:p>
          <a:p>
            <a:endParaRPr lang="en-US" sz="4000" b="1" dirty="0">
              <a:latin typeface="DM Sans" panose="020B0604020202020204" charset="0"/>
            </a:endParaRPr>
          </a:p>
        </p:txBody>
      </p:sp>
      <p:sp>
        <p:nvSpPr>
          <p:cNvPr id="7" name="TextBox 6">
            <a:extLst>
              <a:ext uri="{FF2B5EF4-FFF2-40B4-BE49-F238E27FC236}">
                <a16:creationId xmlns:a16="http://schemas.microsoft.com/office/drawing/2014/main" id="{CAF82D1E-A202-4057-A0E8-87D217E66B8D}"/>
              </a:ext>
            </a:extLst>
          </p:cNvPr>
          <p:cNvSpPr txBox="1"/>
          <p:nvPr/>
        </p:nvSpPr>
        <p:spPr>
          <a:xfrm>
            <a:off x="819471" y="1203960"/>
            <a:ext cx="9296400" cy="2308324"/>
          </a:xfrm>
          <a:prstGeom prst="rect">
            <a:avLst/>
          </a:prstGeom>
          <a:noFill/>
        </p:spPr>
        <p:txBody>
          <a:bodyPr wrap="square" rtlCol="0">
            <a:spAutoFit/>
          </a:bodyPr>
          <a:lstStyle/>
          <a:p>
            <a:r>
              <a:rPr lang="en-US" sz="7200" b="1" dirty="0">
                <a:latin typeface="Oswald Bold" panose="020B0604020202020204" charset="0"/>
              </a:rPr>
              <a:t>Algorithms and Technologies Used:</a:t>
            </a:r>
          </a:p>
        </p:txBody>
      </p:sp>
      <p:sp>
        <p:nvSpPr>
          <p:cNvPr id="2" name="Freeform 3">
            <a:extLst>
              <a:ext uri="{FF2B5EF4-FFF2-40B4-BE49-F238E27FC236}">
                <a16:creationId xmlns:a16="http://schemas.microsoft.com/office/drawing/2014/main" id="{48B24325-39AB-490B-B03E-ED179A3DD543}"/>
              </a:ext>
            </a:extLst>
          </p:cNvPr>
          <p:cNvSpPr/>
          <p:nvPr/>
        </p:nvSpPr>
        <p:spPr>
          <a:xfrm rot="3407869">
            <a:off x="12052165" y="1118883"/>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3" name="Freeform 4">
            <a:extLst>
              <a:ext uri="{FF2B5EF4-FFF2-40B4-BE49-F238E27FC236}">
                <a16:creationId xmlns:a16="http://schemas.microsoft.com/office/drawing/2014/main" id="{CD6CA650-EAAE-4B9A-9219-C99219E50B4C}"/>
              </a:ext>
            </a:extLst>
          </p:cNvPr>
          <p:cNvSpPr/>
          <p:nvPr/>
        </p:nvSpPr>
        <p:spPr>
          <a:xfrm rot="3407869">
            <a:off x="-4696947" y="10150458"/>
            <a:ext cx="12471670" cy="5351480"/>
          </a:xfrm>
          <a:custGeom>
            <a:avLst/>
            <a:gdLst/>
            <a:ahLst/>
            <a:cxnLst/>
            <a:rect l="l" t="t" r="r" b="b"/>
            <a:pathLst>
              <a:path w="12471670" h="5351480">
                <a:moveTo>
                  <a:pt x="0" y="0"/>
                </a:moveTo>
                <a:lnTo>
                  <a:pt x="12471670" y="0"/>
                </a:lnTo>
                <a:lnTo>
                  <a:pt x="12471670" y="5351480"/>
                </a:lnTo>
                <a:lnTo>
                  <a:pt x="0" y="535148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pic>
        <p:nvPicPr>
          <p:cNvPr id="10" name="Picture 9">
            <a:extLst>
              <a:ext uri="{FF2B5EF4-FFF2-40B4-BE49-F238E27FC236}">
                <a16:creationId xmlns:a16="http://schemas.microsoft.com/office/drawing/2014/main" id="{0F09F118-1D8E-44AF-B8C6-7D2DC8AF10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58200" y="686651"/>
            <a:ext cx="9643062" cy="8419249"/>
          </a:xfrm>
          <a:prstGeom prst="rect">
            <a:avLst/>
          </a:prstGeom>
        </p:spPr>
      </p:pic>
    </p:spTree>
    <p:extLst>
      <p:ext uri="{BB962C8B-B14F-4D97-AF65-F5344CB8AC3E}">
        <p14:creationId xmlns:p14="http://schemas.microsoft.com/office/powerpoint/2010/main" val="3640992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TotalTime>
  <Words>601</Words>
  <Application>Microsoft Office PowerPoint</Application>
  <PresentationFormat>Custom</PresentationFormat>
  <Paragraphs>64</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Oswald Bold</vt:lpstr>
      <vt:lpstr>DM Sans</vt:lpstr>
      <vt:lpstr>DM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dc:title>
  <dc:creator>youssef dahroug</dc:creator>
  <cp:lastModifiedBy>Bassem Mohamed</cp:lastModifiedBy>
  <cp:revision>12</cp:revision>
  <dcterms:created xsi:type="dcterms:W3CDTF">2006-08-16T00:00:00Z</dcterms:created>
  <dcterms:modified xsi:type="dcterms:W3CDTF">2024-12-09T10:07:36Z</dcterms:modified>
  <dc:identifier>DAGYok7foqc</dc:identifier>
</cp:coreProperties>
</file>