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19900" cy="9918700"/>
  <p:defaultText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7" d="100"/>
          <a:sy n="17" d="100"/>
        </p:scale>
        <p:origin x="-3252" y="-234"/>
      </p:cViewPr>
      <p:guideLst>
        <p:guide orient="horz" pos="13483"/>
        <p:guide pos="9537"/>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ppe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52640943627805"/>
          <c:y val="7.5374510227827568E-2"/>
          <c:w val="0.76087245623395161"/>
          <c:h val="0.68732353301075155"/>
        </c:manualLayout>
      </c:layout>
      <c:scatterChart>
        <c:scatterStyle val="lineMarker"/>
        <c:varyColors val="0"/>
        <c:ser>
          <c:idx val="0"/>
          <c:order val="0"/>
          <c:tx>
            <c:v>TVOC 0%</c:v>
          </c:tx>
          <c:spPr>
            <a:ln w="9525">
              <a:solidFill>
                <a:schemeClr val="accent1"/>
              </a:solidFill>
            </a:ln>
          </c:spPr>
          <c:marker>
            <c:symbol val="none"/>
          </c:marker>
          <c:trendline>
            <c:spPr>
              <a:ln w="31750">
                <a:noFill/>
              </a:ln>
            </c:spPr>
            <c:trendlineType val="movingAvg"/>
            <c:period val="2"/>
            <c:dispRSqr val="0"/>
            <c:dispEq val="0"/>
          </c:trendline>
          <c:xVal>
            <c:numRef>
              <c:f>Tabelle1!$M$25:$M$175</c:f>
              <c:numCache>
                <c:formatCode>General</c:formatCode>
                <c:ptCount val="151"/>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numCache>
            </c:numRef>
          </c:xVal>
          <c:yVal>
            <c:numRef>
              <c:f>Tabelle1!$F$25:$F$175</c:f>
              <c:numCache>
                <c:formatCode>General</c:formatCode>
                <c:ptCount val="151"/>
                <c:pt idx="0">
                  <c:v>4.6521739999999996</c:v>
                </c:pt>
                <c:pt idx="1">
                  <c:v>5.8181820000000002</c:v>
                </c:pt>
                <c:pt idx="2">
                  <c:v>6.1818179999999998</c:v>
                </c:pt>
                <c:pt idx="3">
                  <c:v>2.6956522000000001</c:v>
                </c:pt>
                <c:pt idx="4">
                  <c:v>3.8181818000000001</c:v>
                </c:pt>
                <c:pt idx="5">
                  <c:v>3.5454545</c:v>
                </c:pt>
                <c:pt idx="6">
                  <c:v>5.0454545</c:v>
                </c:pt>
                <c:pt idx="7">
                  <c:v>5.1363634999999999</c:v>
                </c:pt>
                <c:pt idx="8">
                  <c:v>4.5454545</c:v>
                </c:pt>
                <c:pt idx="9">
                  <c:v>8.6956520000000008</c:v>
                </c:pt>
                <c:pt idx="10">
                  <c:v>8.5454550000000005</c:v>
                </c:pt>
                <c:pt idx="11">
                  <c:v>8.5454550000000005</c:v>
                </c:pt>
                <c:pt idx="12">
                  <c:v>13.363636</c:v>
                </c:pt>
                <c:pt idx="13">
                  <c:v>11.391304</c:v>
                </c:pt>
                <c:pt idx="14">
                  <c:v>16.363636</c:v>
                </c:pt>
                <c:pt idx="15">
                  <c:v>17.454546000000001</c:v>
                </c:pt>
                <c:pt idx="16">
                  <c:v>20.636364</c:v>
                </c:pt>
                <c:pt idx="17">
                  <c:v>18.5</c:v>
                </c:pt>
                <c:pt idx="18">
                  <c:v>20.409089999999999</c:v>
                </c:pt>
                <c:pt idx="19">
                  <c:v>40</c:v>
                </c:pt>
                <c:pt idx="20">
                  <c:v>46</c:v>
                </c:pt>
                <c:pt idx="21">
                  <c:v>55</c:v>
                </c:pt>
                <c:pt idx="22">
                  <c:v>60</c:v>
                </c:pt>
                <c:pt idx="23">
                  <c:v>65</c:v>
                </c:pt>
                <c:pt idx="24">
                  <c:v>70</c:v>
                </c:pt>
                <c:pt idx="25">
                  <c:v>73</c:v>
                </c:pt>
                <c:pt idx="26">
                  <c:v>75</c:v>
                </c:pt>
                <c:pt idx="27">
                  <c:v>70</c:v>
                </c:pt>
                <c:pt idx="28">
                  <c:v>77</c:v>
                </c:pt>
                <c:pt idx="29">
                  <c:v>80</c:v>
                </c:pt>
                <c:pt idx="30">
                  <c:v>79</c:v>
                </c:pt>
                <c:pt idx="31">
                  <c:v>79</c:v>
                </c:pt>
                <c:pt idx="32">
                  <c:v>71.434783999999993</c:v>
                </c:pt>
                <c:pt idx="33">
                  <c:v>85.347824000000003</c:v>
                </c:pt>
                <c:pt idx="34">
                  <c:v>86.363640000000004</c:v>
                </c:pt>
                <c:pt idx="35">
                  <c:v>92.304344</c:v>
                </c:pt>
                <c:pt idx="36">
                  <c:v>87.681815999999998</c:v>
                </c:pt>
                <c:pt idx="37">
                  <c:v>90.260869999999997</c:v>
                </c:pt>
                <c:pt idx="38">
                  <c:v>94.695656</c:v>
                </c:pt>
                <c:pt idx="39">
                  <c:v>92.772729999999996</c:v>
                </c:pt>
                <c:pt idx="40">
                  <c:v>94.608695999999995</c:v>
                </c:pt>
                <c:pt idx="41">
                  <c:v>96.090909999999994</c:v>
                </c:pt>
                <c:pt idx="42">
                  <c:v>103.72727</c:v>
                </c:pt>
                <c:pt idx="43">
                  <c:v>102.86957</c:v>
                </c:pt>
                <c:pt idx="44">
                  <c:v>106</c:v>
                </c:pt>
                <c:pt idx="45">
                  <c:v>111.86957</c:v>
                </c:pt>
                <c:pt idx="46">
                  <c:v>115.86364</c:v>
                </c:pt>
                <c:pt idx="47">
                  <c:v>109</c:v>
                </c:pt>
                <c:pt idx="48">
                  <c:v>113.91304</c:v>
                </c:pt>
                <c:pt idx="49">
                  <c:v>120.818184</c:v>
                </c:pt>
                <c:pt idx="50">
                  <c:v>120.82608999999999</c:v>
                </c:pt>
                <c:pt idx="51">
                  <c:v>119.304344</c:v>
                </c:pt>
                <c:pt idx="52">
                  <c:v>119.77273</c:v>
                </c:pt>
                <c:pt idx="53">
                  <c:v>125.22727</c:v>
                </c:pt>
                <c:pt idx="54">
                  <c:v>128.5</c:v>
                </c:pt>
                <c:pt idx="55">
                  <c:v>125.04348</c:v>
                </c:pt>
                <c:pt idx="56">
                  <c:v>122.95652</c:v>
                </c:pt>
                <c:pt idx="57">
                  <c:v>121.91304</c:v>
                </c:pt>
                <c:pt idx="58">
                  <c:v>128.04347000000001</c:v>
                </c:pt>
                <c:pt idx="59">
                  <c:v>130.52173999999999</c:v>
                </c:pt>
                <c:pt idx="60">
                  <c:v>129.78261000000001</c:v>
                </c:pt>
                <c:pt idx="61">
                  <c:v>131.17392000000001</c:v>
                </c:pt>
                <c:pt idx="62">
                  <c:v>130</c:v>
                </c:pt>
                <c:pt idx="63">
                  <c:v>129.78261000000001</c:v>
                </c:pt>
                <c:pt idx="64">
                  <c:v>130</c:v>
                </c:pt>
                <c:pt idx="65">
                  <c:v>130.17392000000001</c:v>
                </c:pt>
                <c:pt idx="66">
                  <c:v>131.73913999999999</c:v>
                </c:pt>
                <c:pt idx="67">
                  <c:v>130.86363</c:v>
                </c:pt>
                <c:pt idx="68">
                  <c:v>131.78261000000001</c:v>
                </c:pt>
                <c:pt idx="69">
                  <c:v>133.27271999999999</c:v>
                </c:pt>
                <c:pt idx="70">
                  <c:v>131.43477999999999</c:v>
                </c:pt>
                <c:pt idx="71">
                  <c:v>126.27273</c:v>
                </c:pt>
                <c:pt idx="72">
                  <c:v>123.77273</c:v>
                </c:pt>
                <c:pt idx="73">
                  <c:v>129.95454000000001</c:v>
                </c:pt>
                <c:pt idx="74">
                  <c:v>126.954544</c:v>
                </c:pt>
                <c:pt idx="75">
                  <c:v>131</c:v>
                </c:pt>
                <c:pt idx="76">
                  <c:v>129.04545999999999</c:v>
                </c:pt>
                <c:pt idx="77">
                  <c:v>130.18181999999999</c:v>
                </c:pt>
                <c:pt idx="78">
                  <c:v>127.95652</c:v>
                </c:pt>
                <c:pt idx="79">
                  <c:v>125.545456</c:v>
                </c:pt>
                <c:pt idx="80">
                  <c:v>123.954544</c:v>
                </c:pt>
                <c:pt idx="81">
                  <c:v>126.91304</c:v>
                </c:pt>
                <c:pt idx="82">
                  <c:v>120.60869599999999</c:v>
                </c:pt>
                <c:pt idx="83">
                  <c:v>117.17391000000001</c:v>
                </c:pt>
                <c:pt idx="84">
                  <c:v>122.73913</c:v>
                </c:pt>
                <c:pt idx="85">
                  <c:v>122.72727</c:v>
                </c:pt>
                <c:pt idx="86">
                  <c:v>122.86957</c:v>
                </c:pt>
                <c:pt idx="87">
                  <c:v>121.521736</c:v>
                </c:pt>
                <c:pt idx="88">
                  <c:v>124.5</c:v>
                </c:pt>
                <c:pt idx="89">
                  <c:v>118.39130400000001</c:v>
                </c:pt>
                <c:pt idx="90">
                  <c:v>121.478264</c:v>
                </c:pt>
                <c:pt idx="91">
                  <c:v>126.72727</c:v>
                </c:pt>
                <c:pt idx="92">
                  <c:v>124</c:v>
                </c:pt>
                <c:pt idx="93">
                  <c:v>121.954544</c:v>
                </c:pt>
                <c:pt idx="94">
                  <c:v>125.26087</c:v>
                </c:pt>
                <c:pt idx="95">
                  <c:v>123.39130400000001</c:v>
                </c:pt>
                <c:pt idx="96">
                  <c:v>121.695656</c:v>
                </c:pt>
                <c:pt idx="97">
                  <c:v>117.454544</c:v>
                </c:pt>
                <c:pt idx="98">
                  <c:v>121.09090999999999</c:v>
                </c:pt>
                <c:pt idx="99">
                  <c:v>120.695656</c:v>
                </c:pt>
                <c:pt idx="100">
                  <c:v>124</c:v>
                </c:pt>
                <c:pt idx="101">
                  <c:v>118.521736</c:v>
                </c:pt>
                <c:pt idx="102">
                  <c:v>121.77273</c:v>
                </c:pt>
                <c:pt idx="103">
                  <c:v>119.08696</c:v>
                </c:pt>
                <c:pt idx="104">
                  <c:v>115.59090999999999</c:v>
                </c:pt>
                <c:pt idx="105">
                  <c:v>113.72727</c:v>
                </c:pt>
                <c:pt idx="106">
                  <c:v>115.181816</c:v>
                </c:pt>
                <c:pt idx="107">
                  <c:v>113.304344</c:v>
                </c:pt>
                <c:pt idx="108">
                  <c:v>113.90909000000001</c:v>
                </c:pt>
                <c:pt idx="109">
                  <c:v>113.63636</c:v>
                </c:pt>
                <c:pt idx="110">
                  <c:v>114.95652</c:v>
                </c:pt>
                <c:pt idx="111">
                  <c:v>111.60869599999999</c:v>
                </c:pt>
                <c:pt idx="112">
                  <c:v>112.72727</c:v>
                </c:pt>
                <c:pt idx="113">
                  <c:v>113.954544</c:v>
                </c:pt>
                <c:pt idx="114">
                  <c:v>106.17391000000001</c:v>
                </c:pt>
                <c:pt idx="115">
                  <c:v>111</c:v>
                </c:pt>
                <c:pt idx="116">
                  <c:v>110.73913</c:v>
                </c:pt>
                <c:pt idx="117">
                  <c:v>110.36364</c:v>
                </c:pt>
                <c:pt idx="118">
                  <c:v>106.95652</c:v>
                </c:pt>
                <c:pt idx="119">
                  <c:v>111.04348</c:v>
                </c:pt>
                <c:pt idx="120">
                  <c:v>106</c:v>
                </c:pt>
                <c:pt idx="121">
                  <c:v>104.86364</c:v>
                </c:pt>
                <c:pt idx="122">
                  <c:v>104.04348</c:v>
                </c:pt>
                <c:pt idx="123">
                  <c:v>101.72727</c:v>
                </c:pt>
                <c:pt idx="124">
                  <c:v>101.59090999999999</c:v>
                </c:pt>
                <c:pt idx="125">
                  <c:v>103.72727</c:v>
                </c:pt>
                <c:pt idx="126">
                  <c:v>103.318184</c:v>
                </c:pt>
                <c:pt idx="127">
                  <c:v>101.17391000000001</c:v>
                </c:pt>
                <c:pt idx="128">
                  <c:v>97.956519999999998</c:v>
                </c:pt>
                <c:pt idx="129">
                  <c:v>97.090909999999994</c:v>
                </c:pt>
                <c:pt idx="130">
                  <c:v>99.590909999999994</c:v>
                </c:pt>
                <c:pt idx="131">
                  <c:v>95.181815999999998</c:v>
                </c:pt>
                <c:pt idx="132">
                  <c:v>87.136359999999996</c:v>
                </c:pt>
                <c:pt idx="133">
                  <c:v>89.739130000000003</c:v>
                </c:pt>
                <c:pt idx="134">
                  <c:v>82</c:v>
                </c:pt>
                <c:pt idx="135">
                  <c:v>73.347824000000003</c:v>
                </c:pt>
                <c:pt idx="136">
                  <c:v>48</c:v>
                </c:pt>
                <c:pt idx="137">
                  <c:v>31.782608</c:v>
                </c:pt>
                <c:pt idx="138">
                  <c:v>11.782609000000001</c:v>
                </c:pt>
                <c:pt idx="139">
                  <c:v>1.7826086999999999</c:v>
                </c:pt>
                <c:pt idx="140">
                  <c:v>2.3636363</c:v>
                </c:pt>
                <c:pt idx="141">
                  <c:v>0.78260870000000005</c:v>
                </c:pt>
                <c:pt idx="142">
                  <c:v>1.1818181000000001</c:v>
                </c:pt>
                <c:pt idx="143">
                  <c:v>1.3913044000000001</c:v>
                </c:pt>
                <c:pt idx="144">
                  <c:v>3.0869564999999999</c:v>
                </c:pt>
                <c:pt idx="145">
                  <c:v>2.6086957000000002</c:v>
                </c:pt>
                <c:pt idx="146">
                  <c:v>2.5714285000000001</c:v>
                </c:pt>
                <c:pt idx="147">
                  <c:v>4.16</c:v>
                </c:pt>
                <c:pt idx="148">
                  <c:v>4.6521739999999996</c:v>
                </c:pt>
                <c:pt idx="149">
                  <c:v>3</c:v>
                </c:pt>
                <c:pt idx="150">
                  <c:v>3.6086957000000002</c:v>
                </c:pt>
              </c:numCache>
            </c:numRef>
          </c:yVal>
          <c:smooth val="0"/>
          <c:extLst xmlns:c16r2="http://schemas.microsoft.com/office/drawing/2015/06/chart">
            <c:ext xmlns:c16="http://schemas.microsoft.com/office/drawing/2014/chart" uri="{C3380CC4-5D6E-409C-BE32-E72D297353CC}">
              <c16:uniqueId val="{00000001-2904-437E-BEB1-57D015BBC962}"/>
            </c:ext>
          </c:extLst>
        </c:ser>
        <c:ser>
          <c:idx val="1"/>
          <c:order val="1"/>
          <c:tx>
            <c:v>TVOC 50%</c:v>
          </c:tx>
          <c:spPr>
            <a:ln w="28575">
              <a:noFill/>
            </a:ln>
          </c:spPr>
          <c:marker>
            <c:symbol val="none"/>
          </c:marker>
          <c:trendline>
            <c:spPr>
              <a:ln w="9525">
                <a:solidFill>
                  <a:srgbClr val="FF0000"/>
                </a:solidFill>
              </a:ln>
            </c:spPr>
            <c:trendlineType val="movingAvg"/>
            <c:period val="2"/>
            <c:dispRSqr val="0"/>
            <c:dispEq val="0"/>
          </c:trendline>
          <c:xVal>
            <c:numRef>
              <c:f>Tabelle1!$M$176:$M$477</c:f>
              <c:numCache>
                <c:formatCode>General</c:formatCode>
                <c:ptCount val="302"/>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pt idx="151">
                  <c:v>0</c:v>
                </c:pt>
                <c:pt idx="152">
                  <c:v>5.0349999999999966</c:v>
                </c:pt>
                <c:pt idx="153">
                  <c:v>10.253</c:v>
                </c:pt>
                <c:pt idx="154">
                  <c:v>15.271000000000001</c:v>
                </c:pt>
                <c:pt idx="155">
                  <c:v>20.303000000000011</c:v>
                </c:pt>
                <c:pt idx="156">
                  <c:v>25.304999999999993</c:v>
                </c:pt>
                <c:pt idx="157">
                  <c:v>30.316999999999993</c:v>
                </c:pt>
                <c:pt idx="158">
                  <c:v>35.361000000000004</c:v>
                </c:pt>
                <c:pt idx="159">
                  <c:v>40.516000000000005</c:v>
                </c:pt>
                <c:pt idx="160">
                  <c:v>45.551000000000002</c:v>
                </c:pt>
                <c:pt idx="161">
                  <c:v>50.596999999999994</c:v>
                </c:pt>
                <c:pt idx="162">
                  <c:v>55.643000000000015</c:v>
                </c:pt>
                <c:pt idx="163">
                  <c:v>60.827999999999989</c:v>
                </c:pt>
                <c:pt idx="164">
                  <c:v>65.828999999999994</c:v>
                </c:pt>
                <c:pt idx="165">
                  <c:v>70.856000000000009</c:v>
                </c:pt>
                <c:pt idx="166">
                  <c:v>75.908000000000001</c:v>
                </c:pt>
                <c:pt idx="167">
                  <c:v>80.910000000000011</c:v>
                </c:pt>
                <c:pt idx="168">
                  <c:v>85.933000000000007</c:v>
                </c:pt>
                <c:pt idx="169">
                  <c:v>90.952000000000012</c:v>
                </c:pt>
                <c:pt idx="170">
                  <c:v>95.960999999999999</c:v>
                </c:pt>
                <c:pt idx="171">
                  <c:v>101.19500000000001</c:v>
                </c:pt>
                <c:pt idx="172">
                  <c:v>106.38000000000001</c:v>
                </c:pt>
                <c:pt idx="173">
                  <c:v>111.41000000000001</c:v>
                </c:pt>
                <c:pt idx="174">
                  <c:v>116.681</c:v>
                </c:pt>
                <c:pt idx="175">
                  <c:v>121.84599999999999</c:v>
                </c:pt>
                <c:pt idx="176">
                  <c:v>126.855</c:v>
                </c:pt>
                <c:pt idx="177">
                  <c:v>131.87400000000002</c:v>
                </c:pt>
                <c:pt idx="178">
                  <c:v>136.976</c:v>
                </c:pt>
                <c:pt idx="179">
                  <c:v>141.99400000000003</c:v>
                </c:pt>
                <c:pt idx="180">
                  <c:v>147.13900000000001</c:v>
                </c:pt>
                <c:pt idx="181">
                  <c:v>152.19400000000002</c:v>
                </c:pt>
                <c:pt idx="182">
                  <c:v>157.476</c:v>
                </c:pt>
                <c:pt idx="183">
                  <c:v>162.71600000000001</c:v>
                </c:pt>
                <c:pt idx="184">
                  <c:v>167.74600000000004</c:v>
                </c:pt>
                <c:pt idx="185">
                  <c:v>172.97399999999999</c:v>
                </c:pt>
                <c:pt idx="186">
                  <c:v>177.98000000000002</c:v>
                </c:pt>
                <c:pt idx="187">
                  <c:v>183.15800000000002</c:v>
                </c:pt>
                <c:pt idx="188">
                  <c:v>188.47700000000003</c:v>
                </c:pt>
                <c:pt idx="189">
                  <c:v>193.48900000000003</c:v>
                </c:pt>
                <c:pt idx="190">
                  <c:v>198.64100000000002</c:v>
                </c:pt>
                <c:pt idx="191">
                  <c:v>203.642</c:v>
                </c:pt>
                <c:pt idx="192">
                  <c:v>208.73200000000003</c:v>
                </c:pt>
                <c:pt idx="193">
                  <c:v>213.911</c:v>
                </c:pt>
                <c:pt idx="194">
                  <c:v>218.97200000000004</c:v>
                </c:pt>
                <c:pt idx="195">
                  <c:v>224.16800000000001</c:v>
                </c:pt>
                <c:pt idx="196">
                  <c:v>229.21500000000003</c:v>
                </c:pt>
                <c:pt idx="197">
                  <c:v>234.49900000000002</c:v>
                </c:pt>
                <c:pt idx="198">
                  <c:v>239.67700000000002</c:v>
                </c:pt>
                <c:pt idx="199">
                  <c:v>244.73099999999999</c:v>
                </c:pt>
                <c:pt idx="200">
                  <c:v>249.98400000000004</c:v>
                </c:pt>
                <c:pt idx="201">
                  <c:v>255.137</c:v>
                </c:pt>
                <c:pt idx="202">
                  <c:v>260.17700000000002</c:v>
                </c:pt>
                <c:pt idx="203">
                  <c:v>265.21800000000002</c:v>
                </c:pt>
                <c:pt idx="204">
                  <c:v>270.26500000000004</c:v>
                </c:pt>
                <c:pt idx="205">
                  <c:v>275.50200000000001</c:v>
                </c:pt>
                <c:pt idx="206">
                  <c:v>280.73500000000001</c:v>
                </c:pt>
                <c:pt idx="207">
                  <c:v>285.97900000000004</c:v>
                </c:pt>
                <c:pt idx="208">
                  <c:v>291.22200000000004</c:v>
                </c:pt>
                <c:pt idx="209">
                  <c:v>296.464</c:v>
                </c:pt>
                <c:pt idx="210">
                  <c:v>301.71000000000004</c:v>
                </c:pt>
                <c:pt idx="211">
                  <c:v>306.875</c:v>
                </c:pt>
                <c:pt idx="212">
                  <c:v>311.94400000000002</c:v>
                </c:pt>
                <c:pt idx="213">
                  <c:v>317.11500000000001</c:v>
                </c:pt>
                <c:pt idx="214">
                  <c:v>322.18299999999999</c:v>
                </c:pt>
                <c:pt idx="215">
                  <c:v>327.452</c:v>
                </c:pt>
                <c:pt idx="216">
                  <c:v>332.62299999999999</c:v>
                </c:pt>
                <c:pt idx="217">
                  <c:v>337.7</c:v>
                </c:pt>
                <c:pt idx="218">
                  <c:v>342.87900000000002</c:v>
                </c:pt>
                <c:pt idx="219">
                  <c:v>347.952</c:v>
                </c:pt>
                <c:pt idx="220">
                  <c:v>353.12900000000002</c:v>
                </c:pt>
                <c:pt idx="221">
                  <c:v>358.21100000000001</c:v>
                </c:pt>
                <c:pt idx="222">
                  <c:v>363.21600000000001</c:v>
                </c:pt>
                <c:pt idx="223">
                  <c:v>368.22200000000004</c:v>
                </c:pt>
                <c:pt idx="224">
                  <c:v>373.24</c:v>
                </c:pt>
                <c:pt idx="225">
                  <c:v>378.26100000000002</c:v>
                </c:pt>
                <c:pt idx="226">
                  <c:v>383.27600000000001</c:v>
                </c:pt>
                <c:pt idx="227">
                  <c:v>388.29200000000003</c:v>
                </c:pt>
                <c:pt idx="228">
                  <c:v>393.51500000000004</c:v>
                </c:pt>
                <c:pt idx="229">
                  <c:v>398.53500000000003</c:v>
                </c:pt>
                <c:pt idx="230">
                  <c:v>403.56200000000007</c:v>
                </c:pt>
                <c:pt idx="231">
                  <c:v>408.80099999999999</c:v>
                </c:pt>
                <c:pt idx="232">
                  <c:v>414.04</c:v>
                </c:pt>
                <c:pt idx="233">
                  <c:v>419.28000000000003</c:v>
                </c:pt>
                <c:pt idx="234">
                  <c:v>424.43599999999998</c:v>
                </c:pt>
                <c:pt idx="235">
                  <c:v>429.49799999999999</c:v>
                </c:pt>
                <c:pt idx="236">
                  <c:v>434.76299999999998</c:v>
                </c:pt>
                <c:pt idx="237">
                  <c:v>439.92699999999996</c:v>
                </c:pt>
                <c:pt idx="238">
                  <c:v>444.99000000000007</c:v>
                </c:pt>
                <c:pt idx="239">
                  <c:v>450.262</c:v>
                </c:pt>
                <c:pt idx="240">
                  <c:v>455.42800000000005</c:v>
                </c:pt>
                <c:pt idx="241">
                  <c:v>460.50500000000005</c:v>
                </c:pt>
                <c:pt idx="242">
                  <c:v>465.67400000000004</c:v>
                </c:pt>
                <c:pt idx="243">
                  <c:v>470.74000000000007</c:v>
                </c:pt>
                <c:pt idx="244">
                  <c:v>476.00299999999999</c:v>
                </c:pt>
                <c:pt idx="245">
                  <c:v>481.24299999999999</c:v>
                </c:pt>
                <c:pt idx="246">
                  <c:v>486.43700000000007</c:v>
                </c:pt>
                <c:pt idx="247">
                  <c:v>491.43900000000002</c:v>
                </c:pt>
                <c:pt idx="248">
                  <c:v>496.50900000000007</c:v>
                </c:pt>
                <c:pt idx="249">
                  <c:v>501.68700000000007</c:v>
                </c:pt>
                <c:pt idx="250">
                  <c:v>506.76000000000005</c:v>
                </c:pt>
                <c:pt idx="251">
                  <c:v>511.94700000000006</c:v>
                </c:pt>
                <c:pt idx="252">
                  <c:v>517.01</c:v>
                </c:pt>
                <c:pt idx="253">
                  <c:v>522.18599999999992</c:v>
                </c:pt>
                <c:pt idx="254">
                  <c:v>527.27299999999991</c:v>
                </c:pt>
                <c:pt idx="255">
                  <c:v>532.279</c:v>
                </c:pt>
                <c:pt idx="256">
                  <c:v>537.29499999999996</c:v>
                </c:pt>
                <c:pt idx="257">
                  <c:v>542.48599999999999</c:v>
                </c:pt>
                <c:pt idx="258">
                  <c:v>547.51799999999992</c:v>
                </c:pt>
                <c:pt idx="259">
                  <c:v>552.55399999999997</c:v>
                </c:pt>
                <c:pt idx="260">
                  <c:v>557.78899999999999</c:v>
                </c:pt>
                <c:pt idx="261">
                  <c:v>562.97199999999998</c:v>
                </c:pt>
                <c:pt idx="262">
                  <c:v>568.01</c:v>
                </c:pt>
                <c:pt idx="263">
                  <c:v>573.02</c:v>
                </c:pt>
                <c:pt idx="264">
                  <c:v>578.221</c:v>
                </c:pt>
                <c:pt idx="265">
                  <c:v>583.32999999999993</c:v>
                </c:pt>
                <c:pt idx="266">
                  <c:v>588.50799999999992</c:v>
                </c:pt>
                <c:pt idx="267">
                  <c:v>593.55399999999997</c:v>
                </c:pt>
                <c:pt idx="268">
                  <c:v>598.80899999999997</c:v>
                </c:pt>
                <c:pt idx="269">
                  <c:v>604.03899999999999</c:v>
                </c:pt>
                <c:pt idx="270">
                  <c:v>609.21199999999999</c:v>
                </c:pt>
                <c:pt idx="271">
                  <c:v>614.31299999999999</c:v>
                </c:pt>
                <c:pt idx="272">
                  <c:v>619.51699999999994</c:v>
                </c:pt>
                <c:pt idx="273">
                  <c:v>624.53599999999994</c:v>
                </c:pt>
                <c:pt idx="274">
                  <c:v>629.548</c:v>
                </c:pt>
                <c:pt idx="275">
                  <c:v>634.55099999999993</c:v>
                </c:pt>
                <c:pt idx="276">
                  <c:v>639.59799999999996</c:v>
                </c:pt>
                <c:pt idx="277">
                  <c:v>644.83799999999997</c:v>
                </c:pt>
                <c:pt idx="278">
                  <c:v>650.04899999999998</c:v>
                </c:pt>
                <c:pt idx="279">
                  <c:v>655.05099999999993</c:v>
                </c:pt>
                <c:pt idx="280">
                  <c:v>660.05799999999999</c:v>
                </c:pt>
                <c:pt idx="281">
                  <c:v>665.07899999999995</c:v>
                </c:pt>
                <c:pt idx="282">
                  <c:v>670.10199999999998</c:v>
                </c:pt>
                <c:pt idx="283">
                  <c:v>675.31599999999992</c:v>
                </c:pt>
                <c:pt idx="284">
                  <c:v>680.36799999999994</c:v>
                </c:pt>
                <c:pt idx="285">
                  <c:v>685.53599999999994</c:v>
                </c:pt>
                <c:pt idx="286">
                  <c:v>690.59899999999993</c:v>
                </c:pt>
                <c:pt idx="287">
                  <c:v>695.88799999999992</c:v>
                </c:pt>
                <c:pt idx="288">
                  <c:v>701.06899999999996</c:v>
                </c:pt>
                <c:pt idx="289">
                  <c:v>706.26900000000001</c:v>
                </c:pt>
                <c:pt idx="290">
                  <c:v>711.34999999999991</c:v>
                </c:pt>
                <c:pt idx="291">
                  <c:v>716.54499999999996</c:v>
                </c:pt>
                <c:pt idx="292">
                  <c:v>721.63199999999995</c:v>
                </c:pt>
                <c:pt idx="293">
                  <c:v>726.83999999999992</c:v>
                </c:pt>
                <c:pt idx="294">
                  <c:v>732.04</c:v>
                </c:pt>
                <c:pt idx="295">
                  <c:v>737.33600000000001</c:v>
                </c:pt>
                <c:pt idx="296">
                  <c:v>742.76599999999996</c:v>
                </c:pt>
                <c:pt idx="297">
                  <c:v>747.78199999999993</c:v>
                </c:pt>
                <c:pt idx="298">
                  <c:v>753.03699999999992</c:v>
                </c:pt>
                <c:pt idx="299">
                  <c:v>758.08199999999999</c:v>
                </c:pt>
                <c:pt idx="300">
                  <c:v>763.34999999999991</c:v>
                </c:pt>
                <c:pt idx="301">
                  <c:v>768.46499999999992</c:v>
                </c:pt>
              </c:numCache>
            </c:numRef>
          </c:xVal>
          <c:yVal>
            <c:numRef>
              <c:f>Tabelle1!$F$176:$F$326</c:f>
              <c:numCache>
                <c:formatCode>General</c:formatCode>
                <c:ptCount val="151"/>
                <c:pt idx="0">
                  <c:v>3.7826086999999999</c:v>
                </c:pt>
                <c:pt idx="1">
                  <c:v>3.7272726999999999</c:v>
                </c:pt>
                <c:pt idx="2">
                  <c:v>6.5</c:v>
                </c:pt>
                <c:pt idx="3">
                  <c:v>6.1304350000000003</c:v>
                </c:pt>
                <c:pt idx="4">
                  <c:v>7.2727275000000002</c:v>
                </c:pt>
                <c:pt idx="5">
                  <c:v>3.3913042999999998</c:v>
                </c:pt>
                <c:pt idx="6">
                  <c:v>2.8636363</c:v>
                </c:pt>
                <c:pt idx="7">
                  <c:v>10.739129999999999</c:v>
                </c:pt>
                <c:pt idx="8">
                  <c:v>5.3913045000000004</c:v>
                </c:pt>
                <c:pt idx="9">
                  <c:v>10.173913000000001</c:v>
                </c:pt>
                <c:pt idx="10">
                  <c:v>7</c:v>
                </c:pt>
                <c:pt idx="11">
                  <c:v>7.1739129999999998</c:v>
                </c:pt>
                <c:pt idx="12">
                  <c:v>8.6956520000000008</c:v>
                </c:pt>
                <c:pt idx="13">
                  <c:v>12.869565</c:v>
                </c:pt>
                <c:pt idx="14">
                  <c:v>16.043478</c:v>
                </c:pt>
                <c:pt idx="15">
                  <c:v>27.130434000000001</c:v>
                </c:pt>
                <c:pt idx="16">
                  <c:v>31.478259999999999</c:v>
                </c:pt>
                <c:pt idx="17">
                  <c:v>37.130436000000003</c:v>
                </c:pt>
                <c:pt idx="18">
                  <c:v>39.909092000000001</c:v>
                </c:pt>
                <c:pt idx="19">
                  <c:v>42.086956000000001</c:v>
                </c:pt>
                <c:pt idx="20">
                  <c:v>49.954543999999999</c:v>
                </c:pt>
                <c:pt idx="21">
                  <c:v>52.272728000000001</c:v>
                </c:pt>
                <c:pt idx="22">
                  <c:v>51.045456000000001</c:v>
                </c:pt>
                <c:pt idx="23">
                  <c:v>55.318179999999998</c:v>
                </c:pt>
                <c:pt idx="24">
                  <c:v>61.090907999999999</c:v>
                </c:pt>
                <c:pt idx="25">
                  <c:v>61.227271999999999</c:v>
                </c:pt>
                <c:pt idx="26">
                  <c:v>63.956519999999998</c:v>
                </c:pt>
                <c:pt idx="27">
                  <c:v>63.272728000000001</c:v>
                </c:pt>
                <c:pt idx="28">
                  <c:v>66.681815999999998</c:v>
                </c:pt>
                <c:pt idx="29">
                  <c:v>70.260869999999997</c:v>
                </c:pt>
                <c:pt idx="30">
                  <c:v>73.318184000000002</c:v>
                </c:pt>
                <c:pt idx="31">
                  <c:v>73.391304000000005</c:v>
                </c:pt>
                <c:pt idx="32">
                  <c:v>79.086960000000005</c:v>
                </c:pt>
                <c:pt idx="33">
                  <c:v>80.478263999999996</c:v>
                </c:pt>
                <c:pt idx="34">
                  <c:v>82.608695999999995</c:v>
                </c:pt>
                <c:pt idx="35">
                  <c:v>83.652175999999997</c:v>
                </c:pt>
                <c:pt idx="36">
                  <c:v>85.565216000000007</c:v>
                </c:pt>
                <c:pt idx="37">
                  <c:v>85.043480000000002</c:v>
                </c:pt>
                <c:pt idx="38">
                  <c:v>85.869569999999996</c:v>
                </c:pt>
                <c:pt idx="39">
                  <c:v>91.409090000000006</c:v>
                </c:pt>
                <c:pt idx="40">
                  <c:v>92.954543999999999</c:v>
                </c:pt>
                <c:pt idx="41">
                  <c:v>90.454543999999999</c:v>
                </c:pt>
                <c:pt idx="48">
                  <c:v>98.863640000000004</c:v>
                </c:pt>
                <c:pt idx="50">
                  <c:v>97.636359999999996</c:v>
                </c:pt>
                <c:pt idx="51">
                  <c:v>97.409090000000006</c:v>
                </c:pt>
                <c:pt idx="52">
                  <c:v>95.956519999999998</c:v>
                </c:pt>
                <c:pt idx="53">
                  <c:v>88.590909999999994</c:v>
                </c:pt>
                <c:pt idx="54">
                  <c:v>88.565216000000007</c:v>
                </c:pt>
                <c:pt idx="55">
                  <c:v>96.652175999999997</c:v>
                </c:pt>
                <c:pt idx="56">
                  <c:v>102.77273</c:v>
                </c:pt>
                <c:pt idx="57">
                  <c:v>98.304344</c:v>
                </c:pt>
                <c:pt idx="58">
                  <c:v>98.818184000000002</c:v>
                </c:pt>
                <c:pt idx="59">
                  <c:v>99.521736000000004</c:v>
                </c:pt>
                <c:pt idx="60">
                  <c:v>102.90909000000001</c:v>
                </c:pt>
                <c:pt idx="61">
                  <c:v>103</c:v>
                </c:pt>
                <c:pt idx="62">
                  <c:v>101.95652</c:v>
                </c:pt>
                <c:pt idx="63">
                  <c:v>98.090909999999994</c:v>
                </c:pt>
                <c:pt idx="64">
                  <c:v>103.22727</c:v>
                </c:pt>
                <c:pt idx="65">
                  <c:v>102.43478399999999</c:v>
                </c:pt>
                <c:pt idx="66">
                  <c:v>98.954543999999999</c:v>
                </c:pt>
                <c:pt idx="67">
                  <c:v>102.22727</c:v>
                </c:pt>
                <c:pt idx="68">
                  <c:v>102.27273</c:v>
                </c:pt>
                <c:pt idx="69">
                  <c:v>99.869569999999996</c:v>
                </c:pt>
                <c:pt idx="70">
                  <c:v>101.5</c:v>
                </c:pt>
                <c:pt idx="71">
                  <c:v>102.318184</c:v>
                </c:pt>
                <c:pt idx="72">
                  <c:v>103.181816</c:v>
                </c:pt>
                <c:pt idx="73">
                  <c:v>101.454544</c:v>
                </c:pt>
                <c:pt idx="74">
                  <c:v>95.681815999999998</c:v>
                </c:pt>
                <c:pt idx="75">
                  <c:v>103.36364</c:v>
                </c:pt>
                <c:pt idx="76">
                  <c:v>102.26087</c:v>
                </c:pt>
                <c:pt idx="77">
                  <c:v>101.77273</c:v>
                </c:pt>
                <c:pt idx="78">
                  <c:v>103.63636</c:v>
                </c:pt>
                <c:pt idx="79">
                  <c:v>107.478264</c:v>
                </c:pt>
                <c:pt idx="80">
                  <c:v>103.04348</c:v>
                </c:pt>
                <c:pt idx="81">
                  <c:v>98.565216000000007</c:v>
                </c:pt>
                <c:pt idx="82">
                  <c:v>98.863640000000004</c:v>
                </c:pt>
                <c:pt idx="83">
                  <c:v>97.347824000000003</c:v>
                </c:pt>
                <c:pt idx="84">
                  <c:v>99.090909999999994</c:v>
                </c:pt>
                <c:pt idx="85">
                  <c:v>92.363640000000004</c:v>
                </c:pt>
                <c:pt idx="86">
                  <c:v>98.565216000000007</c:v>
                </c:pt>
                <c:pt idx="87">
                  <c:v>98.863640000000004</c:v>
                </c:pt>
                <c:pt idx="88">
                  <c:v>98.565216000000007</c:v>
                </c:pt>
                <c:pt idx="89">
                  <c:v>98.863640000000004</c:v>
                </c:pt>
                <c:pt idx="90">
                  <c:v>97.347824000000003</c:v>
                </c:pt>
                <c:pt idx="91">
                  <c:v>99.090909999999994</c:v>
                </c:pt>
                <c:pt idx="92">
                  <c:v>99.318184000000002</c:v>
                </c:pt>
                <c:pt idx="93">
                  <c:v>99.956519999999998</c:v>
                </c:pt>
                <c:pt idx="94">
                  <c:v>97.130430000000004</c:v>
                </c:pt>
                <c:pt idx="95">
                  <c:v>105.13636</c:v>
                </c:pt>
                <c:pt idx="96">
                  <c:v>106.478264</c:v>
                </c:pt>
                <c:pt idx="97">
                  <c:v>100</c:v>
                </c:pt>
                <c:pt idx="98">
                  <c:v>101.13636</c:v>
                </c:pt>
                <c:pt idx="99">
                  <c:v>102.13043</c:v>
                </c:pt>
                <c:pt idx="100">
                  <c:v>103</c:v>
                </c:pt>
                <c:pt idx="101">
                  <c:v>105.318184</c:v>
                </c:pt>
                <c:pt idx="102">
                  <c:v>103.478264</c:v>
                </c:pt>
                <c:pt idx="103">
                  <c:v>101.545456</c:v>
                </c:pt>
                <c:pt idx="104">
                  <c:v>102.78261000000001</c:v>
                </c:pt>
                <c:pt idx="105">
                  <c:v>100.045456</c:v>
                </c:pt>
                <c:pt idx="106">
                  <c:v>104.60869599999999</c:v>
                </c:pt>
                <c:pt idx="107">
                  <c:v>98.409090000000006</c:v>
                </c:pt>
                <c:pt idx="108">
                  <c:v>101.695656</c:v>
                </c:pt>
                <c:pt idx="109">
                  <c:v>103.681816</c:v>
                </c:pt>
                <c:pt idx="110">
                  <c:v>107.454544</c:v>
                </c:pt>
                <c:pt idx="111">
                  <c:v>103.695656</c:v>
                </c:pt>
                <c:pt idx="112">
                  <c:v>102.77273</c:v>
                </c:pt>
                <c:pt idx="113">
                  <c:v>110.43478399999999</c:v>
                </c:pt>
                <c:pt idx="114">
                  <c:v>111.08696</c:v>
                </c:pt>
                <c:pt idx="115">
                  <c:v>105.818184</c:v>
                </c:pt>
                <c:pt idx="116">
                  <c:v>100.82608999999999</c:v>
                </c:pt>
                <c:pt idx="117">
                  <c:v>98.045456000000001</c:v>
                </c:pt>
                <c:pt idx="118">
                  <c:v>94.181815999999998</c:v>
                </c:pt>
                <c:pt idx="119">
                  <c:v>94.869569999999996</c:v>
                </c:pt>
                <c:pt idx="120">
                  <c:v>97.454543999999999</c:v>
                </c:pt>
                <c:pt idx="121">
                  <c:v>89.181815999999998</c:v>
                </c:pt>
                <c:pt idx="122">
                  <c:v>94.454543999999999</c:v>
                </c:pt>
                <c:pt idx="123">
                  <c:v>93.391304000000005</c:v>
                </c:pt>
                <c:pt idx="124">
                  <c:v>87.727270000000004</c:v>
                </c:pt>
                <c:pt idx="125">
                  <c:v>84.318184000000002</c:v>
                </c:pt>
                <c:pt idx="126">
                  <c:v>104.91304</c:v>
                </c:pt>
                <c:pt idx="131">
                  <c:v>82.636359999999996</c:v>
                </c:pt>
                <c:pt idx="132">
                  <c:v>76.347824000000003</c:v>
                </c:pt>
                <c:pt idx="133">
                  <c:v>82.363640000000004</c:v>
                </c:pt>
                <c:pt idx="134">
                  <c:v>73.652175999999997</c:v>
                </c:pt>
                <c:pt idx="135">
                  <c:v>65</c:v>
                </c:pt>
                <c:pt idx="136">
                  <c:v>62</c:v>
                </c:pt>
                <c:pt idx="137">
                  <c:v>60</c:v>
                </c:pt>
                <c:pt idx="138">
                  <c:v>40</c:v>
                </c:pt>
                <c:pt idx="139">
                  <c:v>30</c:v>
                </c:pt>
                <c:pt idx="140">
                  <c:v>25</c:v>
                </c:pt>
                <c:pt idx="141">
                  <c:v>22</c:v>
                </c:pt>
                <c:pt idx="142">
                  <c:v>16</c:v>
                </c:pt>
                <c:pt idx="143">
                  <c:v>14</c:v>
                </c:pt>
                <c:pt idx="144">
                  <c:v>10</c:v>
                </c:pt>
                <c:pt idx="145">
                  <c:v>8</c:v>
                </c:pt>
                <c:pt idx="146">
                  <c:v>6</c:v>
                </c:pt>
                <c:pt idx="147">
                  <c:v>5</c:v>
                </c:pt>
                <c:pt idx="148">
                  <c:v>7</c:v>
                </c:pt>
                <c:pt idx="149">
                  <c:v>5</c:v>
                </c:pt>
                <c:pt idx="150">
                  <c:v>2</c:v>
                </c:pt>
              </c:numCache>
            </c:numRef>
          </c:yVal>
          <c:smooth val="0"/>
          <c:extLst xmlns:c16r2="http://schemas.microsoft.com/office/drawing/2015/06/chart">
            <c:ext xmlns:c16="http://schemas.microsoft.com/office/drawing/2014/chart" uri="{C3380CC4-5D6E-409C-BE32-E72D297353CC}">
              <c16:uniqueId val="{00000003-2904-437E-BEB1-57D015BBC962}"/>
            </c:ext>
          </c:extLst>
        </c:ser>
        <c:ser>
          <c:idx val="2"/>
          <c:order val="2"/>
          <c:tx>
            <c:v>TVOC 100%</c:v>
          </c:tx>
          <c:spPr>
            <a:ln w="28575">
              <a:noFill/>
            </a:ln>
          </c:spPr>
          <c:marker>
            <c:symbol val="none"/>
          </c:marker>
          <c:trendline>
            <c:spPr>
              <a:ln w="9525">
                <a:solidFill>
                  <a:srgbClr val="92D050"/>
                </a:solidFill>
              </a:ln>
            </c:spPr>
            <c:trendlineType val="movingAvg"/>
            <c:period val="2"/>
            <c:dispRSqr val="0"/>
            <c:dispEq val="0"/>
          </c:trendline>
          <c:xVal>
            <c:numRef>
              <c:f>Tabelle1!$M$327:$M$477</c:f>
              <c:numCache>
                <c:formatCode>General</c:formatCode>
                <c:ptCount val="151"/>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numCache>
            </c:numRef>
          </c:xVal>
          <c:yVal>
            <c:numRef>
              <c:f>Tabelle1!$F$327:$F$477</c:f>
              <c:numCache>
                <c:formatCode>General</c:formatCode>
                <c:ptCount val="151"/>
                <c:pt idx="0">
                  <c:v>3</c:v>
                </c:pt>
                <c:pt idx="1">
                  <c:v>2</c:v>
                </c:pt>
                <c:pt idx="2">
                  <c:v>3</c:v>
                </c:pt>
                <c:pt idx="3">
                  <c:v>4</c:v>
                </c:pt>
                <c:pt idx="4">
                  <c:v>4</c:v>
                </c:pt>
                <c:pt idx="5">
                  <c:v>3</c:v>
                </c:pt>
                <c:pt idx="6">
                  <c:v>3</c:v>
                </c:pt>
                <c:pt idx="7">
                  <c:v>2</c:v>
                </c:pt>
                <c:pt idx="8">
                  <c:v>4</c:v>
                </c:pt>
                <c:pt idx="9">
                  <c:v>5</c:v>
                </c:pt>
                <c:pt idx="10">
                  <c:v>3</c:v>
                </c:pt>
                <c:pt idx="11">
                  <c:v>2</c:v>
                </c:pt>
                <c:pt idx="12">
                  <c:v>4</c:v>
                </c:pt>
                <c:pt idx="13">
                  <c:v>5</c:v>
                </c:pt>
                <c:pt idx="14">
                  <c:v>7</c:v>
                </c:pt>
                <c:pt idx="15">
                  <c:v>9.0434780000000003</c:v>
                </c:pt>
                <c:pt idx="16">
                  <c:v>9.4090910000000001</c:v>
                </c:pt>
                <c:pt idx="17">
                  <c:v>7.0454545</c:v>
                </c:pt>
                <c:pt idx="18">
                  <c:v>3.4545455</c:v>
                </c:pt>
                <c:pt idx="19">
                  <c:v>3.1363637</c:v>
                </c:pt>
                <c:pt idx="20">
                  <c:v>4.8695649999999997</c:v>
                </c:pt>
                <c:pt idx="21">
                  <c:v>7.9545455</c:v>
                </c:pt>
                <c:pt idx="22">
                  <c:v>12.909091</c:v>
                </c:pt>
                <c:pt idx="23">
                  <c:v>11.545455</c:v>
                </c:pt>
                <c:pt idx="24">
                  <c:v>32.909092000000001</c:v>
                </c:pt>
                <c:pt idx="25">
                  <c:v>34.590907999999999</c:v>
                </c:pt>
                <c:pt idx="26">
                  <c:v>37.391303999999998</c:v>
                </c:pt>
                <c:pt idx="27">
                  <c:v>35.136364</c:v>
                </c:pt>
                <c:pt idx="28">
                  <c:v>28.772728000000001</c:v>
                </c:pt>
                <c:pt idx="29">
                  <c:v>31.409089999999999</c:v>
                </c:pt>
                <c:pt idx="30">
                  <c:v>36.739131999999998</c:v>
                </c:pt>
                <c:pt idx="31">
                  <c:v>33.681820000000002</c:v>
                </c:pt>
                <c:pt idx="32">
                  <c:v>38.260868000000002</c:v>
                </c:pt>
                <c:pt idx="33">
                  <c:v>38.409092000000001</c:v>
                </c:pt>
                <c:pt idx="34">
                  <c:v>37.5</c:v>
                </c:pt>
                <c:pt idx="35">
                  <c:v>32.909092000000001</c:v>
                </c:pt>
                <c:pt idx="36">
                  <c:v>34.590907999999999</c:v>
                </c:pt>
                <c:pt idx="37">
                  <c:v>37.391303999999998</c:v>
                </c:pt>
                <c:pt idx="38">
                  <c:v>35.136364</c:v>
                </c:pt>
                <c:pt idx="39">
                  <c:v>28.772728000000001</c:v>
                </c:pt>
                <c:pt idx="40">
                  <c:v>31.409089999999999</c:v>
                </c:pt>
                <c:pt idx="41">
                  <c:v>36.739131999999998</c:v>
                </c:pt>
                <c:pt idx="42">
                  <c:v>33.681820000000002</c:v>
                </c:pt>
                <c:pt idx="43">
                  <c:v>38.260868000000002</c:v>
                </c:pt>
                <c:pt idx="44">
                  <c:v>38.409092000000001</c:v>
                </c:pt>
                <c:pt idx="45">
                  <c:v>37.5</c:v>
                </c:pt>
                <c:pt idx="46">
                  <c:v>29.173914</c:v>
                </c:pt>
                <c:pt idx="47">
                  <c:v>35.363636</c:v>
                </c:pt>
                <c:pt idx="48">
                  <c:v>37.818179999999998</c:v>
                </c:pt>
                <c:pt idx="49">
                  <c:v>39</c:v>
                </c:pt>
                <c:pt idx="50">
                  <c:v>39.681820000000002</c:v>
                </c:pt>
                <c:pt idx="51">
                  <c:v>36.818179999999998</c:v>
                </c:pt>
                <c:pt idx="52">
                  <c:v>36.478259999999999</c:v>
                </c:pt>
                <c:pt idx="53">
                  <c:v>39.739131999999998</c:v>
                </c:pt>
                <c:pt idx="54">
                  <c:v>37.909092000000001</c:v>
                </c:pt>
                <c:pt idx="55">
                  <c:v>37.363636</c:v>
                </c:pt>
                <c:pt idx="56">
                  <c:v>30.608695999999998</c:v>
                </c:pt>
                <c:pt idx="57">
                  <c:v>32.045456000000001</c:v>
                </c:pt>
                <c:pt idx="58">
                  <c:v>29.5</c:v>
                </c:pt>
                <c:pt idx="59">
                  <c:v>32.909092000000001</c:v>
                </c:pt>
                <c:pt idx="60">
                  <c:v>34.590907999999999</c:v>
                </c:pt>
                <c:pt idx="61">
                  <c:v>37.391303999999998</c:v>
                </c:pt>
                <c:pt idx="62">
                  <c:v>35.136364</c:v>
                </c:pt>
                <c:pt idx="63">
                  <c:v>28.772728000000001</c:v>
                </c:pt>
                <c:pt idx="64">
                  <c:v>31.409089999999999</c:v>
                </c:pt>
                <c:pt idx="65">
                  <c:v>36.739131999999998</c:v>
                </c:pt>
                <c:pt idx="66">
                  <c:v>33.681820000000002</c:v>
                </c:pt>
                <c:pt idx="67">
                  <c:v>38.260868000000002</c:v>
                </c:pt>
                <c:pt idx="68">
                  <c:v>38.409092000000001</c:v>
                </c:pt>
                <c:pt idx="69">
                  <c:v>37.5</c:v>
                </c:pt>
                <c:pt idx="70">
                  <c:v>38.272728000000001</c:v>
                </c:pt>
                <c:pt idx="71">
                  <c:v>40.173912000000001</c:v>
                </c:pt>
                <c:pt idx="72">
                  <c:v>44.086956000000001</c:v>
                </c:pt>
                <c:pt idx="73">
                  <c:v>43.909092000000001</c:v>
                </c:pt>
                <c:pt idx="74">
                  <c:v>47.590907999999999</c:v>
                </c:pt>
                <c:pt idx="75">
                  <c:v>45.818179999999998</c:v>
                </c:pt>
                <c:pt idx="76">
                  <c:v>40.909092000000001</c:v>
                </c:pt>
                <c:pt idx="77">
                  <c:v>44.272728000000001</c:v>
                </c:pt>
                <c:pt idx="78">
                  <c:v>44.043480000000002</c:v>
                </c:pt>
                <c:pt idx="79">
                  <c:v>47.045456000000001</c:v>
                </c:pt>
                <c:pt idx="80">
                  <c:v>49.869563999999997</c:v>
                </c:pt>
                <c:pt idx="81">
                  <c:v>46.318179999999998</c:v>
                </c:pt>
                <c:pt idx="82">
                  <c:v>44.863636</c:v>
                </c:pt>
                <c:pt idx="83">
                  <c:v>46.782608000000003</c:v>
                </c:pt>
                <c:pt idx="84">
                  <c:v>46.181820000000002</c:v>
                </c:pt>
                <c:pt idx="85">
                  <c:v>45.5</c:v>
                </c:pt>
                <c:pt idx="86">
                  <c:v>43.913043999999999</c:v>
                </c:pt>
                <c:pt idx="87">
                  <c:v>48.454543999999999</c:v>
                </c:pt>
                <c:pt idx="88">
                  <c:v>45.434784000000001</c:v>
                </c:pt>
                <c:pt idx="89">
                  <c:v>47.5</c:v>
                </c:pt>
                <c:pt idx="90">
                  <c:v>44.521740000000001</c:v>
                </c:pt>
                <c:pt idx="91">
                  <c:v>45.954543999999999</c:v>
                </c:pt>
                <c:pt idx="92">
                  <c:v>49.130436000000003</c:v>
                </c:pt>
                <c:pt idx="93">
                  <c:v>51.090907999999999</c:v>
                </c:pt>
                <c:pt idx="94">
                  <c:v>50.826087999999999</c:v>
                </c:pt>
                <c:pt idx="95">
                  <c:v>48.521740000000001</c:v>
                </c:pt>
                <c:pt idx="96">
                  <c:v>47.272728000000001</c:v>
                </c:pt>
                <c:pt idx="97">
                  <c:v>47.217391999999997</c:v>
                </c:pt>
                <c:pt idx="98">
                  <c:v>43.304347999999997</c:v>
                </c:pt>
                <c:pt idx="99">
                  <c:v>45.652172</c:v>
                </c:pt>
                <c:pt idx="100">
                  <c:v>48.772728000000001</c:v>
                </c:pt>
                <c:pt idx="101">
                  <c:v>49.086956000000001</c:v>
                </c:pt>
                <c:pt idx="102">
                  <c:v>45.739131999999998</c:v>
                </c:pt>
                <c:pt idx="103">
                  <c:v>46.304347999999997</c:v>
                </c:pt>
                <c:pt idx="104">
                  <c:v>46.043480000000002</c:v>
                </c:pt>
                <c:pt idx="105">
                  <c:v>48.782608000000003</c:v>
                </c:pt>
                <c:pt idx="106">
                  <c:v>45</c:v>
                </c:pt>
                <c:pt idx="107">
                  <c:v>48.217391999999997</c:v>
                </c:pt>
                <c:pt idx="108">
                  <c:v>49.909092000000001</c:v>
                </c:pt>
                <c:pt idx="109">
                  <c:v>51.318179999999998</c:v>
                </c:pt>
                <c:pt idx="110">
                  <c:v>47.681820000000002</c:v>
                </c:pt>
                <c:pt idx="111">
                  <c:v>50.181820000000002</c:v>
                </c:pt>
                <c:pt idx="112">
                  <c:v>54.272728000000001</c:v>
                </c:pt>
                <c:pt idx="113">
                  <c:v>56.227271999999999</c:v>
                </c:pt>
                <c:pt idx="114">
                  <c:v>52.727271999999999</c:v>
                </c:pt>
                <c:pt idx="115">
                  <c:v>56.304347999999997</c:v>
                </c:pt>
                <c:pt idx="116">
                  <c:v>56.086956000000001</c:v>
                </c:pt>
                <c:pt idx="117">
                  <c:v>49</c:v>
                </c:pt>
                <c:pt idx="118">
                  <c:v>46.5</c:v>
                </c:pt>
                <c:pt idx="119">
                  <c:v>44.478259999999999</c:v>
                </c:pt>
                <c:pt idx="120">
                  <c:v>50.363636</c:v>
                </c:pt>
                <c:pt idx="121">
                  <c:v>45.217391999999997</c:v>
                </c:pt>
                <c:pt idx="122">
                  <c:v>43.227271999999999</c:v>
                </c:pt>
                <c:pt idx="123">
                  <c:v>39.954543999999999</c:v>
                </c:pt>
                <c:pt idx="124">
                  <c:v>40.818179999999998</c:v>
                </c:pt>
                <c:pt idx="125">
                  <c:v>44.521740000000001</c:v>
                </c:pt>
                <c:pt idx="126">
                  <c:v>42.217391999999997</c:v>
                </c:pt>
                <c:pt idx="127">
                  <c:v>39.318179999999998</c:v>
                </c:pt>
                <c:pt idx="128">
                  <c:v>39.521740000000001</c:v>
                </c:pt>
                <c:pt idx="129">
                  <c:v>35.818179999999998</c:v>
                </c:pt>
                <c:pt idx="130">
                  <c:v>44.521740000000001</c:v>
                </c:pt>
                <c:pt idx="131">
                  <c:v>42.217391999999997</c:v>
                </c:pt>
                <c:pt idx="132">
                  <c:v>39.318179999999998</c:v>
                </c:pt>
                <c:pt idx="133">
                  <c:v>39.521740000000001</c:v>
                </c:pt>
                <c:pt idx="134">
                  <c:v>35.818179999999998</c:v>
                </c:pt>
                <c:pt idx="135">
                  <c:v>36.681820000000002</c:v>
                </c:pt>
                <c:pt idx="136">
                  <c:v>36.863636</c:v>
                </c:pt>
                <c:pt idx="137">
                  <c:v>20</c:v>
                </c:pt>
                <c:pt idx="138">
                  <c:v>16</c:v>
                </c:pt>
                <c:pt idx="139">
                  <c:v>14</c:v>
                </c:pt>
                <c:pt idx="140">
                  <c:v>10</c:v>
                </c:pt>
                <c:pt idx="141">
                  <c:v>5</c:v>
                </c:pt>
                <c:pt idx="142">
                  <c:v>7</c:v>
                </c:pt>
                <c:pt idx="143">
                  <c:v>5</c:v>
                </c:pt>
                <c:pt idx="144">
                  <c:v>4</c:v>
                </c:pt>
                <c:pt idx="145">
                  <c:v>6</c:v>
                </c:pt>
                <c:pt idx="146">
                  <c:v>6</c:v>
                </c:pt>
                <c:pt idx="147">
                  <c:v>4</c:v>
                </c:pt>
                <c:pt idx="148">
                  <c:v>3</c:v>
                </c:pt>
                <c:pt idx="149">
                  <c:v>6</c:v>
                </c:pt>
                <c:pt idx="150">
                  <c:v>7</c:v>
                </c:pt>
              </c:numCache>
            </c:numRef>
          </c:yVal>
          <c:smooth val="0"/>
          <c:extLst xmlns:c16r2="http://schemas.microsoft.com/office/drawing/2015/06/chart">
            <c:ext xmlns:c16="http://schemas.microsoft.com/office/drawing/2014/chart" uri="{C3380CC4-5D6E-409C-BE32-E72D297353CC}">
              <c16:uniqueId val="{00000005-2904-437E-BEB1-57D015BBC962}"/>
            </c:ext>
          </c:extLst>
        </c:ser>
        <c:dLbls>
          <c:showLegendKey val="0"/>
          <c:showVal val="0"/>
          <c:showCatName val="0"/>
          <c:showSerName val="0"/>
          <c:showPercent val="0"/>
          <c:showBubbleSize val="0"/>
        </c:dLbls>
        <c:axId val="417605120"/>
        <c:axId val="419408128"/>
      </c:scatterChart>
      <c:valAx>
        <c:axId val="417605120"/>
        <c:scaling>
          <c:orientation val="minMax"/>
          <c:max val="300"/>
        </c:scaling>
        <c:delete val="0"/>
        <c:axPos val="b"/>
        <c:title>
          <c:tx>
            <c:rich>
              <a:bodyPr/>
              <a:lstStyle/>
              <a:p>
                <a:pPr>
                  <a:defRPr/>
                </a:pPr>
                <a:r>
                  <a:rPr lang="de-DE" sz="500" baseline="0" dirty="0"/>
                  <a:t>Zeit [s]</a:t>
                </a:r>
              </a:p>
            </c:rich>
          </c:tx>
          <c:layout>
            <c:manualLayout>
              <c:xMode val="edge"/>
              <c:yMode val="edge"/>
              <c:x val="0.50036982074091929"/>
              <c:y val="0.90385801776274544"/>
            </c:manualLayout>
          </c:layout>
          <c:overlay val="0"/>
        </c:title>
        <c:numFmt formatCode="General" sourceLinked="1"/>
        <c:majorTickMark val="out"/>
        <c:minorTickMark val="none"/>
        <c:tickLblPos val="nextTo"/>
        <c:txPr>
          <a:bodyPr/>
          <a:lstStyle/>
          <a:p>
            <a:pPr>
              <a:defRPr sz="700"/>
            </a:pPr>
            <a:endParaRPr lang="de-DE"/>
          </a:p>
        </c:txPr>
        <c:crossAx val="419408128"/>
        <c:crosses val="autoZero"/>
        <c:crossBetween val="midCat"/>
      </c:valAx>
      <c:valAx>
        <c:axId val="419408128"/>
        <c:scaling>
          <c:orientation val="minMax"/>
        </c:scaling>
        <c:delete val="0"/>
        <c:axPos val="l"/>
        <c:majorGridlines/>
        <c:title>
          <c:tx>
            <c:rich>
              <a:bodyPr rot="-5400000" vert="horz"/>
              <a:lstStyle/>
              <a:p>
                <a:pPr>
                  <a:defRPr sz="800"/>
                </a:pPr>
                <a:r>
                  <a:rPr lang="de-DE" sz="500" baseline="0" dirty="0"/>
                  <a:t>TVOC [ppb]</a:t>
                </a:r>
              </a:p>
            </c:rich>
          </c:tx>
          <c:layout>
            <c:manualLayout>
              <c:xMode val="edge"/>
              <c:yMode val="edge"/>
              <c:x val="0"/>
              <c:y val="0.30060145899951946"/>
            </c:manualLayout>
          </c:layout>
          <c:overlay val="0"/>
        </c:title>
        <c:numFmt formatCode="General" sourceLinked="1"/>
        <c:majorTickMark val="out"/>
        <c:minorTickMark val="none"/>
        <c:tickLblPos val="nextTo"/>
        <c:txPr>
          <a:bodyPr/>
          <a:lstStyle/>
          <a:p>
            <a:pPr>
              <a:defRPr sz="700"/>
            </a:pPr>
            <a:endParaRPr lang="de-DE"/>
          </a:p>
        </c:txPr>
        <c:crossAx val="417605120"/>
        <c:crosses val="autoZero"/>
        <c:crossBetween val="midCat"/>
      </c:valAx>
    </c:plotArea>
    <c:plotVisOnly val="1"/>
    <c:dispBlanksAs val="gap"/>
    <c:showDLblsOverMax val="0"/>
  </c:chart>
  <c:spPr>
    <a:solidFill>
      <a:schemeClr val="bg1"/>
    </a:solidFill>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3"/>
            <a:ext cx="25737979" cy="9176088"/>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197" indent="0" algn="ctr">
              <a:buNone/>
              <a:defRPr>
                <a:solidFill>
                  <a:schemeClr val="tx1">
                    <a:tint val="75000"/>
                  </a:schemeClr>
                </a:solidFill>
              </a:defRPr>
            </a:lvl2pPr>
            <a:lvl3pPr marL="4176394" indent="0" algn="ctr">
              <a:buNone/>
              <a:defRPr>
                <a:solidFill>
                  <a:schemeClr val="tx1">
                    <a:tint val="75000"/>
                  </a:schemeClr>
                </a:solidFill>
              </a:defRPr>
            </a:lvl3pPr>
            <a:lvl4pPr marL="6264591" indent="0" algn="ctr">
              <a:buNone/>
              <a:defRPr>
                <a:solidFill>
                  <a:schemeClr val="tx1">
                    <a:tint val="75000"/>
                  </a:schemeClr>
                </a:solidFill>
              </a:defRPr>
            </a:lvl4pPr>
            <a:lvl5pPr marL="8352788" indent="0" algn="ctr">
              <a:buNone/>
              <a:defRPr>
                <a:solidFill>
                  <a:schemeClr val="tx1">
                    <a:tint val="75000"/>
                  </a:schemeClr>
                </a:solidFill>
              </a:defRPr>
            </a:lvl5pPr>
            <a:lvl6pPr marL="10440985" indent="0" algn="ctr">
              <a:buNone/>
              <a:defRPr>
                <a:solidFill>
                  <a:schemeClr val="tx1">
                    <a:tint val="75000"/>
                  </a:schemeClr>
                </a:solidFill>
              </a:defRPr>
            </a:lvl6pPr>
            <a:lvl7pPr marL="12529182" indent="0" algn="ctr">
              <a:buNone/>
              <a:defRPr>
                <a:solidFill>
                  <a:schemeClr val="tx1">
                    <a:tint val="75000"/>
                  </a:schemeClr>
                </a:solidFill>
              </a:defRPr>
            </a:lvl7pPr>
            <a:lvl8pPr marL="14617379" indent="0" algn="ctr">
              <a:buNone/>
              <a:defRPr>
                <a:solidFill>
                  <a:schemeClr val="tx1">
                    <a:tint val="75000"/>
                  </a:schemeClr>
                </a:solidFill>
              </a:defRPr>
            </a:lvl8pPr>
            <a:lvl9pPr marL="16705576"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1495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67944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9"/>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513999" y="1714329"/>
            <a:ext cx="19934317" cy="36525979"/>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02579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2453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3"/>
            <a:ext cx="25737979" cy="8502249"/>
          </a:xfrm>
        </p:spPr>
        <p:txBody>
          <a:bodyPr anchor="t"/>
          <a:lstStyle>
            <a:lvl1pPr algn="l">
              <a:defRPr sz="183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2391910" y="18144084"/>
            <a:ext cx="25737979" cy="9364361"/>
          </a:xfrm>
        </p:spPr>
        <p:txBody>
          <a:bodyPr anchor="b"/>
          <a:lstStyle>
            <a:lvl1pPr marL="0" indent="0">
              <a:buNone/>
              <a:defRPr sz="9100">
                <a:solidFill>
                  <a:schemeClr val="tx1">
                    <a:tint val="75000"/>
                  </a:schemeClr>
                </a:solidFill>
              </a:defRPr>
            </a:lvl1pPr>
            <a:lvl2pPr marL="2088197" indent="0">
              <a:buNone/>
              <a:defRPr sz="8200">
                <a:solidFill>
                  <a:schemeClr val="tx1">
                    <a:tint val="75000"/>
                  </a:schemeClr>
                </a:solidFill>
              </a:defRPr>
            </a:lvl2pPr>
            <a:lvl3pPr marL="4176394" indent="0">
              <a:buNone/>
              <a:defRPr sz="7200">
                <a:solidFill>
                  <a:schemeClr val="tx1">
                    <a:tint val="75000"/>
                  </a:schemeClr>
                </a:solidFill>
              </a:defRPr>
            </a:lvl3pPr>
            <a:lvl4pPr marL="6264591" indent="0">
              <a:buNone/>
              <a:defRPr sz="6500">
                <a:solidFill>
                  <a:schemeClr val="tx1">
                    <a:tint val="75000"/>
                  </a:schemeClr>
                </a:solidFill>
              </a:defRPr>
            </a:lvl4pPr>
            <a:lvl5pPr marL="8352788" indent="0">
              <a:buNone/>
              <a:defRPr sz="6500">
                <a:solidFill>
                  <a:schemeClr val="tx1">
                    <a:tint val="75000"/>
                  </a:schemeClr>
                </a:solidFill>
              </a:defRPr>
            </a:lvl5pPr>
            <a:lvl6pPr marL="10440985" indent="0">
              <a:buNone/>
              <a:defRPr sz="6500">
                <a:solidFill>
                  <a:schemeClr val="tx1">
                    <a:tint val="75000"/>
                  </a:schemeClr>
                </a:solidFill>
              </a:defRPr>
            </a:lvl6pPr>
            <a:lvl7pPr marL="12529182" indent="0">
              <a:buNone/>
              <a:defRPr sz="6500">
                <a:solidFill>
                  <a:schemeClr val="tx1">
                    <a:tint val="75000"/>
                  </a:schemeClr>
                </a:solidFill>
              </a:defRPr>
            </a:lvl7pPr>
            <a:lvl8pPr marL="14617379" indent="0">
              <a:buNone/>
              <a:defRPr sz="6500">
                <a:solidFill>
                  <a:schemeClr val="tx1">
                    <a:tint val="75000"/>
                  </a:schemeClr>
                </a:solidFill>
              </a:defRPr>
            </a:lvl8pPr>
            <a:lvl9pPr marL="16705576" indent="0">
              <a:buNone/>
              <a:defRPr sz="65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97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513999"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5392320"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365044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514000" y="9582373"/>
            <a:ext cx="13378913"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smtClean="0"/>
              <a:t>Textmasterformat bearbeiten</a:t>
            </a:r>
          </a:p>
        </p:txBody>
      </p:sp>
      <p:sp>
        <p:nvSpPr>
          <p:cNvPr id="4" name="Inhaltsplatzhalter 3"/>
          <p:cNvSpPr>
            <a:spLocks noGrp="1"/>
          </p:cNvSpPr>
          <p:nvPr>
            <p:ph sz="half" idx="2"/>
          </p:nvPr>
        </p:nvSpPr>
        <p:spPr>
          <a:xfrm>
            <a:off x="1514000" y="13575850"/>
            <a:ext cx="13378913"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5381809" y="9582373"/>
            <a:ext cx="13384170"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smtClean="0"/>
              <a:t>Textmasterformat bearbeiten</a:t>
            </a:r>
          </a:p>
        </p:txBody>
      </p:sp>
      <p:sp>
        <p:nvSpPr>
          <p:cNvPr id="6" name="Inhaltsplatzhalter 5"/>
          <p:cNvSpPr>
            <a:spLocks noGrp="1"/>
          </p:cNvSpPr>
          <p:nvPr>
            <p:ph sz="quarter" idx="4"/>
          </p:nvPr>
        </p:nvSpPr>
        <p:spPr>
          <a:xfrm>
            <a:off x="15381809" y="13575850"/>
            <a:ext cx="13384170"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7003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0534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2561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2"/>
            <a:ext cx="9961904" cy="7253667"/>
          </a:xfrm>
        </p:spPr>
        <p:txBody>
          <a:bodyPr anchor="b"/>
          <a:lstStyle>
            <a:lvl1pPr algn="l">
              <a:defRPr sz="9100" b="1"/>
            </a:lvl1pPr>
          </a:lstStyle>
          <a:p>
            <a:r>
              <a:rPr lang="de-DE" smtClean="0"/>
              <a:t>Titelmasterformat durch Klicken bearbeiten</a:t>
            </a:r>
            <a:endParaRPr lang="de-DE"/>
          </a:p>
        </p:txBody>
      </p:sp>
      <p:sp>
        <p:nvSpPr>
          <p:cNvPr id="3" name="Inhaltsplatzhalter 2"/>
          <p:cNvSpPr>
            <a:spLocks noGrp="1"/>
          </p:cNvSpPr>
          <p:nvPr>
            <p:ph idx="1"/>
          </p:nvPr>
        </p:nvSpPr>
        <p:spPr>
          <a:xfrm>
            <a:off x="11838627" y="1704418"/>
            <a:ext cx="16927349" cy="36535890"/>
          </a:xfrm>
        </p:spPr>
        <p:txBody>
          <a:bodyPr/>
          <a:lstStyle>
            <a:lvl1pPr>
              <a:defRPr sz="14700"/>
            </a:lvl1pPr>
            <a:lvl2pPr>
              <a:defRPr sz="12700"/>
            </a:lvl2pPr>
            <a:lvl3pPr>
              <a:defRPr sz="11100"/>
            </a:lvl3pPr>
            <a:lvl4pPr>
              <a:defRPr sz="9100"/>
            </a:lvl4pPr>
            <a:lvl5pPr>
              <a:defRPr sz="9100"/>
            </a:lvl5pPr>
            <a:lvl6pPr>
              <a:defRPr sz="9100"/>
            </a:lvl6pPr>
            <a:lvl7pPr>
              <a:defRPr sz="9100"/>
            </a:lvl7pPr>
            <a:lvl8pPr>
              <a:defRPr sz="9100"/>
            </a:lvl8pPr>
            <a:lvl9pPr>
              <a:defRPr sz="9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514000" y="8958084"/>
            <a:ext cx="9961904" cy="29282224"/>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82450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6" y="29965969"/>
            <a:ext cx="18167985" cy="3537652"/>
          </a:xfrm>
        </p:spPr>
        <p:txBody>
          <a:bodyPr anchor="b"/>
          <a:lstStyle>
            <a:lvl1pPr algn="l">
              <a:defRPr sz="9100" b="1"/>
            </a:lvl1pPr>
          </a:lstStyle>
          <a:p>
            <a:r>
              <a:rPr lang="de-DE" smtClean="0"/>
              <a:t>Titelmasterformat durch Klicken bearbeiten</a:t>
            </a:r>
            <a:endParaRPr lang="de-DE"/>
          </a:p>
        </p:txBody>
      </p:sp>
      <p:sp>
        <p:nvSpPr>
          <p:cNvPr id="3" name="Bildplatzhalter 2"/>
          <p:cNvSpPr>
            <a:spLocks noGrp="1"/>
          </p:cNvSpPr>
          <p:nvPr>
            <p:ph type="pic" idx="1"/>
          </p:nvPr>
        </p:nvSpPr>
        <p:spPr>
          <a:xfrm>
            <a:off x="5935086" y="3825022"/>
            <a:ext cx="18167985" cy="25685115"/>
          </a:xfrm>
        </p:spPr>
        <p:txBody>
          <a:bodyPr/>
          <a:lstStyle>
            <a:lvl1pPr marL="0" indent="0">
              <a:buNone/>
              <a:defRPr sz="14700"/>
            </a:lvl1pPr>
            <a:lvl2pPr marL="2088197" indent="0">
              <a:buNone/>
              <a:defRPr sz="12700"/>
            </a:lvl2pPr>
            <a:lvl3pPr marL="4176394" indent="0">
              <a:buNone/>
              <a:defRPr sz="11100"/>
            </a:lvl3pPr>
            <a:lvl4pPr marL="6264591" indent="0">
              <a:buNone/>
              <a:defRPr sz="9100"/>
            </a:lvl4pPr>
            <a:lvl5pPr marL="8352788" indent="0">
              <a:buNone/>
              <a:defRPr sz="9100"/>
            </a:lvl5pPr>
            <a:lvl6pPr marL="10440985" indent="0">
              <a:buNone/>
              <a:defRPr sz="9100"/>
            </a:lvl6pPr>
            <a:lvl7pPr marL="12529182" indent="0">
              <a:buNone/>
              <a:defRPr sz="9100"/>
            </a:lvl7pPr>
            <a:lvl8pPr marL="14617379" indent="0">
              <a:buNone/>
              <a:defRPr sz="9100"/>
            </a:lvl8pPr>
            <a:lvl9pPr marL="16705576" indent="0">
              <a:buNone/>
              <a:defRPr sz="9100"/>
            </a:lvl9pPr>
          </a:lstStyle>
          <a:p>
            <a:endParaRPr lang="de-DE" dirty="0"/>
          </a:p>
        </p:txBody>
      </p:sp>
      <p:sp>
        <p:nvSpPr>
          <p:cNvPr id="4" name="Textplatzhalter 3"/>
          <p:cNvSpPr>
            <a:spLocks noGrp="1"/>
          </p:cNvSpPr>
          <p:nvPr>
            <p:ph type="body" sz="half" idx="2"/>
          </p:nvPr>
        </p:nvSpPr>
        <p:spPr>
          <a:xfrm>
            <a:off x="5935086" y="33503621"/>
            <a:ext cx="18167985" cy="5024053"/>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53341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7"/>
            <a:ext cx="27251978" cy="7134754"/>
          </a:xfrm>
          <a:prstGeom prst="rect">
            <a:avLst/>
          </a:prstGeom>
        </p:spPr>
        <p:txBody>
          <a:bodyPr vert="horz" lIns="417639" tIns="208820" rIns="417639" bIns="2088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1513999" y="9988659"/>
            <a:ext cx="27251978" cy="28251647"/>
          </a:xfrm>
          <a:prstGeom prst="rect">
            <a:avLst/>
          </a:prstGeom>
        </p:spPr>
        <p:txBody>
          <a:bodyPr vert="horz" lIns="417639" tIns="208820" rIns="417639" bIns="2088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1513999" y="39677163"/>
            <a:ext cx="7065328" cy="2279159"/>
          </a:xfrm>
          <a:prstGeom prst="rect">
            <a:avLst/>
          </a:prstGeom>
        </p:spPr>
        <p:txBody>
          <a:bodyPr vert="horz" lIns="417639" tIns="208820" rIns="417639" bIns="208820" rtlCol="0" anchor="ctr"/>
          <a:lstStyle>
            <a:lvl1pPr algn="l">
              <a:defRPr sz="5500">
                <a:solidFill>
                  <a:schemeClr val="tx1">
                    <a:tint val="75000"/>
                  </a:schemeClr>
                </a:solidFill>
              </a:defRPr>
            </a:lvl1pPr>
          </a:lstStyle>
          <a:p>
            <a:fld id="{97D3E074-0CB5-4F37-8241-C03793FE3BFA}" type="datetimeFigureOut">
              <a:rPr lang="de-DE" smtClean="0"/>
              <a:t>18.10.2019</a:t>
            </a:fld>
            <a:endParaRPr lang="de-DE" dirty="0"/>
          </a:p>
        </p:txBody>
      </p:sp>
      <p:sp>
        <p:nvSpPr>
          <p:cNvPr id="5" name="Fußzeilenplatzhalter 4"/>
          <p:cNvSpPr>
            <a:spLocks noGrp="1"/>
          </p:cNvSpPr>
          <p:nvPr>
            <p:ph type="ftr" sz="quarter" idx="3"/>
          </p:nvPr>
        </p:nvSpPr>
        <p:spPr>
          <a:xfrm>
            <a:off x="10345658" y="39677163"/>
            <a:ext cx="9588659" cy="2279159"/>
          </a:xfrm>
          <a:prstGeom prst="rect">
            <a:avLst/>
          </a:prstGeom>
        </p:spPr>
        <p:txBody>
          <a:bodyPr vert="horz" lIns="417639" tIns="208820" rIns="417639" bIns="208820" rtlCol="0" anchor="ctr"/>
          <a:lstStyle>
            <a:lvl1pPr algn="ctr">
              <a:defRPr sz="55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700649" y="39677163"/>
            <a:ext cx="7065328" cy="2279159"/>
          </a:xfrm>
          <a:prstGeom prst="rect">
            <a:avLst/>
          </a:prstGeom>
        </p:spPr>
        <p:txBody>
          <a:bodyPr vert="horz" lIns="417639" tIns="208820" rIns="417639" bIns="208820" rtlCol="0" anchor="ctr"/>
          <a:lstStyle>
            <a:lvl1pPr algn="r">
              <a:defRPr sz="5500">
                <a:solidFill>
                  <a:schemeClr val="tx1">
                    <a:tint val="75000"/>
                  </a:schemeClr>
                </a:solidFill>
              </a:defRPr>
            </a:lvl1pPr>
          </a:lstStyle>
          <a:p>
            <a:fld id="{72BBBE7F-802E-42A8-B36C-90C4E4B2CE31}" type="slidenum">
              <a:rPr lang="de-DE" smtClean="0"/>
              <a:t>‹Nr.›</a:t>
            </a:fld>
            <a:endParaRPr lang="de-DE" dirty="0"/>
          </a:p>
        </p:txBody>
      </p:sp>
    </p:spTree>
    <p:extLst>
      <p:ext uri="{BB962C8B-B14F-4D97-AF65-F5344CB8AC3E}">
        <p14:creationId xmlns:p14="http://schemas.microsoft.com/office/powerpoint/2010/main" val="355123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94" rtl="0" eaLnBrk="1" latinLnBrk="0" hangingPunct="1">
        <a:spcBef>
          <a:spcPct val="0"/>
        </a:spcBef>
        <a:buNone/>
        <a:defRPr sz="20200" kern="1200">
          <a:solidFill>
            <a:schemeClr val="tx1"/>
          </a:solidFill>
          <a:latin typeface="+mj-lt"/>
          <a:ea typeface="+mj-ea"/>
          <a:cs typeface="+mj-cs"/>
        </a:defRPr>
      </a:lvl1pPr>
    </p:titleStyle>
    <p:bodyStyle>
      <a:lvl1pPr marL="1566148" indent="-1566148" algn="l" defTabSz="4176394"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1pPr>
      <a:lvl2pPr marL="3393320" indent="-1305123" algn="l" defTabSz="4176394"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20492" indent="-1044098" algn="l" defTabSz="4176394"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3pPr>
      <a:lvl4pPr marL="7308689"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886"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083"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280"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477"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674"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1.png"/><Relationship Id="rId3" Type="http://schemas.openxmlformats.org/officeDocument/2006/relationships/hyperlink" Target="http://www.lmt.uni-saarland.de/" TargetMode="External"/><Relationship Id="rId21" Type="http://schemas.openxmlformats.org/officeDocument/2006/relationships/chart" Target="../charts/chart1.xm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image" Target="../media/image12.jpe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image" Target="../media/image7.png"/><Relationship Id="rId24" Type="http://schemas.openxmlformats.org/officeDocument/2006/relationships/image" Target="../media/image19.png"/><Relationship Id="rId5" Type="http://schemas.openxmlformats.org/officeDocument/2006/relationships/hyperlink" Target="http://www.susmobil.de/" TargetMode="External"/><Relationship Id="rId15" Type="http://schemas.openxmlformats.org/officeDocument/2006/relationships/image" Target="../media/image11.jpeg"/><Relationship Id="rId23" Type="http://schemas.openxmlformats.org/officeDocument/2006/relationships/image" Target="../media/image18.png"/><Relationship Id="rId28" Type="http://schemas.openxmlformats.org/officeDocument/2006/relationships/image" Target="../media/image23.jpe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hyperlink" Target="mailto:s.hoefner@lmt.uni-saarland.de" TargetMode="External"/><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7.jpe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bgerundetes Rechteck 54"/>
          <p:cNvSpPr/>
          <p:nvPr/>
        </p:nvSpPr>
        <p:spPr>
          <a:xfrm>
            <a:off x="2538587" y="38785797"/>
            <a:ext cx="25626075" cy="2772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 name="Abgerundetes Rechteck 33"/>
          <p:cNvSpPr/>
          <p:nvPr/>
        </p:nvSpPr>
        <p:spPr>
          <a:xfrm>
            <a:off x="2361208" y="10409889"/>
            <a:ext cx="11986691" cy="274842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Abgerundetes Rechteck 3"/>
          <p:cNvSpPr/>
          <p:nvPr/>
        </p:nvSpPr>
        <p:spPr>
          <a:xfrm>
            <a:off x="2270359" y="1218124"/>
            <a:ext cx="25812484" cy="4344378"/>
          </a:xfrm>
          <a:prstGeom prst="round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2270359" y="1435932"/>
            <a:ext cx="25812484" cy="3908762"/>
          </a:xfrm>
          <a:prstGeom prst="rect">
            <a:avLst/>
          </a:prstGeom>
          <a:noFill/>
        </p:spPr>
        <p:txBody>
          <a:bodyPr wrap="square" rtlCol="0">
            <a:spAutoFit/>
          </a:bodyPr>
          <a:lstStyle/>
          <a:p>
            <a:pPr algn="ctr"/>
            <a:r>
              <a:rPr lang="de-DE" sz="8000" dirty="0" err="1" smtClean="0"/>
              <a:t>Citizen</a:t>
            </a:r>
            <a:r>
              <a:rPr lang="de-DE" sz="8000" dirty="0" smtClean="0"/>
              <a:t> Science für Schüler*innen - </a:t>
            </a:r>
            <a:r>
              <a:rPr lang="de-DE" sz="8000" dirty="0"/>
              <a:t>U</a:t>
            </a:r>
            <a:r>
              <a:rPr lang="de-DE" sz="8000" dirty="0" smtClean="0"/>
              <a:t>mweltstudien mit mobiler Messtechnik</a:t>
            </a:r>
          </a:p>
          <a:p>
            <a:pPr algn="ctr"/>
            <a:r>
              <a:rPr lang="de-DE" sz="4400" dirty="0" smtClean="0"/>
              <a:t>Sebastian Höfner, Prof. Dr. Andreas Schütze</a:t>
            </a:r>
          </a:p>
          <a:p>
            <a:pPr algn="ctr"/>
            <a:r>
              <a:rPr lang="de-DE" sz="4400" dirty="0" smtClean="0"/>
              <a:t>Lehrstuhl für Messtechnik, Universität des Saarlandes, Saarbrücken DE</a:t>
            </a:r>
            <a:endParaRPr lang="de-DE" sz="4000" dirty="0"/>
          </a:p>
        </p:txBody>
      </p:sp>
      <p:sp>
        <p:nvSpPr>
          <p:cNvPr id="21" name="Abgerundetes Rechteck 20"/>
          <p:cNvSpPr/>
          <p:nvPr/>
        </p:nvSpPr>
        <p:spPr>
          <a:xfrm>
            <a:off x="2849827" y="12064586"/>
            <a:ext cx="11075025" cy="68481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p:cNvSpPr txBox="1"/>
          <p:nvPr/>
        </p:nvSpPr>
        <p:spPr>
          <a:xfrm rot="5400000">
            <a:off x="16068626" y="22783881"/>
            <a:ext cx="26054122" cy="1862048"/>
          </a:xfrm>
          <a:prstGeom prst="rect">
            <a:avLst/>
          </a:prstGeom>
          <a:noFill/>
        </p:spPr>
        <p:txBody>
          <a:bodyPr wrap="square" rtlCol="0">
            <a:spAutoFit/>
          </a:bodyPr>
          <a:lstStyle/>
          <a:p>
            <a:pPr algn="ctr"/>
            <a:r>
              <a:rPr lang="de-DE" sz="11500" i="1" dirty="0" smtClean="0"/>
              <a:t>Schülerumweltstudien</a:t>
            </a:r>
            <a:endParaRPr lang="de-DE" sz="11500" i="1" dirty="0"/>
          </a:p>
        </p:txBody>
      </p:sp>
      <p:sp>
        <p:nvSpPr>
          <p:cNvPr id="40" name="Textfeld 39"/>
          <p:cNvSpPr txBox="1"/>
          <p:nvPr/>
        </p:nvSpPr>
        <p:spPr>
          <a:xfrm rot="16200000">
            <a:off x="-12238212" y="22659274"/>
            <a:ext cx="26332079" cy="1862048"/>
          </a:xfrm>
          <a:prstGeom prst="rect">
            <a:avLst/>
          </a:prstGeom>
          <a:noFill/>
        </p:spPr>
        <p:txBody>
          <a:bodyPr wrap="square" rtlCol="0">
            <a:spAutoFit/>
          </a:bodyPr>
          <a:lstStyle/>
          <a:p>
            <a:pPr algn="ctr"/>
            <a:r>
              <a:rPr lang="de-DE" sz="11500" i="1" dirty="0" smtClean="0"/>
              <a:t>Theoretischen Grundlagen</a:t>
            </a:r>
            <a:endParaRPr lang="de-DE" sz="11500" i="1" dirty="0"/>
          </a:p>
        </p:txBody>
      </p:sp>
      <p:sp>
        <p:nvSpPr>
          <p:cNvPr id="18" name="Textfeld 17"/>
          <p:cNvSpPr txBox="1"/>
          <p:nvPr/>
        </p:nvSpPr>
        <p:spPr>
          <a:xfrm>
            <a:off x="2361209" y="10687844"/>
            <a:ext cx="11986689" cy="1323439"/>
          </a:xfrm>
          <a:prstGeom prst="rect">
            <a:avLst/>
          </a:prstGeom>
          <a:noFill/>
        </p:spPr>
        <p:txBody>
          <a:bodyPr wrap="square" rtlCol="0">
            <a:spAutoFit/>
          </a:bodyPr>
          <a:lstStyle/>
          <a:p>
            <a:pPr algn="ctr"/>
            <a:r>
              <a:rPr lang="de-DE" sz="4000" i="1" dirty="0" smtClean="0"/>
              <a:t>Modul 1 </a:t>
            </a:r>
          </a:p>
          <a:p>
            <a:pPr algn="ctr"/>
            <a:r>
              <a:rPr lang="de-DE" sz="4000" dirty="0" smtClean="0"/>
              <a:t>Funktionsweise eines Halbleiter Gassensors</a:t>
            </a:r>
            <a:endParaRPr lang="de-DE" sz="4000" dirty="0"/>
          </a:p>
        </p:txBody>
      </p:sp>
      <p:sp>
        <p:nvSpPr>
          <p:cNvPr id="43" name="Textfeld 42"/>
          <p:cNvSpPr txBox="1"/>
          <p:nvPr/>
        </p:nvSpPr>
        <p:spPr>
          <a:xfrm>
            <a:off x="2485739" y="18912727"/>
            <a:ext cx="11986690" cy="1323439"/>
          </a:xfrm>
          <a:prstGeom prst="rect">
            <a:avLst/>
          </a:prstGeom>
          <a:noFill/>
        </p:spPr>
        <p:txBody>
          <a:bodyPr wrap="square" rtlCol="0">
            <a:spAutoFit/>
          </a:bodyPr>
          <a:lstStyle/>
          <a:p>
            <a:pPr algn="ctr"/>
            <a:r>
              <a:rPr lang="de-DE" sz="4000" i="1" dirty="0" smtClean="0"/>
              <a:t>Modul 2a </a:t>
            </a:r>
          </a:p>
          <a:p>
            <a:pPr algn="ctr"/>
            <a:r>
              <a:rPr lang="de-DE" sz="4000" dirty="0" smtClean="0"/>
              <a:t>Kalibrierung eines Halbleiter Gassensors</a:t>
            </a:r>
            <a:endParaRPr lang="de-DE" sz="4000" dirty="0"/>
          </a:p>
        </p:txBody>
      </p:sp>
      <p:sp>
        <p:nvSpPr>
          <p:cNvPr id="45" name="Textfeld 44"/>
          <p:cNvSpPr txBox="1"/>
          <p:nvPr/>
        </p:nvSpPr>
        <p:spPr>
          <a:xfrm>
            <a:off x="2343273" y="28343943"/>
            <a:ext cx="11986690" cy="1938992"/>
          </a:xfrm>
          <a:prstGeom prst="rect">
            <a:avLst/>
          </a:prstGeom>
          <a:noFill/>
        </p:spPr>
        <p:txBody>
          <a:bodyPr wrap="square" rtlCol="0">
            <a:spAutoFit/>
          </a:bodyPr>
          <a:lstStyle/>
          <a:p>
            <a:pPr algn="ctr"/>
            <a:r>
              <a:rPr lang="de-DE" sz="4000" i="1" dirty="0" smtClean="0"/>
              <a:t>Modul 2b </a:t>
            </a:r>
          </a:p>
          <a:p>
            <a:pPr algn="ctr"/>
            <a:r>
              <a:rPr lang="de-DE" sz="4000" dirty="0" smtClean="0"/>
              <a:t>Umweltmesstechnik und Bewertung der Innenraumluftqualität</a:t>
            </a:r>
          </a:p>
        </p:txBody>
      </p:sp>
      <p:sp>
        <p:nvSpPr>
          <p:cNvPr id="51" name="Abgerundetes Rechteck 50"/>
          <p:cNvSpPr/>
          <p:nvPr/>
        </p:nvSpPr>
        <p:spPr>
          <a:xfrm>
            <a:off x="2258328" y="6012553"/>
            <a:ext cx="25906335" cy="3969598"/>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520" y="38845696"/>
            <a:ext cx="2701723" cy="268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Abgerundetes Rechteck 59"/>
          <p:cNvSpPr/>
          <p:nvPr/>
        </p:nvSpPr>
        <p:spPr>
          <a:xfrm>
            <a:off x="2901268" y="20279563"/>
            <a:ext cx="11023584" cy="79708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Abgerundetes Rechteck 60"/>
          <p:cNvSpPr/>
          <p:nvPr/>
        </p:nvSpPr>
        <p:spPr>
          <a:xfrm>
            <a:off x="2916386" y="30289110"/>
            <a:ext cx="11023584" cy="73003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Textfeld 55"/>
          <p:cNvSpPr txBox="1"/>
          <p:nvPr/>
        </p:nvSpPr>
        <p:spPr>
          <a:xfrm>
            <a:off x="12116063" y="38827626"/>
            <a:ext cx="5925212" cy="769441"/>
          </a:xfrm>
          <a:prstGeom prst="rect">
            <a:avLst/>
          </a:prstGeom>
          <a:noFill/>
        </p:spPr>
        <p:txBody>
          <a:bodyPr wrap="square" rtlCol="0">
            <a:spAutoFit/>
          </a:bodyPr>
          <a:lstStyle/>
          <a:p>
            <a:pPr algn="ctr"/>
            <a:r>
              <a:rPr lang="de-DE" sz="4400" i="1" dirty="0" smtClean="0"/>
              <a:t>Kontaktinformationen</a:t>
            </a:r>
            <a:endParaRPr lang="de-DE" sz="3200" i="1" dirty="0" smtClean="0"/>
          </a:p>
        </p:txBody>
      </p:sp>
      <p:sp>
        <p:nvSpPr>
          <p:cNvPr id="57" name="Textfeld 56"/>
          <p:cNvSpPr txBox="1"/>
          <p:nvPr/>
        </p:nvSpPr>
        <p:spPr>
          <a:xfrm>
            <a:off x="5850955" y="39484846"/>
            <a:ext cx="6311275" cy="2062103"/>
          </a:xfrm>
          <a:prstGeom prst="rect">
            <a:avLst/>
          </a:prstGeom>
          <a:noFill/>
        </p:spPr>
        <p:txBody>
          <a:bodyPr wrap="square" rtlCol="0">
            <a:spAutoFit/>
          </a:bodyPr>
          <a:lstStyle/>
          <a:p>
            <a:r>
              <a:rPr lang="de-DE" sz="3200" dirty="0" smtClean="0"/>
              <a:t>Sebastian Höfner</a:t>
            </a:r>
          </a:p>
          <a:p>
            <a:r>
              <a:rPr lang="de-DE" sz="3200" dirty="0" smtClean="0"/>
              <a:t>Lehrstuhl für Messtechnik</a:t>
            </a:r>
          </a:p>
          <a:p>
            <a:r>
              <a:rPr lang="de-DE" sz="3200" dirty="0" smtClean="0"/>
              <a:t>Abteilung Systems Engineering</a:t>
            </a:r>
          </a:p>
          <a:p>
            <a:r>
              <a:rPr lang="de-DE" sz="3200" dirty="0" smtClean="0"/>
              <a:t>Webseite: </a:t>
            </a:r>
            <a:r>
              <a:rPr lang="de-DE" sz="3200" dirty="0" smtClean="0">
                <a:hlinkClick r:id="rId3"/>
              </a:rPr>
              <a:t>www.LMT.uni-saarland.de</a:t>
            </a:r>
            <a:r>
              <a:rPr lang="de-DE" sz="3200" dirty="0" smtClean="0"/>
              <a:t> </a:t>
            </a:r>
            <a:endParaRPr lang="de-DE" sz="3200" dirty="0" smtClean="0"/>
          </a:p>
        </p:txBody>
      </p:sp>
      <p:sp>
        <p:nvSpPr>
          <p:cNvPr id="62" name="Textfeld 61"/>
          <p:cNvSpPr txBox="1"/>
          <p:nvPr/>
        </p:nvSpPr>
        <p:spPr>
          <a:xfrm>
            <a:off x="12807810" y="39958653"/>
            <a:ext cx="4664356" cy="1569660"/>
          </a:xfrm>
          <a:prstGeom prst="rect">
            <a:avLst/>
          </a:prstGeom>
          <a:noFill/>
        </p:spPr>
        <p:txBody>
          <a:bodyPr wrap="square" rtlCol="0">
            <a:spAutoFit/>
          </a:bodyPr>
          <a:lstStyle/>
          <a:p>
            <a:r>
              <a:rPr lang="de-DE" sz="3200" dirty="0" smtClean="0"/>
              <a:t>Universität des Saarlandes</a:t>
            </a:r>
          </a:p>
          <a:p>
            <a:r>
              <a:rPr lang="de-DE" sz="3200" dirty="0" smtClean="0"/>
              <a:t>Campus A5.1 | Raum 2.29</a:t>
            </a:r>
          </a:p>
          <a:p>
            <a:r>
              <a:rPr lang="de-DE" sz="3200" dirty="0" smtClean="0"/>
              <a:t>66123 Saarbrücken</a:t>
            </a:r>
          </a:p>
        </p:txBody>
      </p:sp>
      <p:sp>
        <p:nvSpPr>
          <p:cNvPr id="1024" name="Textfeld 1023"/>
          <p:cNvSpPr txBox="1"/>
          <p:nvPr/>
        </p:nvSpPr>
        <p:spPr>
          <a:xfrm>
            <a:off x="18737460" y="39530368"/>
            <a:ext cx="6385487" cy="2062103"/>
          </a:xfrm>
          <a:prstGeom prst="rect">
            <a:avLst/>
          </a:prstGeom>
          <a:noFill/>
        </p:spPr>
        <p:txBody>
          <a:bodyPr wrap="square" rtlCol="0">
            <a:spAutoFit/>
          </a:bodyPr>
          <a:lstStyle/>
          <a:p>
            <a:r>
              <a:rPr lang="de-DE" sz="3200" dirty="0" smtClean="0"/>
              <a:t>Tel.: +49 681 302 – 2235</a:t>
            </a:r>
          </a:p>
          <a:p>
            <a:r>
              <a:rPr lang="de-DE" sz="3200" dirty="0" smtClean="0"/>
              <a:t>Fax: +49 681 302 – 4665</a:t>
            </a:r>
          </a:p>
          <a:p>
            <a:r>
              <a:rPr lang="de-DE" sz="3200" dirty="0" smtClean="0"/>
              <a:t>Mail: </a:t>
            </a:r>
            <a:r>
              <a:rPr lang="de-DE" sz="3200" dirty="0" smtClean="0">
                <a:hlinkClick r:id="rId4"/>
              </a:rPr>
              <a:t>s.hoefner@lmt.uni-saarland.de</a:t>
            </a:r>
            <a:endParaRPr lang="de-DE" sz="3200" dirty="0" smtClean="0"/>
          </a:p>
          <a:p>
            <a:r>
              <a:rPr lang="de-DE" sz="3200" dirty="0" smtClean="0"/>
              <a:t>Projektseite: </a:t>
            </a:r>
            <a:r>
              <a:rPr lang="de-DE" sz="3200" dirty="0" smtClean="0">
                <a:hlinkClick r:id="rId5"/>
              </a:rPr>
              <a:t>www.susmobil.de</a:t>
            </a:r>
            <a:r>
              <a:rPr lang="de-DE" sz="3200" dirty="0" smtClean="0"/>
              <a:t> </a:t>
            </a:r>
          </a:p>
        </p:txBody>
      </p:sp>
      <p:cxnSp>
        <p:nvCxnSpPr>
          <p:cNvPr id="1027" name="Gerade Verbindung 1026"/>
          <p:cNvCxnSpPr/>
          <p:nvPr/>
        </p:nvCxnSpPr>
        <p:spPr>
          <a:xfrm>
            <a:off x="12162230"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32" name="Textfeld 1031"/>
          <p:cNvSpPr txBox="1"/>
          <p:nvPr/>
        </p:nvSpPr>
        <p:spPr>
          <a:xfrm>
            <a:off x="2544921" y="6168084"/>
            <a:ext cx="23036225" cy="3539430"/>
          </a:xfrm>
          <a:prstGeom prst="rect">
            <a:avLst/>
          </a:prstGeom>
          <a:noFill/>
        </p:spPr>
        <p:txBody>
          <a:bodyPr wrap="square" rtlCol="0">
            <a:spAutoFit/>
          </a:bodyPr>
          <a:lstStyle/>
          <a:p>
            <a:pPr algn="just"/>
            <a:r>
              <a:rPr lang="de-DE" sz="2800" dirty="0" err="1" smtClean="0">
                <a:effectLst/>
              </a:rPr>
              <a:t>SUSmobil</a:t>
            </a:r>
            <a:r>
              <a:rPr lang="de-DE" sz="2800" dirty="0" smtClean="0">
                <a:effectLst/>
              </a:rPr>
              <a:t> steht für „Schülerumweltstudien mit mobilen Messgeräten“ und verfolgt das Ziel, Schülerinnen und Schüler zu motivieren eigene Umweltfragestellungen zu entwerfen und mit professioneller Hilfe zu beantworten. Damit sie dabei nicht nur als Datensammler agieren, bietet das Projekt die Möglichkeit </a:t>
            </a:r>
            <a:r>
              <a:rPr lang="de-DE" sz="2800" dirty="0" smtClean="0"/>
              <a:t>die theoretischen Grundlagen der Gasmesstechnik zu lernen, um zu verstehen wie ein Gassensor funktioniert, und wie eine Kalibrierung von statten geht. </a:t>
            </a:r>
          </a:p>
          <a:p>
            <a:pPr algn="just"/>
            <a:r>
              <a:rPr lang="de-DE" sz="2800" dirty="0" smtClean="0">
                <a:effectLst/>
              </a:rPr>
              <a:t>Durch das "Internet </a:t>
            </a:r>
            <a:r>
              <a:rPr lang="de-DE" sz="2800" dirty="0" err="1" smtClean="0">
                <a:effectLst/>
              </a:rPr>
              <a:t>of</a:t>
            </a:r>
            <a:r>
              <a:rPr lang="de-DE" sz="2800" dirty="0" smtClean="0">
                <a:effectLst/>
              </a:rPr>
              <a:t> Things" (</a:t>
            </a:r>
            <a:r>
              <a:rPr lang="de-DE" sz="2800" dirty="0" err="1" smtClean="0">
                <a:effectLst/>
              </a:rPr>
              <a:t>IoT</a:t>
            </a:r>
            <a:r>
              <a:rPr lang="de-DE" sz="2800" dirty="0" smtClean="0">
                <a:effectLst/>
              </a:rPr>
              <a:t>) ist es möglich aufgenommene Daten auf Servern zu speichern und anschließend über das </a:t>
            </a:r>
            <a:r>
              <a:rPr lang="de-DE" sz="2800" b="1" dirty="0" smtClean="0">
                <a:effectLst/>
              </a:rPr>
              <a:t>Smartphone</a:t>
            </a:r>
            <a:r>
              <a:rPr lang="de-DE" sz="2800" dirty="0" smtClean="0">
                <a:effectLst/>
              </a:rPr>
              <a:t> oder den Laptop abzurufen. Die Mobilität und Allgegenwärtigkeit von Smartphones und Tablets macht es möglich, Lernen als einen Prozess erlebbar zu machen, der in verschiedensten Szenarien „</a:t>
            </a:r>
            <a:r>
              <a:rPr lang="de-DE" sz="2800" dirty="0" err="1" smtClean="0">
                <a:effectLst/>
              </a:rPr>
              <a:t>seamless</a:t>
            </a:r>
            <a:r>
              <a:rPr lang="de-DE" sz="2800" dirty="0" smtClean="0">
                <a:effectLst/>
              </a:rPr>
              <a:t>“, also „nahtlos“, stattfinden kann und nicht nur auf den Klassenraum oder Hörsaal begrenzt bleibt.  Mobile Technologie fungiert dabei als Mediator eines solchen Lernprozesses im Sinne des Ansatzes von „Mobile </a:t>
            </a:r>
            <a:r>
              <a:rPr lang="de-DE" sz="2800" dirty="0" err="1" smtClean="0">
                <a:effectLst/>
              </a:rPr>
              <a:t>Assisted</a:t>
            </a:r>
            <a:r>
              <a:rPr lang="de-DE" sz="2800" dirty="0" smtClean="0">
                <a:effectLst/>
              </a:rPr>
              <a:t> </a:t>
            </a:r>
            <a:r>
              <a:rPr lang="de-DE" sz="2800" dirty="0" err="1" smtClean="0">
                <a:effectLst/>
              </a:rPr>
              <a:t>Seamless</a:t>
            </a:r>
            <a:r>
              <a:rPr lang="de-DE" sz="2800" dirty="0" smtClean="0">
                <a:effectLst/>
              </a:rPr>
              <a:t> Learning“.</a:t>
            </a:r>
          </a:p>
        </p:txBody>
      </p:sp>
      <p:pic>
        <p:nvPicPr>
          <p:cNvPr id="1038" name="Picture 9" descr="dbu logo - normal nur anzeige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01492" y="2599791"/>
            <a:ext cx="2748253" cy="274825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1" descr="https://image.jimcdn.com/app/cms/image/transf/dimension=198x10000:format=png/path/s27aa108ee3a8a9fa/image/i391764038aca8eb1/version/1510570617/ima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8587" y="2599791"/>
            <a:ext cx="3659651" cy="26800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3" descr="Ähnliches Fo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88570" y="38846679"/>
            <a:ext cx="2482530" cy="2784146"/>
          </a:xfrm>
          <a:prstGeom prst="rect">
            <a:avLst/>
          </a:prstGeom>
          <a:noFill/>
          <a:extLst>
            <a:ext uri="{909E8E84-426E-40DD-AFC4-6F175D3DCCD1}">
              <a14:hiddenFill xmlns:a14="http://schemas.microsoft.com/office/drawing/2010/main">
                <a:solidFill>
                  <a:srgbClr val="FFFFFF"/>
                </a:solidFill>
              </a14:hiddenFill>
            </a:ext>
          </a:extLst>
        </p:spPr>
      </p:pic>
      <p:sp>
        <p:nvSpPr>
          <p:cNvPr id="86" name="Abgerundetes Rechteck 85"/>
          <p:cNvSpPr/>
          <p:nvPr/>
        </p:nvSpPr>
        <p:spPr>
          <a:xfrm>
            <a:off x="15783885" y="10377981"/>
            <a:ext cx="11986691" cy="2751153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8" name="Abgerundetes Rechteck 87"/>
          <p:cNvSpPr/>
          <p:nvPr/>
        </p:nvSpPr>
        <p:spPr>
          <a:xfrm>
            <a:off x="16287829" y="11465750"/>
            <a:ext cx="11087745" cy="34954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Abgerundetes Rechteck 88"/>
          <p:cNvSpPr/>
          <p:nvPr/>
        </p:nvSpPr>
        <p:spPr>
          <a:xfrm>
            <a:off x="16287831" y="15956453"/>
            <a:ext cx="11087744" cy="102347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8" name="Gerade Verbindung 97"/>
          <p:cNvCxnSpPr/>
          <p:nvPr/>
        </p:nvCxnSpPr>
        <p:spPr>
          <a:xfrm>
            <a:off x="18030555"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51" name="Textfeld 1050"/>
          <p:cNvSpPr txBox="1"/>
          <p:nvPr/>
        </p:nvSpPr>
        <p:spPr>
          <a:xfrm>
            <a:off x="15789065" y="10696019"/>
            <a:ext cx="12023363" cy="707886"/>
          </a:xfrm>
          <a:prstGeom prst="rect">
            <a:avLst/>
          </a:prstGeom>
          <a:noFill/>
        </p:spPr>
        <p:txBody>
          <a:bodyPr wrap="square" rtlCol="0">
            <a:spAutoFit/>
          </a:bodyPr>
          <a:lstStyle/>
          <a:p>
            <a:pPr algn="ctr"/>
            <a:r>
              <a:rPr lang="de-DE" sz="4000" i="1" dirty="0" smtClean="0"/>
              <a:t>Schadstoffkarte</a:t>
            </a:r>
            <a:endParaRPr lang="de-DE" sz="4000" i="1" dirty="0"/>
          </a:p>
        </p:txBody>
      </p:sp>
      <p:sp>
        <p:nvSpPr>
          <p:cNvPr id="100" name="Textfeld 99"/>
          <p:cNvSpPr txBox="1"/>
          <p:nvPr/>
        </p:nvSpPr>
        <p:spPr>
          <a:xfrm>
            <a:off x="15841944" y="15171238"/>
            <a:ext cx="12023363" cy="707886"/>
          </a:xfrm>
          <a:prstGeom prst="rect">
            <a:avLst/>
          </a:prstGeom>
          <a:noFill/>
        </p:spPr>
        <p:txBody>
          <a:bodyPr wrap="square" rtlCol="0">
            <a:spAutoFit/>
          </a:bodyPr>
          <a:lstStyle/>
          <a:p>
            <a:pPr algn="ctr"/>
            <a:r>
              <a:rPr lang="de-DE" sz="4000" i="1" dirty="0" smtClean="0"/>
              <a:t>Luftzusammensetzung in Bienenstöcken</a:t>
            </a:r>
            <a:endParaRPr lang="de-DE" sz="4000" i="1" dirty="0"/>
          </a:p>
        </p:txBody>
      </p:sp>
      <p:sp>
        <p:nvSpPr>
          <p:cNvPr id="101" name="Textfeld 100"/>
          <p:cNvSpPr txBox="1"/>
          <p:nvPr/>
        </p:nvSpPr>
        <p:spPr>
          <a:xfrm>
            <a:off x="15765548" y="26290561"/>
            <a:ext cx="12023363" cy="707886"/>
          </a:xfrm>
          <a:prstGeom prst="rect">
            <a:avLst/>
          </a:prstGeom>
          <a:noFill/>
        </p:spPr>
        <p:txBody>
          <a:bodyPr wrap="square" rtlCol="0">
            <a:spAutoFit/>
          </a:bodyPr>
          <a:lstStyle/>
          <a:p>
            <a:pPr algn="ctr"/>
            <a:r>
              <a:rPr lang="de-DE" sz="4000" i="1" dirty="0" smtClean="0"/>
              <a:t>Einfluss von Pflanzen auf die Luftqualität</a:t>
            </a:r>
            <a:endParaRPr lang="de-DE" sz="4000" i="1" dirty="0"/>
          </a:p>
        </p:txBody>
      </p:sp>
      <p:sp>
        <p:nvSpPr>
          <p:cNvPr id="102" name="Textfeld 101"/>
          <p:cNvSpPr txBox="1"/>
          <p:nvPr/>
        </p:nvSpPr>
        <p:spPr>
          <a:xfrm>
            <a:off x="16025395" y="30536395"/>
            <a:ext cx="12023363" cy="707886"/>
          </a:xfrm>
          <a:prstGeom prst="rect">
            <a:avLst/>
          </a:prstGeom>
          <a:noFill/>
        </p:spPr>
        <p:txBody>
          <a:bodyPr wrap="square" rtlCol="0">
            <a:spAutoFit/>
          </a:bodyPr>
          <a:lstStyle/>
          <a:p>
            <a:pPr algn="ctr"/>
            <a:r>
              <a:rPr lang="de-DE" sz="4000" i="1" dirty="0" smtClean="0"/>
              <a:t>Mobiler Kohlenmonoxid Melder</a:t>
            </a:r>
            <a:endParaRPr lang="de-DE" sz="4000" i="1" dirty="0"/>
          </a:p>
        </p:txBody>
      </p:sp>
      <p:pic>
        <p:nvPicPr>
          <p:cNvPr id="1052" name="Picture 15" descr="https://image.jimcdn.com/app/cms/image/transf/dimension=161x10000:format=png/path/s27aa108ee3a8a9fa/image/i987a88b7570f5bd9/version/1567077678/imag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34141" y="13227062"/>
            <a:ext cx="1295694" cy="1577367"/>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7" descr="https://image.jimcdn.com/app/cms/image/transf/dimension=319x10000:format=png/path/s27aa108ee3a8a9fa/image/i583f18a2678cebc8/version/1567077680/imag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47572" y="11602755"/>
            <a:ext cx="2519121" cy="1555696"/>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19" descr="https://image.jimcdn.com/app/cms/image/transf/dimension=661x10000:format=png/path/s27aa108ee3a8a9fa/image/if70d31d10ce751e1/version/1568102416/imag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18666" y="20636707"/>
            <a:ext cx="5844502" cy="2281214"/>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21" descr="https://image.jimcdn.com/app/cms/image/transf/dimension=319x10000:format=png/path/s27aa108ee3a8a9fa/image/i03e56e0c17e93ad8/version/1567078000/imag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58236" y="16419160"/>
            <a:ext cx="2497795" cy="209846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2" descr="C:\Users\Sebastian Höfner\Desktop\Umweltstudien\Bienen\Durchschnit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35702" y="23212738"/>
            <a:ext cx="3405322" cy="2553992"/>
          </a:xfrm>
          <a:prstGeom prst="rect">
            <a:avLst/>
          </a:prstGeom>
          <a:noFill/>
          <a:extLst>
            <a:ext uri="{909E8E84-426E-40DD-AFC4-6F175D3DCCD1}">
              <a14:hiddenFill xmlns:a14="http://schemas.microsoft.com/office/drawing/2010/main">
                <a:solidFill>
                  <a:srgbClr val="FFFFFF"/>
                </a:solidFill>
              </a14:hiddenFill>
            </a:ext>
          </a:extLst>
        </p:spPr>
      </p:pic>
      <p:pic>
        <p:nvPicPr>
          <p:cNvPr id="112" name="Grafik 111"/>
          <p:cNvPicPr/>
          <p:nvPr/>
        </p:nvPicPr>
        <p:blipFill rotWithShape="1">
          <a:blip r:embed="rId14">
            <a:extLst>
              <a:ext uri="{28A0092B-C50C-407E-A947-70E740481C1C}">
                <a14:useLocalDpi xmlns:a14="http://schemas.microsoft.com/office/drawing/2010/main" val="0"/>
              </a:ext>
            </a:extLst>
          </a:blip>
          <a:srcRect t="-13"/>
          <a:stretch/>
        </p:blipFill>
        <p:spPr bwMode="auto">
          <a:xfrm>
            <a:off x="3161939" y="22208120"/>
            <a:ext cx="3354798" cy="3013570"/>
          </a:xfrm>
          <a:prstGeom prst="rect">
            <a:avLst/>
          </a:prstGeom>
          <a:noFill/>
          <a:ln>
            <a:noFill/>
          </a:ln>
          <a:extLst>
            <a:ext uri="{53640926-AAD7-44D8-BBD7-CCE9431645EC}">
              <a14:shadowObscured xmlns:a14="http://schemas.microsoft.com/office/drawing/2010/main"/>
            </a:ext>
          </a:extLst>
        </p:spPr>
      </p:pic>
      <p:pic>
        <p:nvPicPr>
          <p:cNvPr id="114" name="Grafik 113"/>
          <p:cNvPicPr/>
          <p:nvPr/>
        </p:nvPicPr>
        <p:blipFill>
          <a:blip r:embed="rId15" cstate="print"/>
          <a:stretch>
            <a:fillRect/>
          </a:stretch>
        </p:blipFill>
        <p:spPr>
          <a:xfrm>
            <a:off x="23524592" y="13158451"/>
            <a:ext cx="1576900" cy="1714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7" name="Grafik 116"/>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775340" y="18562808"/>
            <a:ext cx="2463585" cy="1921195"/>
          </a:xfrm>
          <a:prstGeom prst="rect">
            <a:avLst/>
          </a:prstGeom>
          <a:noFill/>
          <a:ln>
            <a:noFill/>
          </a:ln>
        </p:spPr>
      </p:pic>
      <p:pic>
        <p:nvPicPr>
          <p:cNvPr id="121"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84410" y="15153398"/>
            <a:ext cx="5483101" cy="2197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Grafik 121"/>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025858" y="20373211"/>
            <a:ext cx="2565602" cy="246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feld 68"/>
          <p:cNvSpPr txBox="1"/>
          <p:nvPr/>
        </p:nvSpPr>
        <p:spPr>
          <a:xfrm>
            <a:off x="8428178" y="32944363"/>
            <a:ext cx="5097287" cy="400110"/>
          </a:xfrm>
          <a:prstGeom prst="rect">
            <a:avLst/>
          </a:prstGeom>
          <a:noFill/>
        </p:spPr>
        <p:txBody>
          <a:bodyPr wrap="square" rtlCol="0">
            <a:spAutoFit/>
          </a:bodyPr>
          <a:lstStyle/>
          <a:p>
            <a:r>
              <a:rPr lang="de-DE" sz="2000" b="1" dirty="0" smtClean="0"/>
              <a:t>Station 2 </a:t>
            </a:r>
            <a:r>
              <a:rPr lang="de-DE" sz="2000" dirty="0" smtClean="0"/>
              <a:t>– Mensch vs. Sensor</a:t>
            </a:r>
            <a:endParaRPr lang="de-DE" sz="2400" dirty="0"/>
          </a:p>
        </p:txBody>
      </p:sp>
      <p:cxnSp>
        <p:nvCxnSpPr>
          <p:cNvPr id="71" name="Gerade Verbindung 70"/>
          <p:cNvCxnSpPr/>
          <p:nvPr/>
        </p:nvCxnSpPr>
        <p:spPr>
          <a:xfrm flipV="1">
            <a:off x="8332108" y="32925090"/>
            <a:ext cx="0" cy="4625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p:nvCxnSpPr>
        <p:spPr>
          <a:xfrm>
            <a:off x="2931505" y="32925089"/>
            <a:ext cx="10993347"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feld 76"/>
          <p:cNvSpPr txBox="1"/>
          <p:nvPr/>
        </p:nvSpPr>
        <p:spPr>
          <a:xfrm>
            <a:off x="3023549" y="32925089"/>
            <a:ext cx="5037922" cy="400110"/>
          </a:xfrm>
          <a:prstGeom prst="rect">
            <a:avLst/>
          </a:prstGeom>
          <a:noFill/>
        </p:spPr>
        <p:txBody>
          <a:bodyPr wrap="square" rtlCol="0">
            <a:spAutoFit/>
          </a:bodyPr>
          <a:lstStyle/>
          <a:p>
            <a:r>
              <a:rPr lang="de-DE" sz="2000" b="1" dirty="0" smtClean="0"/>
              <a:t>Station 1 – </a:t>
            </a:r>
            <a:r>
              <a:rPr lang="de-DE" sz="2000" dirty="0" smtClean="0"/>
              <a:t>Feinstaubmessung</a:t>
            </a:r>
            <a:endParaRPr lang="de-DE" sz="2400" dirty="0"/>
          </a:p>
        </p:txBody>
      </p:sp>
      <p:cxnSp>
        <p:nvCxnSpPr>
          <p:cNvPr id="81" name="Gerade Verbindung 80"/>
          <p:cNvCxnSpPr/>
          <p:nvPr/>
        </p:nvCxnSpPr>
        <p:spPr>
          <a:xfrm>
            <a:off x="2875547" y="35262416"/>
            <a:ext cx="11023584" cy="355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feld 136"/>
          <p:cNvSpPr txBox="1"/>
          <p:nvPr/>
        </p:nvSpPr>
        <p:spPr>
          <a:xfrm>
            <a:off x="3033640" y="35276025"/>
            <a:ext cx="5048672" cy="400110"/>
          </a:xfrm>
          <a:prstGeom prst="rect">
            <a:avLst/>
          </a:prstGeom>
          <a:noFill/>
        </p:spPr>
        <p:txBody>
          <a:bodyPr wrap="square" rtlCol="0">
            <a:spAutoFit/>
          </a:bodyPr>
          <a:lstStyle/>
          <a:p>
            <a:r>
              <a:rPr lang="de-DE" sz="2000" b="1" dirty="0" smtClean="0"/>
              <a:t>Station 3 – </a:t>
            </a:r>
            <a:r>
              <a:rPr lang="de-DE" sz="2000" dirty="0" smtClean="0"/>
              <a:t>TVOC-Duelle</a:t>
            </a:r>
            <a:endParaRPr lang="de-DE" sz="2400" dirty="0"/>
          </a:p>
        </p:txBody>
      </p:sp>
      <p:sp>
        <p:nvSpPr>
          <p:cNvPr id="140" name="Textfeld 139"/>
          <p:cNvSpPr txBox="1"/>
          <p:nvPr/>
        </p:nvSpPr>
        <p:spPr>
          <a:xfrm>
            <a:off x="8428178" y="35272475"/>
            <a:ext cx="5064133" cy="400110"/>
          </a:xfrm>
          <a:prstGeom prst="rect">
            <a:avLst/>
          </a:prstGeom>
          <a:noFill/>
        </p:spPr>
        <p:txBody>
          <a:bodyPr wrap="square" rtlCol="0">
            <a:spAutoFit/>
          </a:bodyPr>
          <a:lstStyle/>
          <a:p>
            <a:r>
              <a:rPr lang="de-DE" sz="2000" b="1" dirty="0" smtClean="0"/>
              <a:t>Station 4 – </a:t>
            </a:r>
            <a:r>
              <a:rPr lang="de-DE" sz="2000" dirty="0" smtClean="0"/>
              <a:t>Dicke Luft</a:t>
            </a:r>
            <a:endParaRPr lang="de-DE" sz="2400" dirty="0"/>
          </a:p>
        </p:txBody>
      </p:sp>
      <p:sp>
        <p:nvSpPr>
          <p:cNvPr id="85" name="Textfeld 84"/>
          <p:cNvSpPr txBox="1"/>
          <p:nvPr/>
        </p:nvSpPr>
        <p:spPr>
          <a:xfrm flipH="1">
            <a:off x="3033640" y="20373211"/>
            <a:ext cx="6345706" cy="1969770"/>
          </a:xfrm>
          <a:prstGeom prst="rect">
            <a:avLst/>
          </a:prstGeom>
          <a:noFill/>
        </p:spPr>
        <p:txBody>
          <a:bodyPr wrap="square" rtlCol="0">
            <a:spAutoFit/>
          </a:bodyPr>
          <a:lstStyle/>
          <a:p>
            <a:pPr algn="ctr"/>
            <a:r>
              <a:rPr lang="de-DE" sz="2800" b="1" dirty="0" smtClean="0"/>
              <a:t>Aufbau des Moduls</a:t>
            </a:r>
          </a:p>
          <a:p>
            <a:pPr algn="ctr"/>
            <a:endParaRPr lang="de-DE" sz="1100" b="1" dirty="0" smtClean="0"/>
          </a:p>
          <a:p>
            <a:pPr algn="just"/>
            <a:r>
              <a:rPr lang="de-DE" sz="2000" dirty="0" smtClean="0">
                <a:effectLst/>
              </a:rPr>
              <a:t>Das Ziel ist es einen Halbleiter Gassensor auf verschiedene Konzentrationen Ethanols zu kalibrieren. Der Sensor befindet sich in einer abgeschlossenen Messkammer und wird über einen Mikrocontroller ausgelesen und gesteuert. </a:t>
            </a:r>
            <a:endParaRPr lang="de-DE" sz="2800" dirty="0" smtClean="0"/>
          </a:p>
        </p:txBody>
      </p:sp>
      <p:sp>
        <p:nvSpPr>
          <p:cNvPr id="87" name="Textfeld 86"/>
          <p:cNvSpPr txBox="1"/>
          <p:nvPr/>
        </p:nvSpPr>
        <p:spPr>
          <a:xfrm>
            <a:off x="6859068" y="22884001"/>
            <a:ext cx="6840760" cy="1938992"/>
          </a:xfrm>
          <a:prstGeom prst="rect">
            <a:avLst/>
          </a:prstGeom>
          <a:noFill/>
        </p:spPr>
        <p:txBody>
          <a:bodyPr wrap="square" rtlCol="0">
            <a:spAutoFit/>
          </a:bodyPr>
          <a:lstStyle/>
          <a:p>
            <a:pPr algn="just"/>
            <a:r>
              <a:rPr lang="de-DE" sz="2000" dirty="0" smtClean="0">
                <a:effectLst/>
              </a:rPr>
              <a:t>Durch Variation der Ethanol-Konzentration in der Messkammer können "Trainingsdaten" aufgenommen - eine Art Fingerabdruck der jeweiligen Konzentration. Im letzten Schritt wird ein mathematisches Modell mit Hilfe künstlicher Intelligenz erzeugt, das eine Vorhersage einer unbekannten Konzentration ermöglicht. </a:t>
            </a:r>
            <a:endParaRPr lang="de-DE" sz="2000" dirty="0"/>
          </a:p>
        </p:txBody>
      </p:sp>
      <p:sp>
        <p:nvSpPr>
          <p:cNvPr id="92" name="Textfeld 91"/>
          <p:cNvSpPr txBox="1"/>
          <p:nvPr/>
        </p:nvSpPr>
        <p:spPr>
          <a:xfrm>
            <a:off x="3033640" y="25221690"/>
            <a:ext cx="6345706" cy="1938992"/>
          </a:xfrm>
          <a:prstGeom prst="rect">
            <a:avLst/>
          </a:prstGeom>
          <a:noFill/>
        </p:spPr>
        <p:txBody>
          <a:bodyPr wrap="square" rtlCol="0">
            <a:spAutoFit/>
          </a:bodyPr>
          <a:lstStyle/>
          <a:p>
            <a:pPr algn="just"/>
            <a:r>
              <a:rPr lang="de-DE" sz="2000" dirty="0" smtClean="0">
                <a:effectLst/>
              </a:rPr>
              <a:t>Durch Einführung des </a:t>
            </a:r>
            <a:r>
              <a:rPr lang="de-DE" sz="2000" b="1" dirty="0" smtClean="0">
                <a:effectLst/>
              </a:rPr>
              <a:t>"temperaturzyklischen Betriebs"</a:t>
            </a:r>
            <a:r>
              <a:rPr lang="de-DE" sz="2000" dirty="0" smtClean="0">
                <a:effectLst/>
              </a:rPr>
              <a:t> können Sensitivität, Selektivität und Stabilität des Sensors verbessert werden. </a:t>
            </a:r>
          </a:p>
          <a:p>
            <a:pPr algn="just"/>
            <a:r>
              <a:rPr lang="de-DE" sz="2000" dirty="0" smtClean="0">
                <a:effectLst/>
              </a:rPr>
              <a:t>Zudem wird Wert auf die Quantifizierung der Sensorreaktionen gelegt, indem das Prinzip der </a:t>
            </a:r>
            <a:r>
              <a:rPr lang="de-DE" sz="2000" b="1" dirty="0" smtClean="0">
                <a:effectLst/>
              </a:rPr>
              <a:t>Merkmalsextraktion</a:t>
            </a:r>
            <a:r>
              <a:rPr lang="de-DE" sz="2000" dirty="0" smtClean="0">
                <a:effectLst/>
              </a:rPr>
              <a:t> erläutert wird. </a:t>
            </a:r>
            <a:endParaRPr lang="de-DE" sz="2000" dirty="0"/>
          </a:p>
        </p:txBody>
      </p:sp>
      <p:sp>
        <p:nvSpPr>
          <p:cNvPr id="93" name="Textfeld 92"/>
          <p:cNvSpPr txBox="1"/>
          <p:nvPr/>
        </p:nvSpPr>
        <p:spPr>
          <a:xfrm>
            <a:off x="3033639" y="27143153"/>
            <a:ext cx="10666189" cy="400110"/>
          </a:xfrm>
          <a:prstGeom prst="rect">
            <a:avLst/>
          </a:prstGeom>
          <a:noFill/>
        </p:spPr>
        <p:txBody>
          <a:bodyPr wrap="square" rtlCol="0">
            <a:spAutoFit/>
          </a:bodyPr>
          <a:lstStyle/>
          <a:p>
            <a:pPr algn="just"/>
            <a:r>
              <a:rPr lang="de-DE" sz="2000" dirty="0" smtClean="0">
                <a:effectLst/>
              </a:rPr>
              <a:t>Schließlich   wird  der  Fokus  auch  auf   die  </a:t>
            </a:r>
            <a:r>
              <a:rPr lang="de-DE" sz="2000" b="1" dirty="0" smtClean="0">
                <a:effectLst/>
              </a:rPr>
              <a:t>Modellbildung </a:t>
            </a:r>
            <a:r>
              <a:rPr lang="de-DE" sz="2000" dirty="0" smtClean="0">
                <a:effectLst/>
              </a:rPr>
              <a:t> mit  Hilfe  künstlicher   Intelligenz  gelegt. </a:t>
            </a:r>
            <a:endParaRPr lang="de-DE" sz="2000" dirty="0" smtClean="0">
              <a:solidFill>
                <a:schemeClr val="bg1"/>
              </a:solidFill>
              <a:effectLst/>
            </a:endParaRPr>
          </a:p>
        </p:txBody>
      </p:sp>
      <p:pic>
        <p:nvPicPr>
          <p:cNvPr id="146"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43035" y="24562470"/>
            <a:ext cx="2571296" cy="2408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4" name="Textfeld 93"/>
          <p:cNvSpPr txBox="1"/>
          <p:nvPr/>
        </p:nvSpPr>
        <p:spPr>
          <a:xfrm>
            <a:off x="3176415" y="27414893"/>
            <a:ext cx="10333670" cy="707886"/>
          </a:xfrm>
          <a:prstGeom prst="rect">
            <a:avLst/>
          </a:prstGeom>
          <a:noFill/>
        </p:spPr>
        <p:txBody>
          <a:bodyPr wrap="square" rtlCol="0">
            <a:spAutoFit/>
          </a:bodyPr>
          <a:lstStyle/>
          <a:p>
            <a:pPr algn="ctr"/>
            <a:r>
              <a:rPr lang="de-DE" sz="2000" dirty="0" smtClean="0">
                <a:effectLst/>
              </a:rPr>
              <a:t>Anhand  anschaulicher Beispiele wird gezeigt, wie ein neuronales Netz lernt, und so zur Erstellung eines mathematischen Vorhersagemodells verwendet werden kann.</a:t>
            </a:r>
            <a:endParaRPr lang="de-DE" sz="2000" dirty="0"/>
          </a:p>
        </p:txBody>
      </p:sp>
      <p:sp>
        <p:nvSpPr>
          <p:cNvPr id="148" name="Textfeld 147"/>
          <p:cNvSpPr txBox="1"/>
          <p:nvPr/>
        </p:nvSpPr>
        <p:spPr>
          <a:xfrm flipH="1">
            <a:off x="3023549" y="30282935"/>
            <a:ext cx="5185667" cy="2539157"/>
          </a:xfrm>
          <a:prstGeom prst="rect">
            <a:avLst/>
          </a:prstGeom>
          <a:noFill/>
        </p:spPr>
        <p:txBody>
          <a:bodyPr wrap="square" rtlCol="0">
            <a:spAutoFit/>
          </a:bodyPr>
          <a:lstStyle/>
          <a:p>
            <a:pPr algn="ctr"/>
            <a:r>
              <a:rPr lang="de-DE" sz="2800" b="1" dirty="0" smtClean="0"/>
              <a:t>Aufbau des Moduls</a:t>
            </a:r>
          </a:p>
          <a:p>
            <a:pPr algn="ctr"/>
            <a:endParaRPr lang="de-DE" sz="1100" b="1" dirty="0" smtClean="0"/>
          </a:p>
          <a:p>
            <a:pPr algn="just"/>
            <a:r>
              <a:rPr lang="de-DE" sz="2000" dirty="0" smtClean="0">
                <a:effectLst/>
              </a:rPr>
              <a:t>Das Ziel ist es Umweltmessungen im Innenraum durchzuführen. Es werden die umweltrelevanten Stoffe </a:t>
            </a:r>
            <a:r>
              <a:rPr lang="de-DE" sz="2000" b="1" dirty="0" smtClean="0">
                <a:effectLst/>
              </a:rPr>
              <a:t>Feinstaub</a:t>
            </a:r>
            <a:r>
              <a:rPr lang="de-DE" sz="2000" dirty="0" smtClean="0">
                <a:effectLst/>
              </a:rPr>
              <a:t>, </a:t>
            </a:r>
            <a:r>
              <a:rPr lang="de-DE" sz="2000" b="1" dirty="0" smtClean="0">
                <a:effectLst/>
              </a:rPr>
              <a:t>TVOC</a:t>
            </a:r>
            <a:r>
              <a:rPr lang="de-DE" sz="2000" dirty="0" smtClean="0">
                <a:effectLst/>
              </a:rPr>
              <a:t> (total volatile </a:t>
            </a:r>
            <a:r>
              <a:rPr lang="de-DE" sz="2000" dirty="0" err="1" smtClean="0">
                <a:effectLst/>
              </a:rPr>
              <a:t>organic</a:t>
            </a:r>
            <a:r>
              <a:rPr lang="de-DE" sz="2000" dirty="0" smtClean="0">
                <a:effectLst/>
              </a:rPr>
              <a:t> </a:t>
            </a:r>
            <a:r>
              <a:rPr lang="de-DE" sz="2000" dirty="0" err="1" smtClean="0">
                <a:effectLst/>
              </a:rPr>
              <a:t>compounds</a:t>
            </a:r>
            <a:r>
              <a:rPr lang="de-DE" sz="2000" dirty="0" smtClean="0">
                <a:effectLst/>
              </a:rPr>
              <a:t>) und </a:t>
            </a:r>
            <a:r>
              <a:rPr lang="de-DE" sz="2000" b="1" dirty="0" smtClean="0">
                <a:effectLst/>
              </a:rPr>
              <a:t>CO</a:t>
            </a:r>
            <a:r>
              <a:rPr lang="de-DE" sz="2000" b="1" baseline="-25000" dirty="0" smtClean="0">
                <a:effectLst/>
              </a:rPr>
              <a:t>2,</a:t>
            </a:r>
            <a:r>
              <a:rPr lang="de-DE" sz="2000" dirty="0" smtClean="0">
                <a:effectLst/>
              </a:rPr>
              <a:t> als Indikator für TVOC, eingeführt, sowie ihre </a:t>
            </a:r>
            <a:r>
              <a:rPr lang="de-DE" sz="2000" b="1" dirty="0" smtClean="0">
                <a:effectLst/>
              </a:rPr>
              <a:t>gesundheitlichen  Auswirkungen</a:t>
            </a:r>
            <a:r>
              <a:rPr lang="de-DE" sz="2000" dirty="0" smtClean="0">
                <a:effectLst/>
              </a:rPr>
              <a:t>  auf  den </a:t>
            </a:r>
            <a:r>
              <a:rPr lang="de-DE" sz="2000" dirty="0" err="1" smtClean="0">
                <a:effectLst/>
              </a:rPr>
              <a:t>Men</a:t>
            </a:r>
            <a:r>
              <a:rPr lang="de-DE" sz="2000" dirty="0" smtClean="0">
                <a:effectLst/>
              </a:rPr>
              <a:t>-</a:t>
            </a:r>
            <a:endParaRPr lang="de-DE" sz="2800" dirty="0" smtClean="0"/>
          </a:p>
        </p:txBody>
      </p:sp>
      <p:sp>
        <p:nvSpPr>
          <p:cNvPr id="108" name="Textfeld 107"/>
          <p:cNvSpPr txBox="1"/>
          <p:nvPr/>
        </p:nvSpPr>
        <p:spPr>
          <a:xfrm>
            <a:off x="8494464" y="30575323"/>
            <a:ext cx="5205364" cy="2246769"/>
          </a:xfrm>
          <a:prstGeom prst="rect">
            <a:avLst/>
          </a:prstGeom>
          <a:noFill/>
        </p:spPr>
        <p:txBody>
          <a:bodyPr wrap="square" rtlCol="0">
            <a:spAutoFit/>
          </a:bodyPr>
          <a:lstStyle/>
          <a:p>
            <a:pPr algn="just"/>
            <a:r>
              <a:rPr lang="de-DE" sz="2000" dirty="0" err="1" smtClean="0">
                <a:effectLst/>
              </a:rPr>
              <a:t>schen</a:t>
            </a:r>
            <a:r>
              <a:rPr lang="de-DE" sz="2000" dirty="0" smtClean="0">
                <a:effectLst/>
              </a:rPr>
              <a:t> erörtert. Anschließend werden </a:t>
            </a:r>
            <a:r>
              <a:rPr lang="de-DE" sz="2000" dirty="0" err="1" smtClean="0">
                <a:effectLst/>
              </a:rPr>
              <a:t>offizi</a:t>
            </a:r>
            <a:r>
              <a:rPr lang="de-DE" sz="2000" dirty="0" smtClean="0">
                <a:effectLst/>
              </a:rPr>
              <a:t>-</a:t>
            </a:r>
          </a:p>
          <a:p>
            <a:pPr algn="just"/>
            <a:r>
              <a:rPr lang="de-DE" sz="2000" dirty="0" err="1" smtClean="0">
                <a:effectLst/>
              </a:rPr>
              <a:t>elle</a:t>
            </a:r>
            <a:r>
              <a:rPr lang="de-DE" sz="2000" dirty="0" smtClean="0">
                <a:effectLst/>
              </a:rPr>
              <a:t>   </a:t>
            </a:r>
            <a:r>
              <a:rPr lang="de-DE" sz="2000" b="1" dirty="0" smtClean="0">
                <a:effectLst/>
              </a:rPr>
              <a:t>Grenzwerte </a:t>
            </a:r>
            <a:r>
              <a:rPr lang="de-DE" sz="2000" dirty="0" smtClean="0">
                <a:effectLst/>
              </a:rPr>
              <a:t>,    mögliche    </a:t>
            </a:r>
            <a:r>
              <a:rPr lang="de-DE" sz="2000" b="1" dirty="0" smtClean="0">
                <a:effectLst/>
              </a:rPr>
              <a:t>Quellen  </a:t>
            </a:r>
            <a:r>
              <a:rPr lang="de-DE" sz="2000" dirty="0" smtClean="0">
                <a:effectLst/>
              </a:rPr>
              <a:t> und</a:t>
            </a:r>
          </a:p>
          <a:p>
            <a:pPr algn="just"/>
            <a:r>
              <a:rPr lang="de-DE" sz="2000" dirty="0" smtClean="0">
                <a:effectLst/>
              </a:rPr>
              <a:t> Handlungsempfehlungen zur Vermeidung schlechter Luftqualität</a:t>
            </a:r>
            <a:r>
              <a:rPr lang="de-DE" sz="2000" b="1" dirty="0" smtClean="0">
                <a:effectLst/>
              </a:rPr>
              <a:t> </a:t>
            </a:r>
            <a:r>
              <a:rPr lang="de-DE" sz="2000" dirty="0" smtClean="0">
                <a:effectLst/>
              </a:rPr>
              <a:t>beschrieben.</a:t>
            </a:r>
          </a:p>
          <a:p>
            <a:pPr algn="just"/>
            <a:r>
              <a:rPr lang="de-DE" sz="2000" dirty="0" smtClean="0"/>
              <a:t>Schließlich lernen die Schüler*innen an vier Stationen unterschiedliche Sensorprinzipien kennen und führen eigene Messungen durch.</a:t>
            </a:r>
            <a:endParaRPr lang="de-DE" sz="1800" dirty="0"/>
          </a:p>
        </p:txBody>
      </p:sp>
      <p:sp>
        <p:nvSpPr>
          <p:cNvPr id="113" name="Textfeld 112"/>
          <p:cNvSpPr txBox="1"/>
          <p:nvPr/>
        </p:nvSpPr>
        <p:spPr>
          <a:xfrm>
            <a:off x="3058866" y="33325199"/>
            <a:ext cx="3800201" cy="1938992"/>
          </a:xfrm>
          <a:prstGeom prst="rect">
            <a:avLst/>
          </a:prstGeom>
          <a:noFill/>
        </p:spPr>
        <p:txBody>
          <a:bodyPr wrap="square" rtlCol="0">
            <a:spAutoFit/>
          </a:bodyPr>
          <a:lstStyle/>
          <a:p>
            <a:pPr algn="just"/>
            <a:r>
              <a:rPr lang="de-DE" sz="2000" dirty="0" smtClean="0"/>
              <a:t>Beschriften und Abwischen einer Kreidetafel erzeugt hohe Feintaubbelastungen. Diese kann durch feuchtes, statt trockenes Abwischen um ein Vielfaches reduziert werden kann.</a:t>
            </a:r>
            <a:endParaRPr lang="de-DE" sz="2000" dirty="0"/>
          </a:p>
        </p:txBody>
      </p:sp>
      <p:pic>
        <p:nvPicPr>
          <p:cNvPr id="162" name="Picture 2"/>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638654" y="33366938"/>
            <a:ext cx="2205246" cy="63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6" name="Textfeld 125"/>
          <p:cNvSpPr txBox="1"/>
          <p:nvPr/>
        </p:nvSpPr>
        <p:spPr>
          <a:xfrm>
            <a:off x="8470153" y="33373120"/>
            <a:ext cx="3111409" cy="707886"/>
          </a:xfrm>
          <a:prstGeom prst="rect">
            <a:avLst/>
          </a:prstGeom>
          <a:noFill/>
        </p:spPr>
        <p:txBody>
          <a:bodyPr wrap="square" rtlCol="0">
            <a:spAutoFit/>
          </a:bodyPr>
          <a:lstStyle/>
          <a:p>
            <a:r>
              <a:rPr lang="de-DE" sz="2000" dirty="0" smtClean="0"/>
              <a:t>Viele Gefahrenstoffe kann die menschliche Nase nicht, </a:t>
            </a:r>
          </a:p>
        </p:txBody>
      </p:sp>
      <p:sp>
        <p:nvSpPr>
          <p:cNvPr id="127" name="Textfeld 126"/>
          <p:cNvSpPr txBox="1"/>
          <p:nvPr/>
        </p:nvSpPr>
        <p:spPr>
          <a:xfrm>
            <a:off x="8470153" y="33943075"/>
            <a:ext cx="5423925" cy="1631216"/>
          </a:xfrm>
          <a:prstGeom prst="rect">
            <a:avLst/>
          </a:prstGeom>
          <a:noFill/>
        </p:spPr>
        <p:txBody>
          <a:bodyPr wrap="square" rtlCol="0">
            <a:spAutoFit/>
          </a:bodyPr>
          <a:lstStyle/>
          <a:p>
            <a:pPr algn="just"/>
            <a:r>
              <a:rPr lang="de-DE" sz="2000" dirty="0" smtClean="0"/>
              <a:t>oder erst in sehr hohen Konzentrationen wahrnehmen. Sensoren hingegen können diese auch in kleinsten Mengen detektieren und so vor Gefahren warnen.</a:t>
            </a:r>
          </a:p>
          <a:p>
            <a:endParaRPr lang="de-DE" sz="2000" dirty="0"/>
          </a:p>
        </p:txBody>
      </p:sp>
      <p:sp>
        <p:nvSpPr>
          <p:cNvPr id="128" name="Textfeld 127"/>
          <p:cNvSpPr txBox="1"/>
          <p:nvPr/>
        </p:nvSpPr>
        <p:spPr>
          <a:xfrm>
            <a:off x="3058866" y="35676135"/>
            <a:ext cx="3710191" cy="1323439"/>
          </a:xfrm>
          <a:prstGeom prst="rect">
            <a:avLst/>
          </a:prstGeom>
          <a:noFill/>
        </p:spPr>
        <p:txBody>
          <a:bodyPr wrap="square" rtlCol="0">
            <a:spAutoFit/>
          </a:bodyPr>
          <a:lstStyle/>
          <a:p>
            <a:pPr algn="just"/>
            <a:r>
              <a:rPr lang="de-DE" sz="2000" dirty="0" smtClean="0"/>
              <a:t>Seien es Lacke, Filzstifte, Bodenbeläge oder Klebstoffe. Viele Produkte enthalten gesundheitsschädliche Stoffe. </a:t>
            </a:r>
            <a:endParaRPr lang="de-DE" sz="2000" dirty="0"/>
          </a:p>
        </p:txBody>
      </p:sp>
      <p:sp>
        <p:nvSpPr>
          <p:cNvPr id="129" name="Textfeld 128"/>
          <p:cNvSpPr txBox="1"/>
          <p:nvPr/>
        </p:nvSpPr>
        <p:spPr>
          <a:xfrm>
            <a:off x="3176415" y="36905765"/>
            <a:ext cx="5133225" cy="1015663"/>
          </a:xfrm>
          <a:prstGeom prst="rect">
            <a:avLst/>
          </a:prstGeom>
          <a:noFill/>
        </p:spPr>
        <p:txBody>
          <a:bodyPr wrap="square" rtlCol="0">
            <a:spAutoFit/>
          </a:bodyPr>
          <a:lstStyle/>
          <a:p>
            <a:pPr algn="just"/>
            <a:r>
              <a:rPr lang="de-DE" sz="2000" dirty="0" smtClean="0"/>
              <a:t>Doch es gibt auch  umwelt-  und  gesundheitlich</a:t>
            </a:r>
          </a:p>
          <a:p>
            <a:pPr algn="just"/>
            <a:r>
              <a:rPr lang="de-DE" sz="2000" dirty="0"/>
              <a:t> </a:t>
            </a:r>
            <a:r>
              <a:rPr lang="de-DE" sz="2000" dirty="0" smtClean="0"/>
              <a:t>          </a:t>
            </a:r>
            <a:r>
              <a:rPr lang="de-DE" sz="2000" dirty="0" smtClean="0"/>
              <a:t>unbedenkliche Alternativen.</a:t>
            </a:r>
          </a:p>
          <a:p>
            <a:endParaRPr lang="de-DE" sz="2000" dirty="0"/>
          </a:p>
        </p:txBody>
      </p:sp>
      <p:sp>
        <p:nvSpPr>
          <p:cNvPr id="130" name="Textfeld 129"/>
          <p:cNvSpPr txBox="1"/>
          <p:nvPr/>
        </p:nvSpPr>
        <p:spPr>
          <a:xfrm>
            <a:off x="8428178" y="35772470"/>
            <a:ext cx="2668968" cy="1631216"/>
          </a:xfrm>
          <a:prstGeom prst="rect">
            <a:avLst/>
          </a:prstGeom>
          <a:noFill/>
        </p:spPr>
        <p:txBody>
          <a:bodyPr wrap="square" rtlCol="0">
            <a:spAutoFit/>
          </a:bodyPr>
          <a:lstStyle/>
          <a:p>
            <a:pPr algn="just"/>
            <a:r>
              <a:rPr lang="de-DE" sz="2000" dirty="0" smtClean="0"/>
              <a:t>Die effektivste </a:t>
            </a:r>
            <a:r>
              <a:rPr lang="de-DE" sz="2000" dirty="0" err="1" smtClean="0"/>
              <a:t>Me</a:t>
            </a:r>
            <a:r>
              <a:rPr lang="de-DE" sz="2000" dirty="0" smtClean="0"/>
              <a:t>- </a:t>
            </a:r>
            <a:r>
              <a:rPr lang="de-DE" sz="2000" dirty="0" err="1" smtClean="0"/>
              <a:t>thode</a:t>
            </a:r>
            <a:r>
              <a:rPr lang="de-DE" sz="2000" dirty="0" smtClean="0"/>
              <a:t> zur Erhaltung einer guten Innenraum-</a:t>
            </a:r>
            <a:r>
              <a:rPr lang="de-DE" sz="2000" dirty="0" err="1" smtClean="0"/>
              <a:t>luftqualität</a:t>
            </a:r>
            <a:r>
              <a:rPr lang="de-DE" sz="2000" dirty="0" smtClean="0"/>
              <a:t> ist regel-mäßiges Lüften. </a:t>
            </a:r>
            <a:endParaRPr lang="de-DE" sz="2000" dirty="0"/>
          </a:p>
        </p:txBody>
      </p:sp>
      <p:graphicFrame>
        <p:nvGraphicFramePr>
          <p:cNvPr id="168" name="Diagramm 167"/>
          <p:cNvGraphicFramePr>
            <a:graphicFrameLocks/>
          </p:cNvGraphicFramePr>
          <p:nvPr>
            <p:extLst>
              <p:ext uri="{D42A27DB-BD31-4B8C-83A1-F6EECF244321}">
                <p14:modId xmlns:p14="http://schemas.microsoft.com/office/powerpoint/2010/main" val="800036694"/>
              </p:ext>
            </p:extLst>
          </p:nvPr>
        </p:nvGraphicFramePr>
        <p:xfrm>
          <a:off x="11944632" y="35327809"/>
          <a:ext cx="1902445" cy="1323902"/>
        </p:xfrm>
        <a:graphic>
          <a:graphicData uri="http://schemas.openxmlformats.org/drawingml/2006/chart">
            <c:chart xmlns:c="http://schemas.openxmlformats.org/drawingml/2006/chart" xmlns:r="http://schemas.openxmlformats.org/officeDocument/2006/relationships" r:id="rId21"/>
          </a:graphicData>
        </a:graphic>
      </p:graphicFrame>
      <p:pic>
        <p:nvPicPr>
          <p:cNvPr id="169"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1089900" y="35303631"/>
            <a:ext cx="835988" cy="1983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Ellipse 130"/>
          <p:cNvSpPr/>
          <p:nvPr/>
        </p:nvSpPr>
        <p:spPr>
          <a:xfrm>
            <a:off x="12174785" y="36851316"/>
            <a:ext cx="97437" cy="90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Ellipse 170"/>
          <p:cNvSpPr/>
          <p:nvPr/>
        </p:nvSpPr>
        <p:spPr>
          <a:xfrm>
            <a:off x="12174786" y="36653789"/>
            <a:ext cx="97437" cy="902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Ellipse 171"/>
          <p:cNvSpPr/>
          <p:nvPr/>
        </p:nvSpPr>
        <p:spPr>
          <a:xfrm>
            <a:off x="12176657" y="37020997"/>
            <a:ext cx="97437" cy="902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2" name="Textfeld 131"/>
          <p:cNvSpPr txBox="1"/>
          <p:nvPr/>
        </p:nvSpPr>
        <p:spPr>
          <a:xfrm>
            <a:off x="12290660" y="36606583"/>
            <a:ext cx="1530169" cy="184666"/>
          </a:xfrm>
          <a:prstGeom prst="rect">
            <a:avLst/>
          </a:prstGeom>
          <a:noFill/>
        </p:spPr>
        <p:txBody>
          <a:bodyPr wrap="square" rtlCol="0">
            <a:spAutoFit/>
          </a:bodyPr>
          <a:lstStyle/>
          <a:p>
            <a:r>
              <a:rPr lang="de-DE" sz="600" dirty="0" smtClean="0"/>
              <a:t>0% Lüfter (Volumenstrom: 0 m³/min)</a:t>
            </a:r>
            <a:endParaRPr lang="de-DE" sz="600" dirty="0"/>
          </a:p>
        </p:txBody>
      </p:sp>
      <p:sp>
        <p:nvSpPr>
          <p:cNvPr id="174" name="Textfeld 173"/>
          <p:cNvSpPr txBox="1"/>
          <p:nvPr/>
        </p:nvSpPr>
        <p:spPr>
          <a:xfrm>
            <a:off x="12280691" y="36812610"/>
            <a:ext cx="1578349" cy="184666"/>
          </a:xfrm>
          <a:prstGeom prst="rect">
            <a:avLst/>
          </a:prstGeom>
          <a:noFill/>
        </p:spPr>
        <p:txBody>
          <a:bodyPr wrap="square" rtlCol="0">
            <a:spAutoFit/>
          </a:bodyPr>
          <a:lstStyle/>
          <a:p>
            <a:r>
              <a:rPr lang="de-DE" sz="600" dirty="0" smtClean="0"/>
              <a:t>50% Lüfter (Volumenstrom: 0,9 m³/min)</a:t>
            </a:r>
            <a:endParaRPr lang="de-DE" sz="600" dirty="0"/>
          </a:p>
        </p:txBody>
      </p:sp>
      <p:sp>
        <p:nvSpPr>
          <p:cNvPr id="175" name="Textfeld 174"/>
          <p:cNvSpPr txBox="1"/>
          <p:nvPr/>
        </p:nvSpPr>
        <p:spPr>
          <a:xfrm>
            <a:off x="12272222" y="36997276"/>
            <a:ext cx="1530169" cy="184666"/>
          </a:xfrm>
          <a:prstGeom prst="rect">
            <a:avLst/>
          </a:prstGeom>
          <a:noFill/>
        </p:spPr>
        <p:txBody>
          <a:bodyPr wrap="square" rtlCol="0">
            <a:spAutoFit/>
          </a:bodyPr>
          <a:lstStyle/>
          <a:p>
            <a:r>
              <a:rPr lang="de-DE" sz="600" dirty="0" smtClean="0"/>
              <a:t>100% Lüfter (Volumenstrom: 1,8 m³/min)</a:t>
            </a:r>
            <a:endParaRPr lang="de-DE" sz="600" dirty="0"/>
          </a:p>
        </p:txBody>
      </p:sp>
      <p:sp>
        <p:nvSpPr>
          <p:cNvPr id="133" name="Textfeld 132"/>
          <p:cNvSpPr txBox="1"/>
          <p:nvPr/>
        </p:nvSpPr>
        <p:spPr>
          <a:xfrm>
            <a:off x="2875129" y="12064586"/>
            <a:ext cx="6504217" cy="3154710"/>
          </a:xfrm>
          <a:prstGeom prst="rect">
            <a:avLst/>
          </a:prstGeom>
          <a:noFill/>
        </p:spPr>
        <p:txBody>
          <a:bodyPr wrap="square" rtlCol="0">
            <a:spAutoFit/>
          </a:bodyPr>
          <a:lstStyle/>
          <a:p>
            <a:pPr algn="ctr"/>
            <a:r>
              <a:rPr lang="de-DE" sz="2800" b="1" dirty="0" smtClean="0">
                <a:effectLst/>
              </a:rPr>
              <a:t>Aufbau des Moduls</a:t>
            </a:r>
          </a:p>
          <a:p>
            <a:pPr algn="ctr"/>
            <a:endParaRPr lang="de-DE" sz="1100" dirty="0" smtClean="0">
              <a:effectLst/>
            </a:endParaRPr>
          </a:p>
          <a:p>
            <a:pPr algn="just"/>
            <a:r>
              <a:rPr lang="de-DE" sz="2000" dirty="0" smtClean="0">
                <a:effectLst/>
              </a:rPr>
              <a:t>Das erste Modul bietet einen Einstieg in die Grundlagen der Halbleiter - Gasmesstechnik. </a:t>
            </a:r>
          </a:p>
          <a:p>
            <a:pPr algn="just"/>
            <a:r>
              <a:rPr lang="de-DE" sz="2000" dirty="0" smtClean="0"/>
              <a:t>Die Schüler*innen untersuchen die Sensorreaktion bei Anwesenheit von einer mit Wasser, alkoholfreiem Bier und Apfelsaft </a:t>
            </a:r>
            <a:r>
              <a:rPr lang="de-DE" sz="2000" dirty="0" smtClean="0"/>
              <a:t>gesättigten Atmosphäre</a:t>
            </a:r>
            <a:r>
              <a:rPr lang="de-DE" sz="2000" dirty="0" smtClean="0"/>
              <a:t>. Abhängig von der Sensortemperatur sorgen unterschiedliche Prozesse auf der Oberfläche des Sensors für einen typischen </a:t>
            </a:r>
            <a:r>
              <a:rPr lang="de-DE" sz="2000" dirty="0"/>
              <a:t>p</a:t>
            </a:r>
            <a:r>
              <a:rPr lang="de-DE" sz="2000" dirty="0" smtClean="0"/>
              <a:t>arabelförmigen Verlauf.</a:t>
            </a:r>
            <a:endParaRPr lang="de-DE" sz="2000" dirty="0"/>
          </a:p>
        </p:txBody>
      </p:sp>
      <p:pic>
        <p:nvPicPr>
          <p:cNvPr id="134" name="Picture 30" descr="https://image.jimcdn.com/app/cms/image/transf/none/path/s27aa108ee3a8a9fa/image/i5924085baeadcd32/version/1567091362/image.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393119" y="12613984"/>
            <a:ext cx="4325207" cy="2911197"/>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261084" y="15625292"/>
            <a:ext cx="4135198" cy="2910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Textfeld 134"/>
          <p:cNvSpPr txBox="1"/>
          <p:nvPr/>
        </p:nvSpPr>
        <p:spPr>
          <a:xfrm>
            <a:off x="2931505" y="17533832"/>
            <a:ext cx="6312827" cy="1015663"/>
          </a:xfrm>
          <a:prstGeom prst="rect">
            <a:avLst/>
          </a:prstGeom>
          <a:noFill/>
        </p:spPr>
        <p:txBody>
          <a:bodyPr wrap="square" rtlCol="0">
            <a:spAutoFit/>
          </a:bodyPr>
          <a:lstStyle/>
          <a:p>
            <a:pPr algn="just"/>
            <a:r>
              <a:rPr lang="de-DE" sz="2000" dirty="0" smtClean="0"/>
              <a:t>Nach der Aufnahme von Messreihen werden die verantwortlichen   Prozesse   in    einem    schülergerechten</a:t>
            </a:r>
          </a:p>
          <a:p>
            <a:pPr algn="just"/>
            <a:r>
              <a:rPr lang="de-DE" sz="2000" dirty="0"/>
              <a:t> </a:t>
            </a:r>
            <a:r>
              <a:rPr lang="de-DE" sz="2000" dirty="0" smtClean="0"/>
              <a:t>  Modell anschaulich beschrieben.</a:t>
            </a:r>
            <a:endParaRPr lang="de-DE" sz="2000" dirty="0"/>
          </a:p>
        </p:txBody>
      </p:sp>
      <p:sp>
        <p:nvSpPr>
          <p:cNvPr id="136" name="Textfeld 135"/>
          <p:cNvSpPr txBox="1"/>
          <p:nvPr/>
        </p:nvSpPr>
        <p:spPr>
          <a:xfrm>
            <a:off x="16321937" y="11602755"/>
            <a:ext cx="6826708" cy="3170099"/>
          </a:xfrm>
          <a:prstGeom prst="rect">
            <a:avLst/>
          </a:prstGeom>
          <a:noFill/>
        </p:spPr>
        <p:txBody>
          <a:bodyPr wrap="square" rtlCol="0">
            <a:spAutoFit/>
          </a:bodyPr>
          <a:lstStyle/>
          <a:p>
            <a:pPr algn="just"/>
            <a:r>
              <a:rPr lang="de-DE" sz="2000" b="1" dirty="0" smtClean="0"/>
              <a:t>  Ziel- und Umsetzung</a:t>
            </a:r>
          </a:p>
          <a:p>
            <a:pPr algn="just"/>
            <a:r>
              <a:rPr lang="de-DE" sz="2000" dirty="0" smtClean="0"/>
              <a:t>Im Rahmen des Nachwuchswettbewerbs „Jugend forscht“ wurde eine „Google </a:t>
            </a:r>
            <a:r>
              <a:rPr lang="de-DE" sz="2000" dirty="0" err="1" smtClean="0"/>
              <a:t>Maps</a:t>
            </a:r>
            <a:r>
              <a:rPr lang="de-DE" sz="2000" dirty="0" smtClean="0"/>
              <a:t> Schadstoffkarte“ entwickelt. Mit Hilfe einer 3D-gedruckten Messkammer, in der sich der Sensor BME680 von Bosch befindet, können (</a:t>
            </a:r>
            <a:r>
              <a:rPr lang="de-DE" sz="2000" dirty="0" err="1" smtClean="0"/>
              <a:t>unkalibrierte</a:t>
            </a:r>
            <a:r>
              <a:rPr lang="de-DE" sz="2000" dirty="0" smtClean="0"/>
              <a:t>) Luftqualitätsmessungen der Umgebungsluft gemacht werden. Die Daten werden zusammen mit GPS-Daten an einen Server im Internet gesendet und von der App „</a:t>
            </a:r>
            <a:r>
              <a:rPr lang="de-DE" sz="2000" dirty="0" err="1" smtClean="0"/>
              <a:t>Blynk</a:t>
            </a:r>
            <a:r>
              <a:rPr lang="de-DE" sz="2000" dirty="0" smtClean="0"/>
              <a:t>“ ausgelesen. Diese ermöglicht es, die Daten als </a:t>
            </a:r>
            <a:r>
              <a:rPr lang="de-DE" sz="2000" dirty="0" err="1" smtClean="0"/>
              <a:t>Heatmap</a:t>
            </a:r>
            <a:r>
              <a:rPr lang="de-DE" sz="2000" dirty="0" smtClean="0"/>
              <a:t> über den Google-Dienst </a:t>
            </a:r>
            <a:r>
              <a:rPr lang="de-DE" sz="2000" dirty="0" err="1" smtClean="0"/>
              <a:t>Maps</a:t>
            </a:r>
            <a:r>
              <a:rPr lang="de-DE" sz="2000" dirty="0" smtClean="0"/>
              <a:t> darzustellen. </a:t>
            </a:r>
            <a:endParaRPr lang="de-DE" sz="2000" dirty="0"/>
          </a:p>
        </p:txBody>
      </p:sp>
      <p:sp>
        <p:nvSpPr>
          <p:cNvPr id="138" name="Textfeld 137"/>
          <p:cNvSpPr txBox="1"/>
          <p:nvPr/>
        </p:nvSpPr>
        <p:spPr>
          <a:xfrm>
            <a:off x="22163168" y="20484003"/>
            <a:ext cx="5059130" cy="2554545"/>
          </a:xfrm>
          <a:prstGeom prst="rect">
            <a:avLst/>
          </a:prstGeom>
          <a:noFill/>
        </p:spPr>
        <p:txBody>
          <a:bodyPr wrap="square" rtlCol="0">
            <a:spAutoFit/>
          </a:bodyPr>
          <a:lstStyle/>
          <a:p>
            <a:pPr algn="just"/>
            <a:r>
              <a:rPr lang="de-DE" sz="2000" b="1" dirty="0" smtClean="0"/>
              <a:t>Ergebnisse</a:t>
            </a:r>
          </a:p>
          <a:p>
            <a:pPr algn="just"/>
            <a:r>
              <a:rPr lang="de-DE" sz="2000" dirty="0" smtClean="0"/>
              <a:t>Ein Vergleich der TVOC-Konzentration mit und ohne Bienen zeigt jeweils einen periodischen Verlauf in einem 24 Stunden Rhythmus. Die Konzentration innerhalb des Bienenstocks mit Bienen ist um ca. 800-1000 ppb erhöht. Außerdem sind beide Verläufe um ca. 12 Stunden phasenversetzt. </a:t>
            </a:r>
            <a:endParaRPr lang="de-DE" sz="2000" dirty="0"/>
          </a:p>
        </p:txBody>
      </p:sp>
      <p:sp>
        <p:nvSpPr>
          <p:cNvPr id="139" name="Textfeld 138"/>
          <p:cNvSpPr txBox="1"/>
          <p:nvPr/>
        </p:nvSpPr>
        <p:spPr>
          <a:xfrm>
            <a:off x="16500486" y="16488776"/>
            <a:ext cx="6745558" cy="4093428"/>
          </a:xfrm>
          <a:prstGeom prst="rect">
            <a:avLst/>
          </a:prstGeom>
          <a:noFill/>
        </p:spPr>
        <p:txBody>
          <a:bodyPr wrap="square" rtlCol="0">
            <a:spAutoFit/>
          </a:bodyPr>
          <a:lstStyle/>
          <a:p>
            <a:pPr algn="just"/>
            <a:r>
              <a:rPr lang="de-DE" sz="2000" dirty="0" smtClean="0"/>
              <a:t>      In Zusammenarbeit  mit   dem   Landesverband   saar-</a:t>
            </a:r>
          </a:p>
          <a:p>
            <a:pPr algn="just"/>
            <a:r>
              <a:rPr lang="de-DE" sz="2000" dirty="0" smtClean="0"/>
              <a:t> </a:t>
            </a:r>
            <a:r>
              <a:rPr lang="de-DE" sz="2000" dirty="0" err="1" smtClean="0"/>
              <a:t>ländischer</a:t>
            </a:r>
            <a:r>
              <a:rPr lang="de-DE" sz="2000" dirty="0" smtClean="0"/>
              <a:t> Imker, wurde ein „Jugend forscht“-Projekt zur Untersuchung von Bienenstöcken auf Gase, Temperatur, Luftfeuchte und Luftdruck entwickelt. Schülerinnen und Schülern wird dabei die Möglichkeit geboten, an einem authentischen und hochaktuellen Kontext wissenschaftlich zu arbeiten, indem Daten aufgenommen, ausgewertet und interpretiert werden müssen. </a:t>
            </a:r>
          </a:p>
          <a:p>
            <a:pPr algn="just"/>
            <a:r>
              <a:rPr lang="de-DE" sz="2000" dirty="0" smtClean="0"/>
              <a:t>Über einen längeren Zeitraum werden Messdaten an den Online-Datenbank-Service von "</a:t>
            </a:r>
            <a:r>
              <a:rPr lang="de-DE" sz="2000" dirty="0" err="1" smtClean="0"/>
              <a:t>ThingSpeak</a:t>
            </a:r>
            <a:r>
              <a:rPr lang="de-DE" sz="2000" dirty="0" smtClean="0"/>
              <a:t>" geschickt und dort gespeichert. Anschließend können die Daten heruntergeladen und analysiert werden.  Der Versuchsaufbau ist in Abbildung 1 zu sehen. </a:t>
            </a:r>
            <a:endParaRPr lang="de-DE" sz="2000" dirty="0"/>
          </a:p>
        </p:txBody>
      </p:sp>
      <p:sp>
        <p:nvSpPr>
          <p:cNvPr id="141" name="Textfeld 140"/>
          <p:cNvSpPr txBox="1"/>
          <p:nvPr/>
        </p:nvSpPr>
        <p:spPr>
          <a:xfrm>
            <a:off x="16500486" y="23285197"/>
            <a:ext cx="6648158" cy="2554545"/>
          </a:xfrm>
          <a:prstGeom prst="rect">
            <a:avLst/>
          </a:prstGeom>
          <a:noFill/>
        </p:spPr>
        <p:txBody>
          <a:bodyPr wrap="square" rtlCol="0">
            <a:spAutoFit/>
          </a:bodyPr>
          <a:lstStyle/>
          <a:p>
            <a:pPr algn="just"/>
            <a:r>
              <a:rPr lang="de-DE" sz="2000" b="1" dirty="0" smtClean="0"/>
              <a:t>Bienen besitzen CO</a:t>
            </a:r>
            <a:r>
              <a:rPr lang="de-DE" sz="2000" b="1" baseline="-25000" dirty="0" smtClean="0"/>
              <a:t>2</a:t>
            </a:r>
            <a:r>
              <a:rPr lang="de-DE" sz="2000" b="1" dirty="0" smtClean="0"/>
              <a:t>-Sensoren</a:t>
            </a:r>
          </a:p>
          <a:p>
            <a:pPr algn="just"/>
            <a:r>
              <a:rPr lang="de-DE" sz="2000" dirty="0" smtClean="0"/>
              <a:t>Analog zum Verlauf der TVOC-Konzentration verhielt sich auch die CO2-Konzentration innerhalb des Stocks. Um zu testen, ob Bienen die CO2-Konzentration aktiv durch Fächern regulieren, wurde die sie künstlich erhöht. Nach einem kurzen Anstieg der Konzentration konnten die Bienen diese wieder auf einen Wert um 18.000 ppm regulieren.  Dieses  Verhalten  zeigte sich</a:t>
            </a:r>
          </a:p>
          <a:p>
            <a:pPr algn="just"/>
            <a:r>
              <a:rPr lang="de-DE" sz="2000" dirty="0" smtClean="0"/>
              <a:t>     bei verschiedenen Flussdichten.</a:t>
            </a:r>
          </a:p>
        </p:txBody>
      </p:sp>
      <p:sp>
        <p:nvSpPr>
          <p:cNvPr id="186" name="Abgerundetes Rechteck 185"/>
          <p:cNvSpPr/>
          <p:nvPr/>
        </p:nvSpPr>
        <p:spPr>
          <a:xfrm>
            <a:off x="16239717" y="27143153"/>
            <a:ext cx="11075025" cy="55846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Textfeld 141"/>
          <p:cNvSpPr txBox="1"/>
          <p:nvPr/>
        </p:nvSpPr>
        <p:spPr>
          <a:xfrm>
            <a:off x="17300227" y="16130565"/>
            <a:ext cx="4959275" cy="400110"/>
          </a:xfrm>
          <a:prstGeom prst="rect">
            <a:avLst/>
          </a:prstGeom>
          <a:noFill/>
        </p:spPr>
        <p:txBody>
          <a:bodyPr wrap="square" rtlCol="0">
            <a:spAutoFit/>
          </a:bodyPr>
          <a:lstStyle/>
          <a:p>
            <a:r>
              <a:rPr lang="de-DE" sz="2000" b="1" dirty="0" smtClean="0"/>
              <a:t>Zielsetzung</a:t>
            </a:r>
            <a:endParaRPr lang="de-DE" sz="2000" b="1" dirty="0"/>
          </a:p>
        </p:txBody>
      </p:sp>
      <p:pic>
        <p:nvPicPr>
          <p:cNvPr id="65" name="Picture 24" descr="https://image.jimcdn.com/app/cms/image/transf/dimension=457x10000:format=png/path/s27aa108ee3a8a9fa/image/i08f85adb8636a235/version/1567079953/image.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3656630" y="27543263"/>
            <a:ext cx="3182372" cy="205426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6" descr="https://image.jimcdn.com/app/cms/image/transf/dimension=398x10000:format=png/path/s27aa108ee3a8a9fa/image/idcbc38f38ac3dbc3/version/1567080022/image.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537571" y="29931461"/>
            <a:ext cx="3292196" cy="2407110"/>
          </a:xfrm>
          <a:prstGeom prst="rect">
            <a:avLst/>
          </a:prstGeom>
          <a:noFill/>
          <a:extLst>
            <a:ext uri="{909E8E84-426E-40DD-AFC4-6F175D3DCCD1}">
              <a14:hiddenFill xmlns:a14="http://schemas.microsoft.com/office/drawing/2010/main">
                <a:solidFill>
                  <a:srgbClr val="FFFFFF"/>
                </a:solidFill>
              </a14:hiddenFill>
            </a:ext>
          </a:extLst>
        </p:spPr>
      </p:pic>
      <p:sp>
        <p:nvSpPr>
          <p:cNvPr id="143" name="Textfeld 142"/>
          <p:cNvSpPr txBox="1"/>
          <p:nvPr/>
        </p:nvSpPr>
        <p:spPr>
          <a:xfrm>
            <a:off x="16400127" y="27237478"/>
            <a:ext cx="7131634" cy="2554545"/>
          </a:xfrm>
          <a:prstGeom prst="rect">
            <a:avLst/>
          </a:prstGeom>
          <a:noFill/>
        </p:spPr>
        <p:txBody>
          <a:bodyPr wrap="square" rtlCol="0">
            <a:spAutoFit/>
          </a:bodyPr>
          <a:lstStyle/>
          <a:p>
            <a:pPr algn="just"/>
            <a:r>
              <a:rPr lang="de-DE" sz="2000" b="1" dirty="0" smtClean="0"/>
              <a:t>      Zielsetzung</a:t>
            </a:r>
            <a:endParaRPr lang="de-DE" sz="2000" dirty="0" smtClean="0"/>
          </a:p>
          <a:p>
            <a:pPr algn="just"/>
            <a:r>
              <a:rPr lang="de-DE" sz="2000" dirty="0" smtClean="0"/>
              <a:t>Zwei Schülerinnen haben untersucht, ob Pflanzen die Luftqualität im Innenraum durch Absorption bzw. Umsetzung von Schadstoffen verbessern. Zu diesem Zweck wurden zwei luftdichte Boxen gebaut und mit Gassensoren ausgestattet. In eine Box wurden Pflanzen gestellt, in die zweite zur Kontrolle keine Pflanzen. Sie führten kleine Mengen Ethanol, Aceton, Essigsäure und Ameisensäure hinzu und untersuchten den Abbau dieser gasförmigen Stoffe. </a:t>
            </a:r>
            <a:endParaRPr lang="de-DE" sz="2000" dirty="0"/>
          </a:p>
        </p:txBody>
      </p:sp>
      <p:sp>
        <p:nvSpPr>
          <p:cNvPr id="144" name="Textfeld 143"/>
          <p:cNvSpPr txBox="1"/>
          <p:nvPr/>
        </p:nvSpPr>
        <p:spPr>
          <a:xfrm>
            <a:off x="20135543" y="29967008"/>
            <a:ext cx="7086756" cy="2554545"/>
          </a:xfrm>
          <a:prstGeom prst="rect">
            <a:avLst/>
          </a:prstGeom>
          <a:noFill/>
        </p:spPr>
        <p:txBody>
          <a:bodyPr wrap="square" rtlCol="0">
            <a:spAutoFit/>
          </a:bodyPr>
          <a:lstStyle/>
          <a:p>
            <a:pPr algn="just"/>
            <a:r>
              <a:rPr lang="de-DE" sz="2000" b="1" dirty="0" smtClean="0"/>
              <a:t>Ergebnisse</a:t>
            </a:r>
          </a:p>
          <a:p>
            <a:pPr algn="just"/>
            <a:r>
              <a:rPr lang="de-DE" sz="2000" dirty="0" smtClean="0"/>
              <a:t>Im Test wurden die beiden Sensoren SGP30 von Sensirion und CCS811 von </a:t>
            </a:r>
            <a:r>
              <a:rPr lang="de-DE" sz="2000" dirty="0" err="1" smtClean="0"/>
              <a:t>ams</a:t>
            </a:r>
            <a:r>
              <a:rPr lang="de-DE" sz="2000" dirty="0" smtClean="0"/>
              <a:t> verwendet. In der Auswertung zeigte sich im Vergleich der beiden Messkammern eine deutliche Abnahme der Gaskonzentration, die jedoch abhängig von der Art des Schadstoffes verschieden lang dauerte. Als Beispiel ist der Verlauf der Aceton-Konzentration in den beiden Messkammern, mit (blau) bzw. ohne (orange) Pflanzen zu sehen.</a:t>
            </a:r>
            <a:endParaRPr lang="de-DE" sz="2000" dirty="0"/>
          </a:p>
        </p:txBody>
      </p:sp>
      <p:sp>
        <p:nvSpPr>
          <p:cNvPr id="190" name="Textfeld 189"/>
          <p:cNvSpPr txBox="1"/>
          <p:nvPr/>
        </p:nvSpPr>
        <p:spPr>
          <a:xfrm>
            <a:off x="15789065" y="32922477"/>
            <a:ext cx="12023363" cy="707886"/>
          </a:xfrm>
          <a:prstGeom prst="rect">
            <a:avLst/>
          </a:prstGeom>
          <a:noFill/>
        </p:spPr>
        <p:txBody>
          <a:bodyPr wrap="square" rtlCol="0">
            <a:spAutoFit/>
          </a:bodyPr>
          <a:lstStyle/>
          <a:p>
            <a:pPr algn="ctr"/>
            <a:r>
              <a:rPr lang="de-DE" sz="4000" i="1" dirty="0" smtClean="0"/>
              <a:t>Mobiler Kohlenmonoxid Melder</a:t>
            </a:r>
            <a:endParaRPr lang="de-DE" sz="4000" i="1" dirty="0"/>
          </a:p>
        </p:txBody>
      </p:sp>
      <p:sp>
        <p:nvSpPr>
          <p:cNvPr id="191" name="Abgerundetes Rechteck 190"/>
          <p:cNvSpPr/>
          <p:nvPr/>
        </p:nvSpPr>
        <p:spPr>
          <a:xfrm>
            <a:off x="16318666" y="33660225"/>
            <a:ext cx="10990422" cy="35804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7" name="Picture 28" descr="https://image.jimcdn.com/app/cms/image/transf/dimension=391x10000:format=png/path/s27aa108ee3a8a9fa/image/i20af4750637fd6b9/version/1567080904/image.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499302" y="34109720"/>
            <a:ext cx="2695819" cy="1647827"/>
          </a:xfrm>
          <a:prstGeom prst="rect">
            <a:avLst/>
          </a:prstGeom>
          <a:noFill/>
          <a:extLst>
            <a:ext uri="{909E8E84-426E-40DD-AFC4-6F175D3DCCD1}">
              <a14:hiddenFill xmlns:a14="http://schemas.microsoft.com/office/drawing/2010/main">
                <a:solidFill>
                  <a:srgbClr val="FFFFFF"/>
                </a:solidFill>
              </a14:hiddenFill>
            </a:ext>
          </a:extLst>
        </p:spPr>
      </p:pic>
      <p:sp>
        <p:nvSpPr>
          <p:cNvPr id="145" name="Textfeld 144"/>
          <p:cNvSpPr txBox="1"/>
          <p:nvPr/>
        </p:nvSpPr>
        <p:spPr>
          <a:xfrm>
            <a:off x="16540456" y="33740755"/>
            <a:ext cx="7958846" cy="2246769"/>
          </a:xfrm>
          <a:prstGeom prst="rect">
            <a:avLst/>
          </a:prstGeom>
          <a:noFill/>
        </p:spPr>
        <p:txBody>
          <a:bodyPr wrap="square" rtlCol="0">
            <a:spAutoFit/>
          </a:bodyPr>
          <a:lstStyle/>
          <a:p>
            <a:pPr algn="just"/>
            <a:r>
              <a:rPr lang="de-DE" sz="2000" b="1" dirty="0" smtClean="0"/>
              <a:t>      Zielsetzung</a:t>
            </a:r>
          </a:p>
          <a:p>
            <a:pPr algn="just"/>
            <a:r>
              <a:rPr lang="de-DE" sz="2000" dirty="0" smtClean="0"/>
              <a:t>Ein Schüler hat sich mit der Messung der Kohlenmonoxid-Konzentration in der Innenraumluft und den mit der Aufnahme von Kohlenmonoxid (CO) verbundenen Gefahren beschäftigt. Im Rahmen seines Projekts hat er sich dazu entschieden einen mobilen Kohlenmonoxid Melder zu entwickeln.</a:t>
            </a:r>
            <a:endParaRPr lang="de-DE" sz="2000" dirty="0"/>
          </a:p>
          <a:p>
            <a:pPr algn="just"/>
            <a:endParaRPr lang="de-DE" sz="2000" b="1" dirty="0" smtClean="0"/>
          </a:p>
          <a:p>
            <a:pPr algn="just"/>
            <a:r>
              <a:rPr lang="de-DE" sz="2000" b="1" dirty="0" smtClean="0"/>
              <a:t>Umsetzung</a:t>
            </a:r>
          </a:p>
        </p:txBody>
      </p:sp>
      <p:sp>
        <p:nvSpPr>
          <p:cNvPr id="147" name="Textfeld 146"/>
          <p:cNvSpPr txBox="1"/>
          <p:nvPr/>
        </p:nvSpPr>
        <p:spPr>
          <a:xfrm>
            <a:off x="16537571" y="35883308"/>
            <a:ext cx="10660553" cy="1631216"/>
          </a:xfrm>
          <a:prstGeom prst="rect">
            <a:avLst/>
          </a:prstGeom>
          <a:noFill/>
        </p:spPr>
        <p:txBody>
          <a:bodyPr wrap="square" rtlCol="0">
            <a:spAutoFit/>
          </a:bodyPr>
          <a:lstStyle/>
          <a:p>
            <a:pPr algn="just"/>
            <a:r>
              <a:rPr lang="de-DE" sz="2000" dirty="0" smtClean="0"/>
              <a:t>Der CO-Warner nutzt den Miniatur-Gassensor BME680,  der auf das </a:t>
            </a:r>
            <a:r>
              <a:rPr lang="de-DE" sz="2000" dirty="0" err="1" smtClean="0"/>
              <a:t>Zielgas</a:t>
            </a:r>
            <a:r>
              <a:rPr lang="de-DE" sz="2000" dirty="0" smtClean="0"/>
              <a:t> CO kalibriert wurde. Gesteuert über einen Mikrocontroller soll ab einer CO-Konzentration von 50 ppm die LED in einen schnellen Blink-Modus versetzt werden. Ab 250 ppm soll über den Summer ein Warnsignal erzeugt werden.</a:t>
            </a:r>
          </a:p>
          <a:p>
            <a:pPr algn="just"/>
            <a:endParaRPr lang="de-DE" sz="2000" dirty="0"/>
          </a:p>
        </p:txBody>
      </p:sp>
      <p:pic>
        <p:nvPicPr>
          <p:cNvPr id="1061" name="Picture 37" descr="https://image.jimcdn.com/app/cms/image/transf/dimension=173x10000:format=jpg/path/s27aa108ee3a8a9fa/image/i76cfe0a3f2e44e0a/version/1567069322/image.jp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813459" y="6090318"/>
            <a:ext cx="1853465" cy="381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83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Benutzerdefiniert</PresentationFormat>
  <Paragraphs>87</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Höfner</dc:creator>
  <cp:lastModifiedBy>Sebastian Höfner</cp:lastModifiedBy>
  <cp:revision>45</cp:revision>
  <cp:lastPrinted>2019-10-18T15:35:43Z</cp:lastPrinted>
  <dcterms:created xsi:type="dcterms:W3CDTF">2019-10-18T09:03:37Z</dcterms:created>
  <dcterms:modified xsi:type="dcterms:W3CDTF">2019-10-18T15:39:31Z</dcterms:modified>
</cp:coreProperties>
</file>