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819900" cy="9918700"/>
  <p:defaultTextStyle>
    <a:defPPr>
      <a:defRPr lang="de-DE"/>
    </a:defPPr>
    <a:lvl1pPr marL="0" algn="l" defTabSz="417639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97" algn="l" defTabSz="417639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94" algn="l" defTabSz="417639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91" algn="l" defTabSz="417639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788" algn="l" defTabSz="417639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985" algn="l" defTabSz="417639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182" algn="l" defTabSz="417639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379" algn="l" defTabSz="417639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576" algn="l" defTabSz="417639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F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67" autoAdjust="0"/>
  </p:normalViewPr>
  <p:slideViewPr>
    <p:cSldViewPr snapToObjects="1">
      <p:cViewPr>
        <p:scale>
          <a:sx n="33" d="100"/>
          <a:sy n="33" d="100"/>
        </p:scale>
        <p:origin x="-1614" y="1944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8" y="13298393"/>
            <a:ext cx="25737979" cy="91760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21.10.2019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495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21.10.2019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944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52982" y="1714329"/>
            <a:ext cx="6812994" cy="36525979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3999" y="1714329"/>
            <a:ext cx="19934317" cy="36525979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21.10.2019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79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21.10.2019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453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910" y="27508443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910" y="18144084"/>
            <a:ext cx="25737979" cy="9364361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97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9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6264591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4pPr>
            <a:lvl5pPr marL="8352788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5pPr>
            <a:lvl6pPr marL="10440985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6pPr>
            <a:lvl7pPr marL="12529182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7pPr>
            <a:lvl8pPr marL="14617379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8pPr>
            <a:lvl9pPr marL="16705576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21.10.2019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72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3999" y="9988659"/>
            <a:ext cx="13373656" cy="28251647"/>
          </a:xfrm>
        </p:spPr>
        <p:txBody>
          <a:bodyPr/>
          <a:lstStyle>
            <a:lvl1pPr>
              <a:defRPr sz="12700"/>
            </a:lvl1pPr>
            <a:lvl2pPr>
              <a:defRPr sz="111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392320" y="9988659"/>
            <a:ext cx="13373656" cy="28251647"/>
          </a:xfrm>
        </p:spPr>
        <p:txBody>
          <a:bodyPr/>
          <a:lstStyle>
            <a:lvl1pPr>
              <a:defRPr sz="12700"/>
            </a:lvl1pPr>
            <a:lvl2pPr>
              <a:defRPr sz="111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21.10.2019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44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4000" y="9582373"/>
            <a:ext cx="13378913" cy="3993476"/>
          </a:xfrm>
        </p:spPr>
        <p:txBody>
          <a:bodyPr anchor="b"/>
          <a:lstStyle>
            <a:lvl1pPr marL="0" indent="0">
              <a:buNone/>
              <a:defRPr sz="11100" b="1"/>
            </a:lvl1pPr>
            <a:lvl2pPr marL="2088197" indent="0">
              <a:buNone/>
              <a:defRPr sz="9100" b="1"/>
            </a:lvl2pPr>
            <a:lvl3pPr marL="4176394" indent="0">
              <a:buNone/>
              <a:defRPr sz="8200" b="1"/>
            </a:lvl3pPr>
            <a:lvl4pPr marL="6264591" indent="0">
              <a:buNone/>
              <a:defRPr sz="7200" b="1"/>
            </a:lvl4pPr>
            <a:lvl5pPr marL="8352788" indent="0">
              <a:buNone/>
              <a:defRPr sz="7200" b="1"/>
            </a:lvl5pPr>
            <a:lvl6pPr marL="10440985" indent="0">
              <a:buNone/>
              <a:defRPr sz="7200" b="1"/>
            </a:lvl6pPr>
            <a:lvl7pPr marL="12529182" indent="0">
              <a:buNone/>
              <a:defRPr sz="7200" b="1"/>
            </a:lvl7pPr>
            <a:lvl8pPr marL="14617379" indent="0">
              <a:buNone/>
              <a:defRPr sz="7200" b="1"/>
            </a:lvl8pPr>
            <a:lvl9pPr marL="16705576" indent="0">
              <a:buNone/>
              <a:defRPr sz="7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4000" y="13575850"/>
            <a:ext cx="13378913" cy="24664453"/>
          </a:xfrm>
        </p:spPr>
        <p:txBody>
          <a:bodyPr/>
          <a:lstStyle>
            <a:lvl1pPr>
              <a:defRPr sz="11100"/>
            </a:lvl1pPr>
            <a:lvl2pPr>
              <a:defRPr sz="9100"/>
            </a:lvl2pPr>
            <a:lvl3pPr>
              <a:defRPr sz="82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809" y="9582373"/>
            <a:ext cx="13384170" cy="3993476"/>
          </a:xfrm>
        </p:spPr>
        <p:txBody>
          <a:bodyPr anchor="b"/>
          <a:lstStyle>
            <a:lvl1pPr marL="0" indent="0">
              <a:buNone/>
              <a:defRPr sz="11100" b="1"/>
            </a:lvl1pPr>
            <a:lvl2pPr marL="2088197" indent="0">
              <a:buNone/>
              <a:defRPr sz="9100" b="1"/>
            </a:lvl2pPr>
            <a:lvl3pPr marL="4176394" indent="0">
              <a:buNone/>
              <a:defRPr sz="8200" b="1"/>
            </a:lvl3pPr>
            <a:lvl4pPr marL="6264591" indent="0">
              <a:buNone/>
              <a:defRPr sz="7200" b="1"/>
            </a:lvl4pPr>
            <a:lvl5pPr marL="8352788" indent="0">
              <a:buNone/>
              <a:defRPr sz="7200" b="1"/>
            </a:lvl5pPr>
            <a:lvl6pPr marL="10440985" indent="0">
              <a:buNone/>
              <a:defRPr sz="7200" b="1"/>
            </a:lvl6pPr>
            <a:lvl7pPr marL="12529182" indent="0">
              <a:buNone/>
              <a:defRPr sz="7200" b="1"/>
            </a:lvl7pPr>
            <a:lvl8pPr marL="14617379" indent="0">
              <a:buNone/>
              <a:defRPr sz="7200" b="1"/>
            </a:lvl8pPr>
            <a:lvl9pPr marL="16705576" indent="0">
              <a:buNone/>
              <a:defRPr sz="7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809" y="13575850"/>
            <a:ext cx="13384170" cy="24664453"/>
          </a:xfrm>
        </p:spPr>
        <p:txBody>
          <a:bodyPr/>
          <a:lstStyle>
            <a:lvl1pPr>
              <a:defRPr sz="11100"/>
            </a:lvl1pPr>
            <a:lvl2pPr>
              <a:defRPr sz="9100"/>
            </a:lvl2pPr>
            <a:lvl3pPr>
              <a:defRPr sz="82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21.10.2019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003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21.10.2019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534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21.10.2019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1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0" y="1704412"/>
            <a:ext cx="9961904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8627" y="1704418"/>
            <a:ext cx="16927349" cy="36535890"/>
          </a:xfrm>
        </p:spPr>
        <p:txBody>
          <a:bodyPr/>
          <a:lstStyle>
            <a:lvl1pPr>
              <a:defRPr sz="14700"/>
            </a:lvl1pPr>
            <a:lvl2pPr>
              <a:defRPr sz="12700"/>
            </a:lvl2pPr>
            <a:lvl3pPr>
              <a:defRPr sz="111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4" cy="29282224"/>
          </a:xfrm>
        </p:spPr>
        <p:txBody>
          <a:bodyPr/>
          <a:lstStyle>
            <a:lvl1pPr marL="0" indent="0">
              <a:buNone/>
              <a:defRPr sz="6500"/>
            </a:lvl1pPr>
            <a:lvl2pPr marL="2088197" indent="0">
              <a:buNone/>
              <a:defRPr sz="5500"/>
            </a:lvl2pPr>
            <a:lvl3pPr marL="4176394" indent="0">
              <a:buNone/>
              <a:defRPr sz="4600"/>
            </a:lvl3pPr>
            <a:lvl4pPr marL="6264591" indent="0">
              <a:buNone/>
              <a:defRPr sz="4200"/>
            </a:lvl4pPr>
            <a:lvl5pPr marL="8352788" indent="0">
              <a:buNone/>
              <a:defRPr sz="4200"/>
            </a:lvl5pPr>
            <a:lvl6pPr marL="10440985" indent="0">
              <a:buNone/>
              <a:defRPr sz="4200"/>
            </a:lvl6pPr>
            <a:lvl7pPr marL="12529182" indent="0">
              <a:buNone/>
              <a:defRPr sz="4200"/>
            </a:lvl7pPr>
            <a:lvl8pPr marL="14617379" indent="0">
              <a:buNone/>
              <a:defRPr sz="4200"/>
            </a:lvl8pPr>
            <a:lvl9pPr marL="16705576" indent="0">
              <a:buNone/>
              <a:defRPr sz="4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21.10.2019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450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086" y="29965969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086" y="3825022"/>
            <a:ext cx="18167985" cy="25685115"/>
          </a:xfrm>
        </p:spPr>
        <p:txBody>
          <a:bodyPr/>
          <a:lstStyle>
            <a:lvl1pPr marL="0" indent="0">
              <a:buNone/>
              <a:defRPr sz="14700"/>
            </a:lvl1pPr>
            <a:lvl2pPr marL="2088197" indent="0">
              <a:buNone/>
              <a:defRPr sz="12700"/>
            </a:lvl2pPr>
            <a:lvl3pPr marL="4176394" indent="0">
              <a:buNone/>
              <a:defRPr sz="11100"/>
            </a:lvl3pPr>
            <a:lvl4pPr marL="6264591" indent="0">
              <a:buNone/>
              <a:defRPr sz="9100"/>
            </a:lvl4pPr>
            <a:lvl5pPr marL="8352788" indent="0">
              <a:buNone/>
              <a:defRPr sz="9100"/>
            </a:lvl5pPr>
            <a:lvl6pPr marL="10440985" indent="0">
              <a:buNone/>
              <a:defRPr sz="9100"/>
            </a:lvl6pPr>
            <a:lvl7pPr marL="12529182" indent="0">
              <a:buNone/>
              <a:defRPr sz="9100"/>
            </a:lvl7pPr>
            <a:lvl8pPr marL="14617379" indent="0">
              <a:buNone/>
              <a:defRPr sz="9100"/>
            </a:lvl8pPr>
            <a:lvl9pPr marL="16705576" indent="0">
              <a:buNone/>
              <a:defRPr sz="91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086" y="33503621"/>
            <a:ext cx="18167985" cy="5024053"/>
          </a:xfrm>
        </p:spPr>
        <p:txBody>
          <a:bodyPr/>
          <a:lstStyle>
            <a:lvl1pPr marL="0" indent="0">
              <a:buNone/>
              <a:defRPr sz="6500"/>
            </a:lvl1pPr>
            <a:lvl2pPr marL="2088197" indent="0">
              <a:buNone/>
              <a:defRPr sz="5500"/>
            </a:lvl2pPr>
            <a:lvl3pPr marL="4176394" indent="0">
              <a:buNone/>
              <a:defRPr sz="4600"/>
            </a:lvl3pPr>
            <a:lvl4pPr marL="6264591" indent="0">
              <a:buNone/>
              <a:defRPr sz="4200"/>
            </a:lvl4pPr>
            <a:lvl5pPr marL="8352788" indent="0">
              <a:buNone/>
              <a:defRPr sz="4200"/>
            </a:lvl5pPr>
            <a:lvl6pPr marL="10440985" indent="0">
              <a:buNone/>
              <a:defRPr sz="4200"/>
            </a:lvl6pPr>
            <a:lvl7pPr marL="12529182" indent="0">
              <a:buNone/>
              <a:defRPr sz="4200"/>
            </a:lvl7pPr>
            <a:lvl8pPr marL="14617379" indent="0">
              <a:buNone/>
              <a:defRPr sz="4200"/>
            </a:lvl8pPr>
            <a:lvl9pPr marL="16705576" indent="0">
              <a:buNone/>
              <a:defRPr sz="4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074-0CB5-4F37-8241-C03793FE3BFA}" type="datetimeFigureOut">
              <a:rPr lang="de-DE" smtClean="0"/>
              <a:t>21.10.2019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41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999" y="1714327"/>
            <a:ext cx="27251978" cy="7134754"/>
          </a:xfrm>
          <a:prstGeom prst="rect">
            <a:avLst/>
          </a:prstGeom>
        </p:spPr>
        <p:txBody>
          <a:bodyPr vert="horz" lIns="417639" tIns="208820" rIns="417639" bIns="2088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7"/>
          </a:xfrm>
          <a:prstGeom prst="rect">
            <a:avLst/>
          </a:prstGeom>
        </p:spPr>
        <p:txBody>
          <a:bodyPr vert="horz" lIns="417639" tIns="208820" rIns="417639" bIns="2088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999" y="39677163"/>
            <a:ext cx="7065328" cy="2279159"/>
          </a:xfrm>
          <a:prstGeom prst="rect">
            <a:avLst/>
          </a:prstGeom>
        </p:spPr>
        <p:txBody>
          <a:bodyPr vert="horz" lIns="417639" tIns="208820" rIns="417639" bIns="208820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E074-0CB5-4F37-8241-C03793FE3BFA}" type="datetimeFigureOut">
              <a:rPr lang="de-DE" smtClean="0"/>
              <a:t>21.10.2019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5658" y="39677163"/>
            <a:ext cx="9588659" cy="2279159"/>
          </a:xfrm>
          <a:prstGeom prst="rect">
            <a:avLst/>
          </a:prstGeom>
        </p:spPr>
        <p:txBody>
          <a:bodyPr vert="horz" lIns="417639" tIns="208820" rIns="417639" bIns="208820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700649" y="39677163"/>
            <a:ext cx="7065328" cy="2279159"/>
          </a:xfrm>
          <a:prstGeom prst="rect">
            <a:avLst/>
          </a:prstGeom>
        </p:spPr>
        <p:txBody>
          <a:bodyPr vert="horz" lIns="417639" tIns="208820" rIns="417639" bIns="208820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BBE7F-802E-42A8-B36C-90C4E4B2CE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23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394" rtl="0" eaLnBrk="1" latinLnBrk="0" hangingPunct="1">
        <a:spcBef>
          <a:spcPct val="0"/>
        </a:spcBef>
        <a:buNone/>
        <a:defRPr sz="20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48" indent="-1566148" algn="l" defTabSz="417639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7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20" indent="-1305123" algn="l" defTabSz="4176394" rtl="0" eaLnBrk="1" latinLnBrk="0" hangingPunct="1">
        <a:spcBef>
          <a:spcPct val="20000"/>
        </a:spcBef>
        <a:buFont typeface="Arial" panose="020B0604020202020204" pitchFamily="34" charset="0"/>
        <a:buChar char="–"/>
        <a:defRPr sz="127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92" indent="-1044098" algn="l" defTabSz="4176394" rtl="0" eaLnBrk="1" latinLnBrk="0" hangingPunct="1">
        <a:spcBef>
          <a:spcPct val="20000"/>
        </a:spcBef>
        <a:buFont typeface="Arial" panose="020B0604020202020204" pitchFamily="34" charset="0"/>
        <a:buChar char="•"/>
        <a:defRPr sz="111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689" indent="-1044098" algn="l" defTabSz="4176394" rtl="0" eaLnBrk="1" latinLnBrk="0" hangingPunct="1">
        <a:spcBef>
          <a:spcPct val="20000"/>
        </a:spcBef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886" indent="-1044098" algn="l" defTabSz="4176394" rtl="0" eaLnBrk="1" latinLnBrk="0" hangingPunct="1">
        <a:spcBef>
          <a:spcPct val="20000"/>
        </a:spcBef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083" indent="-1044098" algn="l" defTabSz="4176394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280" indent="-1044098" algn="l" defTabSz="4176394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477" indent="-1044098" algn="l" defTabSz="4176394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674" indent="-1044098" algn="l" defTabSz="4176394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17639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97" algn="l" defTabSz="417639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94" algn="l" defTabSz="417639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91" algn="l" defTabSz="417639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788" algn="l" defTabSz="417639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985" algn="l" defTabSz="417639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182" algn="l" defTabSz="417639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379" algn="l" defTabSz="417639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576" algn="l" defTabSz="417639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jpe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hyperlink" Target="http://www.lmt.uni-saarland.de/" TargetMode="External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jpeg"/><Relationship Id="rId25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7.png"/><Relationship Id="rId24" Type="http://schemas.openxmlformats.org/officeDocument/2006/relationships/image" Target="../media/image20.png"/><Relationship Id="rId5" Type="http://schemas.openxmlformats.org/officeDocument/2006/relationships/hyperlink" Target="http://www.susmobil.de/" TargetMode="Externa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10" Type="http://schemas.openxmlformats.org/officeDocument/2006/relationships/image" Target="../media/image6.png"/><Relationship Id="rId19" Type="http://schemas.openxmlformats.org/officeDocument/2006/relationships/image" Target="../media/image15.jpeg"/><Relationship Id="rId4" Type="http://schemas.openxmlformats.org/officeDocument/2006/relationships/hyperlink" Target="mailto:s.hoefner@lmt.uni-saarland.de" TargetMode="External"/><Relationship Id="rId9" Type="http://schemas.openxmlformats.org/officeDocument/2006/relationships/image" Target="../media/image5.jpeg"/><Relationship Id="rId14" Type="http://schemas.openxmlformats.org/officeDocument/2006/relationships/image" Target="../media/image10.jpeg"/><Relationship Id="rId22" Type="http://schemas.openxmlformats.org/officeDocument/2006/relationships/image" Target="../media/image18.png"/><Relationship Id="rId2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bgerundetes Rechteck 54"/>
          <p:cNvSpPr/>
          <p:nvPr/>
        </p:nvSpPr>
        <p:spPr>
          <a:xfrm>
            <a:off x="2538587" y="38785797"/>
            <a:ext cx="25626075" cy="27726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Abgerundetes Rechteck 33"/>
          <p:cNvSpPr/>
          <p:nvPr/>
        </p:nvSpPr>
        <p:spPr>
          <a:xfrm>
            <a:off x="2361208" y="10409889"/>
            <a:ext cx="11986691" cy="274842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270359" y="1218124"/>
            <a:ext cx="25812484" cy="4344378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2270359" y="1435932"/>
            <a:ext cx="2581248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 err="1"/>
              <a:t>Citizen</a:t>
            </a:r>
            <a:r>
              <a:rPr lang="de-DE" sz="8000" dirty="0"/>
              <a:t> Science für Schüler*innen - Umweltstudien mit mobiler Messtechnik</a:t>
            </a:r>
          </a:p>
          <a:p>
            <a:pPr algn="ctr"/>
            <a:r>
              <a:rPr lang="de-DE" sz="4400" dirty="0"/>
              <a:t>Sebastian Höfner, Prof. Dr. Andreas Schütze</a:t>
            </a:r>
          </a:p>
          <a:p>
            <a:pPr algn="ctr"/>
            <a:r>
              <a:rPr lang="de-DE" sz="4400" dirty="0"/>
              <a:t>Lehrstuhl für Messtechnik, Universität des Saarlandes, Saarbrücken DE</a:t>
            </a:r>
            <a:endParaRPr lang="de-DE" sz="4000" dirty="0"/>
          </a:p>
        </p:txBody>
      </p:sp>
      <p:sp>
        <p:nvSpPr>
          <p:cNvPr id="33" name="Textfeld 32"/>
          <p:cNvSpPr txBox="1"/>
          <p:nvPr/>
        </p:nvSpPr>
        <p:spPr>
          <a:xfrm rot="5400000">
            <a:off x="15494849" y="23357658"/>
            <a:ext cx="2720167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500" i="1" dirty="0"/>
              <a:t>Schülerumweltstudien</a:t>
            </a:r>
          </a:p>
        </p:txBody>
      </p:sp>
      <p:sp>
        <p:nvSpPr>
          <p:cNvPr id="40" name="Textfeld 39"/>
          <p:cNvSpPr txBox="1"/>
          <p:nvPr/>
        </p:nvSpPr>
        <p:spPr>
          <a:xfrm rot="16200000">
            <a:off x="-12804803" y="23225865"/>
            <a:ext cx="2746526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500" i="1" dirty="0"/>
              <a:t>Theoretische Grundlagen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2379145" y="10485293"/>
            <a:ext cx="119866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800" b="1" i="1" dirty="0"/>
              <a:t>Modul 1 </a:t>
            </a:r>
          </a:p>
          <a:p>
            <a:pPr algn="ctr"/>
            <a:r>
              <a:rPr lang="de-DE" sz="3800" dirty="0"/>
              <a:t>Funktionsweise eines Halbleiter Gassensors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2408575" y="18394998"/>
            <a:ext cx="1198669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800" b="1" i="1" dirty="0"/>
              <a:t>Modul 2a </a:t>
            </a:r>
          </a:p>
          <a:p>
            <a:pPr algn="ctr"/>
            <a:r>
              <a:rPr lang="de-DE" sz="3800" dirty="0"/>
              <a:t>Kalibrierung eines Halbleiter Gassensors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345655" y="27868480"/>
            <a:ext cx="1198669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800" b="1" i="1" dirty="0"/>
              <a:t>Modul 2b </a:t>
            </a:r>
          </a:p>
          <a:p>
            <a:pPr algn="ctr"/>
            <a:r>
              <a:rPr lang="de-DE" sz="3800" dirty="0"/>
              <a:t>Umweltmesstechnik und Innenraumluftqualität</a:t>
            </a:r>
          </a:p>
        </p:txBody>
      </p:sp>
      <p:sp>
        <p:nvSpPr>
          <p:cNvPr id="51" name="Abgerundetes Rechteck 50"/>
          <p:cNvSpPr/>
          <p:nvPr/>
        </p:nvSpPr>
        <p:spPr>
          <a:xfrm>
            <a:off x="2258328" y="6012553"/>
            <a:ext cx="25906335" cy="377545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520" y="38845696"/>
            <a:ext cx="2701723" cy="268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feld 55"/>
          <p:cNvSpPr txBox="1"/>
          <p:nvPr/>
        </p:nvSpPr>
        <p:spPr>
          <a:xfrm>
            <a:off x="12116063" y="38827626"/>
            <a:ext cx="5925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i="1" dirty="0"/>
              <a:t>Kontaktinformationen</a:t>
            </a:r>
            <a:endParaRPr lang="de-DE" sz="3200" i="1" dirty="0"/>
          </a:p>
        </p:txBody>
      </p:sp>
      <p:sp>
        <p:nvSpPr>
          <p:cNvPr id="57" name="Textfeld 56"/>
          <p:cNvSpPr txBox="1"/>
          <p:nvPr/>
        </p:nvSpPr>
        <p:spPr>
          <a:xfrm>
            <a:off x="5850955" y="39484846"/>
            <a:ext cx="63112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Sebastian Höfner</a:t>
            </a:r>
          </a:p>
          <a:p>
            <a:r>
              <a:rPr lang="de-DE" sz="3200" dirty="0"/>
              <a:t>Lehrstuhl für Messtechnik</a:t>
            </a:r>
          </a:p>
          <a:p>
            <a:r>
              <a:rPr lang="de-DE" sz="3200" dirty="0"/>
              <a:t>Abteilung Systems Engineering</a:t>
            </a:r>
          </a:p>
          <a:p>
            <a:r>
              <a:rPr lang="de-DE" sz="3200" dirty="0"/>
              <a:t>Webseite: </a:t>
            </a:r>
            <a:r>
              <a:rPr lang="de-DE" sz="3200" dirty="0">
                <a:hlinkClick r:id="rId3"/>
              </a:rPr>
              <a:t>www.LMT.uni-saarland.de</a:t>
            </a:r>
            <a:r>
              <a:rPr lang="de-DE" sz="3200" dirty="0"/>
              <a:t> 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12807810" y="39958653"/>
            <a:ext cx="4664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Universität des Saarlandes</a:t>
            </a:r>
          </a:p>
          <a:p>
            <a:r>
              <a:rPr lang="de-DE" sz="3200" dirty="0"/>
              <a:t>Campus A5.1 | Raum 2.29</a:t>
            </a:r>
          </a:p>
          <a:p>
            <a:r>
              <a:rPr lang="de-DE" sz="3200" dirty="0"/>
              <a:t>66123 Saarbrücken</a:t>
            </a:r>
          </a:p>
        </p:txBody>
      </p:sp>
      <p:sp>
        <p:nvSpPr>
          <p:cNvPr id="1024" name="Textfeld 1023"/>
          <p:cNvSpPr txBox="1"/>
          <p:nvPr/>
        </p:nvSpPr>
        <p:spPr>
          <a:xfrm>
            <a:off x="18737460" y="39530368"/>
            <a:ext cx="63854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Tel.: +49 681 302 – 2235</a:t>
            </a:r>
          </a:p>
          <a:p>
            <a:r>
              <a:rPr lang="de-DE" sz="3200" dirty="0"/>
              <a:t>Fax: +49 681 302 – 4665</a:t>
            </a:r>
          </a:p>
          <a:p>
            <a:r>
              <a:rPr lang="de-DE" sz="3200" dirty="0"/>
              <a:t>Mail: </a:t>
            </a:r>
            <a:r>
              <a:rPr lang="de-DE" sz="3200" dirty="0">
                <a:hlinkClick r:id="rId4"/>
              </a:rPr>
              <a:t>s.hoefner@lmt.uni-saarland.de</a:t>
            </a:r>
            <a:endParaRPr lang="de-DE" sz="3200" dirty="0"/>
          </a:p>
          <a:p>
            <a:r>
              <a:rPr lang="de-DE" sz="3200" dirty="0"/>
              <a:t>Projektwebseite: </a:t>
            </a:r>
            <a:r>
              <a:rPr lang="de-DE" sz="3200" dirty="0">
                <a:hlinkClick r:id="rId5"/>
              </a:rPr>
              <a:t>www.susmobil.de</a:t>
            </a:r>
            <a:r>
              <a:rPr lang="de-DE" sz="3200" dirty="0"/>
              <a:t> </a:t>
            </a:r>
          </a:p>
        </p:txBody>
      </p:sp>
      <p:cxnSp>
        <p:nvCxnSpPr>
          <p:cNvPr id="1027" name="Gerade Verbindung 1026"/>
          <p:cNvCxnSpPr/>
          <p:nvPr/>
        </p:nvCxnSpPr>
        <p:spPr>
          <a:xfrm>
            <a:off x="12162230" y="39530368"/>
            <a:ext cx="0" cy="199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feld 1031"/>
          <p:cNvSpPr txBox="1"/>
          <p:nvPr/>
        </p:nvSpPr>
        <p:spPr>
          <a:xfrm>
            <a:off x="2888705" y="6127397"/>
            <a:ext cx="118215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err="1">
                <a:effectLst/>
              </a:rPr>
              <a:t>SUSmobil</a:t>
            </a:r>
            <a:r>
              <a:rPr lang="de-DE" sz="2800" dirty="0">
                <a:effectLst/>
              </a:rPr>
              <a:t> steht für „Schülerumweltstudien mit mobilen Messgeräten“ und verfolgt das Ziel, Schülerinnen und Schüler zu motivieren </a:t>
            </a:r>
            <a:r>
              <a:rPr lang="de-DE" sz="2800" b="1" dirty="0">
                <a:effectLst/>
              </a:rPr>
              <a:t>eigene</a:t>
            </a:r>
            <a:r>
              <a:rPr lang="de-DE" sz="2800" dirty="0">
                <a:effectLst/>
              </a:rPr>
              <a:t> </a:t>
            </a:r>
            <a:r>
              <a:rPr lang="de-DE" sz="2800" b="1" dirty="0">
                <a:effectLst/>
              </a:rPr>
              <a:t>Umweltfragestellungen</a:t>
            </a:r>
            <a:r>
              <a:rPr lang="de-DE" sz="2800" dirty="0">
                <a:effectLst/>
              </a:rPr>
              <a:t> zu entwerfen und mit professioneller Hilfe zu beantworten. Damit sie dabei </a:t>
            </a:r>
            <a:r>
              <a:rPr lang="de-DE" sz="2800" b="1" dirty="0">
                <a:effectLst/>
              </a:rPr>
              <a:t>nicht nur als Datensammler</a:t>
            </a:r>
            <a:r>
              <a:rPr lang="de-DE" sz="2800" dirty="0">
                <a:effectLst/>
              </a:rPr>
              <a:t> agieren, bietet das </a:t>
            </a:r>
            <a:r>
              <a:rPr lang="de-DE" sz="2800" dirty="0" smtClean="0">
                <a:effectLst/>
              </a:rPr>
              <a:t>Projekt in sogenannten „</a:t>
            </a:r>
            <a:r>
              <a:rPr lang="de-DE" sz="2800" b="1" dirty="0" smtClean="0">
                <a:effectLst/>
              </a:rPr>
              <a:t>Selbstlernkursen</a:t>
            </a:r>
            <a:r>
              <a:rPr lang="de-DE" sz="2800" dirty="0" smtClean="0">
                <a:effectLst/>
              </a:rPr>
              <a:t>“ </a:t>
            </a:r>
            <a:r>
              <a:rPr lang="de-DE" sz="2800" dirty="0">
                <a:effectLst/>
              </a:rPr>
              <a:t>die Möglichkeit </a:t>
            </a:r>
            <a:r>
              <a:rPr lang="de-DE" sz="2800" dirty="0"/>
              <a:t>die theoretischen Grundlagen der Gasmesstechnik zu lernen, um zu verstehen wie ein Gassensor funktioniert, und wie </a:t>
            </a:r>
            <a:r>
              <a:rPr lang="de-DE" sz="2800" dirty="0" smtClean="0"/>
              <a:t>diese kalibriert werden können. </a:t>
            </a:r>
            <a:endParaRPr lang="de-DE" sz="2800" dirty="0"/>
          </a:p>
          <a:p>
            <a:pPr algn="just"/>
            <a:r>
              <a:rPr lang="de-DE" sz="2800" dirty="0">
                <a:effectLst/>
              </a:rPr>
              <a:t>Durch  das </a:t>
            </a:r>
            <a:r>
              <a:rPr lang="de-DE" sz="2800" dirty="0"/>
              <a:t>„</a:t>
            </a:r>
            <a:r>
              <a:rPr lang="de-DE" sz="2800" dirty="0">
                <a:effectLst/>
              </a:rPr>
              <a:t>Internet </a:t>
            </a:r>
            <a:r>
              <a:rPr lang="de-DE" sz="2800" dirty="0" err="1">
                <a:effectLst/>
              </a:rPr>
              <a:t>of</a:t>
            </a:r>
            <a:r>
              <a:rPr lang="de-DE" sz="2800" dirty="0"/>
              <a:t> </a:t>
            </a:r>
            <a:r>
              <a:rPr lang="de-DE" sz="2800" dirty="0">
                <a:effectLst/>
              </a:rPr>
              <a:t> Things“  (</a:t>
            </a:r>
            <a:r>
              <a:rPr lang="de-DE" sz="2800" dirty="0" err="1">
                <a:effectLst/>
              </a:rPr>
              <a:t>IoT</a:t>
            </a:r>
            <a:r>
              <a:rPr lang="de-DE" sz="2800" dirty="0">
                <a:effectLst/>
              </a:rPr>
              <a:t>)  ist  es  möglich  aufgenommene Daten auf</a:t>
            </a:r>
          </a:p>
        </p:txBody>
      </p:sp>
      <p:pic>
        <p:nvPicPr>
          <p:cNvPr id="1038" name="Picture 9" descr="dbu logo - normal nur anzeige 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492" y="2599791"/>
            <a:ext cx="2748253" cy="274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1" descr="https://image.jimcdn.com/app/cms/image/transf/dimension=198x10000:format=png/path/s27aa108ee3a8a9fa/image/i391764038aca8eb1/version/1510570617/ima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587" y="2599791"/>
            <a:ext cx="3659651" cy="268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3" descr="Ähnliches Fot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8570" y="38846679"/>
            <a:ext cx="2482530" cy="278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Abgerundetes Rechteck 85"/>
          <p:cNvSpPr/>
          <p:nvPr/>
        </p:nvSpPr>
        <p:spPr>
          <a:xfrm>
            <a:off x="15783885" y="10377981"/>
            <a:ext cx="11986691" cy="2751153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8" name="Gerade Verbindung 97"/>
          <p:cNvCxnSpPr/>
          <p:nvPr/>
        </p:nvCxnSpPr>
        <p:spPr>
          <a:xfrm>
            <a:off x="18030555" y="39530368"/>
            <a:ext cx="0" cy="199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Textfeld 1050"/>
          <p:cNvSpPr txBox="1"/>
          <p:nvPr/>
        </p:nvSpPr>
        <p:spPr>
          <a:xfrm>
            <a:off x="15747213" y="10485293"/>
            <a:ext cx="12023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i="1" dirty="0" smtClean="0"/>
              <a:t>Modul 3</a:t>
            </a:r>
          </a:p>
          <a:p>
            <a:pPr algn="ctr"/>
            <a:r>
              <a:rPr lang="de-DE" sz="4000" i="1" dirty="0" smtClean="0"/>
              <a:t>Schadstoffkarte</a:t>
            </a:r>
            <a:endParaRPr lang="de-DE" sz="4000" i="1" dirty="0"/>
          </a:p>
        </p:txBody>
      </p:sp>
      <p:sp>
        <p:nvSpPr>
          <p:cNvPr id="100" name="Textfeld 99"/>
          <p:cNvSpPr txBox="1"/>
          <p:nvPr/>
        </p:nvSpPr>
        <p:spPr>
          <a:xfrm>
            <a:off x="15847737" y="15441506"/>
            <a:ext cx="12023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i="1" dirty="0"/>
              <a:t>Luftzusammensetzung in Bienenstöcken</a:t>
            </a:r>
          </a:p>
        </p:txBody>
      </p:sp>
      <p:sp>
        <p:nvSpPr>
          <p:cNvPr id="101" name="Textfeld 100"/>
          <p:cNvSpPr txBox="1"/>
          <p:nvPr/>
        </p:nvSpPr>
        <p:spPr>
          <a:xfrm>
            <a:off x="15754789" y="25713258"/>
            <a:ext cx="12023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i="1" dirty="0"/>
              <a:t>Einfluss von Pflanzen auf die Luftqualität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15765548" y="32379318"/>
            <a:ext cx="12023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i="1" dirty="0"/>
              <a:t>Mobiler Kohlenmonoxid Melder</a:t>
            </a:r>
          </a:p>
        </p:txBody>
      </p:sp>
      <p:pic>
        <p:nvPicPr>
          <p:cNvPr id="1061" name="Picture 37" descr="https://image.jimcdn.com/app/cms/image/transf/dimension=173x10000:format=jpg/path/s27aa108ee3a8a9fa/image/i76cfe0a3f2e44e0a/version/1567069322/imag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8699" y="6110752"/>
            <a:ext cx="1722271" cy="354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xmlns="" id="{1880F7FF-10DF-4EE5-9B2D-9F2CB3806D10}"/>
              </a:ext>
            </a:extLst>
          </p:cNvPr>
          <p:cNvSpPr/>
          <p:nvPr/>
        </p:nvSpPr>
        <p:spPr>
          <a:xfrm>
            <a:off x="2693818" y="11758501"/>
            <a:ext cx="11255911" cy="6586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4" name="Picture 30" descr="https://image.jimcdn.com/app/cms/image/transf/none/path/s27aa108ee3a8a9fa/image/i5924085baeadcd32/version/1567091362/imag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988" y="11871127"/>
            <a:ext cx="4215483" cy="283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218" y="14800716"/>
            <a:ext cx="5483101" cy="219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xmlns="" id="{AA1A539B-C529-443D-AC45-8861F749813F}"/>
              </a:ext>
            </a:extLst>
          </p:cNvPr>
          <p:cNvSpPr/>
          <p:nvPr/>
        </p:nvSpPr>
        <p:spPr>
          <a:xfrm>
            <a:off x="2714322" y="19640333"/>
            <a:ext cx="11255911" cy="8239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2" name="Grafik 111"/>
          <p:cNvPicPr/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"/>
          <a:stretch/>
        </p:blipFill>
        <p:spPr bwMode="auto">
          <a:xfrm>
            <a:off x="2992547" y="21935475"/>
            <a:ext cx="3205691" cy="30103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5" name="Textfeld 84"/>
          <p:cNvSpPr txBox="1"/>
          <p:nvPr/>
        </p:nvSpPr>
        <p:spPr>
          <a:xfrm flipH="1">
            <a:off x="2952957" y="19762930"/>
            <a:ext cx="6400864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Aufbau des Moduls</a:t>
            </a:r>
          </a:p>
          <a:p>
            <a:pPr algn="ctr"/>
            <a:endParaRPr lang="de-DE" sz="1100" b="1" dirty="0"/>
          </a:p>
          <a:p>
            <a:pPr algn="just"/>
            <a:r>
              <a:rPr lang="de-DE" sz="2000" dirty="0">
                <a:effectLst/>
              </a:rPr>
              <a:t>Das </a:t>
            </a:r>
            <a:r>
              <a:rPr lang="de-DE" sz="2000" dirty="0" smtClean="0">
                <a:effectLst/>
              </a:rPr>
              <a:t>Ziel dieses Moduls </a:t>
            </a:r>
            <a:r>
              <a:rPr lang="de-DE" sz="2000" dirty="0">
                <a:effectLst/>
              </a:rPr>
              <a:t>ist es einen Halbleiter Gassensor auf verschiedene Konzentrationen Ethanols zu kalibrieren. Der Sensor befindet sich in einer abgeschlossenen Messkammer und wird über einen Mikrocontroller ausgelesen und gesteuert. </a:t>
            </a:r>
            <a:endParaRPr lang="de-DE" sz="2800" dirty="0"/>
          </a:p>
        </p:txBody>
      </p:sp>
      <p:pic>
        <p:nvPicPr>
          <p:cNvPr id="122" name="Grafik 12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193" y="19706923"/>
            <a:ext cx="2792465" cy="268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feld 86"/>
          <p:cNvSpPr txBox="1"/>
          <p:nvPr/>
        </p:nvSpPr>
        <p:spPr>
          <a:xfrm>
            <a:off x="6803181" y="22330181"/>
            <a:ext cx="69474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dirty="0">
                <a:effectLst/>
              </a:rPr>
              <a:t>Durch Variation der Ethanol-Konzentration in der Messkammer können </a:t>
            </a:r>
            <a:r>
              <a:rPr lang="de-DE" sz="2000" b="1" dirty="0">
                <a:effectLst/>
              </a:rPr>
              <a:t>"Trainingsdaten" </a:t>
            </a:r>
            <a:r>
              <a:rPr lang="de-DE" sz="2000" dirty="0">
                <a:effectLst/>
              </a:rPr>
              <a:t>aufgenommen - eine Art </a:t>
            </a:r>
            <a:r>
              <a:rPr lang="de-DE" sz="2000" b="1" dirty="0">
                <a:effectLst/>
              </a:rPr>
              <a:t>Fingerabdruck der jeweiligen Konzentration</a:t>
            </a:r>
            <a:r>
              <a:rPr lang="de-DE" sz="2000" dirty="0">
                <a:effectLst/>
              </a:rPr>
              <a:t>. </a:t>
            </a:r>
            <a:r>
              <a:rPr lang="de-DE" sz="2000" dirty="0"/>
              <a:t> </a:t>
            </a:r>
            <a:r>
              <a:rPr lang="de-DE" sz="2000" dirty="0" smtClean="0"/>
              <a:t>Die Daten werden mit Hilfe einer eigens entwickelten Software aufgenommen, die auch auf das Konzept der Datenverarbeitung eingeht.</a:t>
            </a:r>
            <a:endParaRPr lang="de-DE" sz="2000" dirty="0"/>
          </a:p>
        </p:txBody>
      </p:sp>
      <p:sp>
        <p:nvSpPr>
          <p:cNvPr id="92" name="Textfeld 91"/>
          <p:cNvSpPr txBox="1"/>
          <p:nvPr/>
        </p:nvSpPr>
        <p:spPr>
          <a:xfrm>
            <a:off x="2952957" y="24920039"/>
            <a:ext cx="6259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dirty="0">
                <a:effectLst/>
              </a:rPr>
              <a:t>Durch Einführung des </a:t>
            </a:r>
            <a:r>
              <a:rPr lang="de-DE" sz="2000" b="1" dirty="0">
                <a:effectLst/>
              </a:rPr>
              <a:t>"temperaturzyklischen Betriebs"</a:t>
            </a:r>
            <a:r>
              <a:rPr lang="de-DE" sz="2000" dirty="0">
                <a:effectLst/>
              </a:rPr>
              <a:t> können Sensitivität, Selektivität und Stabilität des Sensors verbessert werden. </a:t>
            </a:r>
          </a:p>
          <a:p>
            <a:pPr algn="just"/>
            <a:r>
              <a:rPr lang="de-DE" sz="2000" dirty="0">
                <a:effectLst/>
              </a:rPr>
              <a:t>Zudem wird Wert auf die Quantifizierung der Sensorreaktionen gelegt, indem das Prinzip der </a:t>
            </a:r>
            <a:r>
              <a:rPr lang="de-DE" sz="2000" b="1" dirty="0">
                <a:effectLst/>
              </a:rPr>
              <a:t>Merkmalsextraktion</a:t>
            </a:r>
            <a:r>
              <a:rPr lang="de-DE" sz="2000" dirty="0">
                <a:effectLst/>
              </a:rPr>
              <a:t> erläutert wird. </a:t>
            </a:r>
            <a:endParaRPr lang="de-DE" sz="2000" dirty="0"/>
          </a:p>
        </p:txBody>
      </p:sp>
      <p:sp>
        <p:nvSpPr>
          <p:cNvPr id="93" name="Textfeld 92"/>
          <p:cNvSpPr txBox="1"/>
          <p:nvPr/>
        </p:nvSpPr>
        <p:spPr>
          <a:xfrm>
            <a:off x="2952956" y="26750633"/>
            <a:ext cx="10797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dirty="0">
                <a:effectLst/>
              </a:rPr>
              <a:t>Schließlich   wird  der  Fokus  auch  auf   die  </a:t>
            </a:r>
            <a:r>
              <a:rPr lang="de-DE" sz="2000" b="1" dirty="0">
                <a:effectLst/>
              </a:rPr>
              <a:t>Modellbildung </a:t>
            </a:r>
            <a:r>
              <a:rPr lang="de-DE" sz="2000" dirty="0">
                <a:effectLst/>
              </a:rPr>
              <a:t> mit  Hilfe  künstlicher   Intelligenz  gelegt. </a:t>
            </a:r>
            <a:r>
              <a:rPr lang="de-DE" sz="2000" dirty="0"/>
              <a:t>Anhand  anschaulicher Beispiele wird gezeigt, wie ein neuronales Netz lernt, und so zur Erstellung eines mathematischen Vorhersagemodells verwendet werden kann.</a:t>
            </a:r>
          </a:p>
          <a:p>
            <a:pPr algn="just"/>
            <a:endParaRPr lang="de-DE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xmlns="" id="{6E4C0A0D-F939-4597-BAC6-DEF83923F623}"/>
              </a:ext>
            </a:extLst>
          </p:cNvPr>
          <p:cNvSpPr/>
          <p:nvPr/>
        </p:nvSpPr>
        <p:spPr>
          <a:xfrm>
            <a:off x="2711044" y="29075725"/>
            <a:ext cx="11255911" cy="7636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Textfeld 147"/>
          <p:cNvSpPr txBox="1"/>
          <p:nvPr/>
        </p:nvSpPr>
        <p:spPr>
          <a:xfrm flipH="1">
            <a:off x="2891137" y="29207862"/>
            <a:ext cx="5185667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Aufbau des Moduls</a:t>
            </a:r>
          </a:p>
          <a:p>
            <a:pPr algn="ctr"/>
            <a:endParaRPr lang="de-DE" sz="1050" b="1" dirty="0"/>
          </a:p>
          <a:p>
            <a:pPr algn="just"/>
            <a:r>
              <a:rPr lang="de-DE" sz="2000" dirty="0">
                <a:effectLst/>
              </a:rPr>
              <a:t>Das Ziel ist es Umweltmessungen im Innenraum durchzuführen. Es werden die umweltrelevanten Stoffe </a:t>
            </a:r>
            <a:r>
              <a:rPr lang="de-DE" sz="2000" b="1" dirty="0">
                <a:effectLst/>
              </a:rPr>
              <a:t>Feinstaub</a:t>
            </a:r>
            <a:r>
              <a:rPr lang="de-DE" sz="2000" dirty="0">
                <a:effectLst/>
              </a:rPr>
              <a:t>, </a:t>
            </a:r>
            <a:r>
              <a:rPr lang="de-DE" sz="2000" b="1" dirty="0">
                <a:effectLst/>
              </a:rPr>
              <a:t>TVOC</a:t>
            </a:r>
            <a:r>
              <a:rPr lang="de-DE" sz="2000" dirty="0">
                <a:effectLst/>
              </a:rPr>
              <a:t> (total volatile </a:t>
            </a:r>
            <a:r>
              <a:rPr lang="de-DE" sz="2000" dirty="0" err="1">
                <a:effectLst/>
              </a:rPr>
              <a:t>organic</a:t>
            </a:r>
            <a:r>
              <a:rPr lang="de-DE" sz="2000" dirty="0">
                <a:effectLst/>
              </a:rPr>
              <a:t> compounds) und </a:t>
            </a:r>
            <a:r>
              <a:rPr lang="de-DE" sz="2000" b="1" dirty="0">
                <a:effectLst/>
              </a:rPr>
              <a:t>CO</a:t>
            </a:r>
            <a:r>
              <a:rPr lang="de-DE" sz="2000" b="1" baseline="-25000" dirty="0">
                <a:effectLst/>
              </a:rPr>
              <a:t>2,</a:t>
            </a:r>
            <a:r>
              <a:rPr lang="de-DE" sz="2000" dirty="0">
                <a:effectLst/>
              </a:rPr>
              <a:t> als Indikator für TVOC, eingeführt, sowie ihre </a:t>
            </a:r>
            <a:r>
              <a:rPr lang="de-DE" sz="2000" b="1" dirty="0"/>
              <a:t>gesundheitlichen  Auswirkungen</a:t>
            </a:r>
            <a:r>
              <a:rPr lang="de-DE" sz="2000" dirty="0"/>
              <a:t>  auf  den Men-</a:t>
            </a:r>
          </a:p>
          <a:p>
            <a:pPr algn="just"/>
            <a:r>
              <a:rPr lang="de-DE" sz="2000" dirty="0" err="1"/>
              <a:t>schen</a:t>
            </a:r>
            <a:r>
              <a:rPr lang="de-DE" sz="2000" dirty="0"/>
              <a:t> erörtert. Anschließend werden offizielle </a:t>
            </a:r>
          </a:p>
        </p:txBody>
      </p:sp>
      <p:sp>
        <p:nvSpPr>
          <p:cNvPr id="108" name="Textfeld 107"/>
          <p:cNvSpPr txBox="1"/>
          <p:nvPr/>
        </p:nvSpPr>
        <p:spPr>
          <a:xfrm>
            <a:off x="8443007" y="29787584"/>
            <a:ext cx="53886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>
                <a:effectLst/>
              </a:rPr>
              <a:t>Grenzwerte </a:t>
            </a:r>
            <a:r>
              <a:rPr lang="de-DE" sz="2000" dirty="0">
                <a:effectLst/>
              </a:rPr>
              <a:t>,    mögliche    </a:t>
            </a:r>
            <a:r>
              <a:rPr lang="de-DE" sz="2000" b="1" dirty="0">
                <a:effectLst/>
              </a:rPr>
              <a:t>Quellen  </a:t>
            </a:r>
            <a:r>
              <a:rPr lang="de-DE" sz="2000" dirty="0">
                <a:effectLst/>
              </a:rPr>
              <a:t> und Handlungsempfehlungen zur Vermeidung schlechter Luftqualität</a:t>
            </a:r>
            <a:r>
              <a:rPr lang="de-DE" sz="2000" b="1" dirty="0">
                <a:effectLst/>
              </a:rPr>
              <a:t> </a:t>
            </a:r>
            <a:r>
              <a:rPr lang="de-DE" sz="2000" dirty="0">
                <a:effectLst/>
              </a:rPr>
              <a:t>beschrieben.</a:t>
            </a:r>
          </a:p>
          <a:p>
            <a:pPr algn="just"/>
            <a:r>
              <a:rPr lang="de-DE" sz="2000" dirty="0"/>
              <a:t>Schließlich lernen die Schüler*innen an vier Stationen unterschiedliche Sensorprinzipien kennen und führen eigene Messungen durch.</a:t>
            </a:r>
            <a:endParaRPr lang="de-DE" sz="1800" dirty="0"/>
          </a:p>
        </p:txBody>
      </p:sp>
      <p:sp>
        <p:nvSpPr>
          <p:cNvPr id="113" name="Textfeld 112"/>
          <p:cNvSpPr txBox="1"/>
          <p:nvPr/>
        </p:nvSpPr>
        <p:spPr>
          <a:xfrm>
            <a:off x="2952957" y="32068890"/>
            <a:ext cx="38002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Station 1 – </a:t>
            </a:r>
            <a:r>
              <a:rPr lang="de-DE" sz="2000" i="1" dirty="0"/>
              <a:t>Feinstaubmessung</a:t>
            </a:r>
            <a:endParaRPr lang="de-DE" sz="2400" i="1" dirty="0"/>
          </a:p>
          <a:p>
            <a:pPr algn="just"/>
            <a:r>
              <a:rPr lang="de-DE" sz="600" dirty="0"/>
              <a:t> </a:t>
            </a:r>
          </a:p>
          <a:p>
            <a:pPr algn="just"/>
            <a:r>
              <a:rPr lang="de-DE" sz="2000" dirty="0"/>
              <a:t>Beschriften und Abwischen einer Kreidetafel erzeugt hohe Feintaubbelastungen. Diese kann durch feuchtes, statt trockenes Abwischen um ein Vielfaches reduziert werden kann.</a:t>
            </a:r>
          </a:p>
        </p:txBody>
      </p:sp>
      <p:sp>
        <p:nvSpPr>
          <p:cNvPr id="126" name="Textfeld 125"/>
          <p:cNvSpPr txBox="1"/>
          <p:nvPr/>
        </p:nvSpPr>
        <p:spPr>
          <a:xfrm>
            <a:off x="8462612" y="32096959"/>
            <a:ext cx="3615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Station 2 </a:t>
            </a:r>
            <a:r>
              <a:rPr lang="de-DE" sz="2000" dirty="0"/>
              <a:t>– </a:t>
            </a:r>
            <a:r>
              <a:rPr lang="de-DE" sz="2000" i="1" dirty="0"/>
              <a:t>Mensch vs. Sensor</a:t>
            </a:r>
            <a:endParaRPr lang="de-DE" sz="2400" i="1" dirty="0"/>
          </a:p>
          <a:p>
            <a:r>
              <a:rPr lang="de-DE" sz="600" dirty="0"/>
              <a:t> </a:t>
            </a:r>
          </a:p>
          <a:p>
            <a:r>
              <a:rPr lang="de-DE" sz="2000" dirty="0"/>
              <a:t>Viele Gefahrenstoffe kann die menschliche Nase nicht, </a:t>
            </a:r>
          </a:p>
        </p:txBody>
      </p:sp>
      <p:pic>
        <p:nvPicPr>
          <p:cNvPr id="162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986" y="32527184"/>
            <a:ext cx="2059613" cy="63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feld 127"/>
          <p:cNvSpPr txBox="1"/>
          <p:nvPr/>
        </p:nvSpPr>
        <p:spPr>
          <a:xfrm>
            <a:off x="2940333" y="34407810"/>
            <a:ext cx="37101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Station 3 – </a:t>
            </a:r>
            <a:r>
              <a:rPr lang="de-DE" sz="2000" i="1" dirty="0"/>
              <a:t>TVOC-Duelle</a:t>
            </a:r>
            <a:endParaRPr lang="de-DE" sz="2400" i="1" dirty="0"/>
          </a:p>
          <a:p>
            <a:pPr algn="just"/>
            <a:r>
              <a:rPr lang="de-DE" sz="2000" dirty="0"/>
              <a:t>Seien es Lacke, Filzstifte, Bodenbeläge oder Klebstoffe. Viele Produkte enthalten gesundheitsschädliche Stoffe. </a:t>
            </a:r>
          </a:p>
        </p:txBody>
      </p:sp>
      <p:sp>
        <p:nvSpPr>
          <p:cNvPr id="130" name="Textfeld 129"/>
          <p:cNvSpPr txBox="1"/>
          <p:nvPr/>
        </p:nvSpPr>
        <p:spPr>
          <a:xfrm>
            <a:off x="8473736" y="34423738"/>
            <a:ext cx="26689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Station 4 – </a:t>
            </a:r>
            <a:r>
              <a:rPr lang="de-DE" sz="2000" i="1" dirty="0"/>
              <a:t>Dicke Luft</a:t>
            </a:r>
            <a:endParaRPr lang="de-DE" sz="2400" i="1" dirty="0"/>
          </a:p>
          <a:p>
            <a:pPr algn="just"/>
            <a:r>
              <a:rPr lang="de-DE" sz="600" dirty="0"/>
              <a:t> </a:t>
            </a:r>
          </a:p>
          <a:p>
            <a:pPr algn="just"/>
            <a:r>
              <a:rPr lang="de-DE" sz="2000" dirty="0"/>
              <a:t>Die effektivste Me- </a:t>
            </a:r>
            <a:r>
              <a:rPr lang="de-DE" sz="2000" dirty="0" err="1"/>
              <a:t>thode</a:t>
            </a:r>
            <a:r>
              <a:rPr lang="de-DE" sz="2000" dirty="0"/>
              <a:t> zur Erhaltung einer guten Innenraum-</a:t>
            </a:r>
            <a:r>
              <a:rPr lang="de-DE" sz="2000" dirty="0" err="1"/>
              <a:t>luftqualität</a:t>
            </a:r>
            <a:r>
              <a:rPr lang="de-DE" sz="2000" dirty="0"/>
              <a:t> ist regel-mäßiges Lüften. </a:t>
            </a:r>
          </a:p>
        </p:txBody>
      </p:sp>
      <p:cxnSp>
        <p:nvCxnSpPr>
          <p:cNvPr id="71" name="Gerade Verbindung 70"/>
          <p:cNvCxnSpPr>
            <a:cxnSpLocks/>
            <a:stCxn id="95" idx="2"/>
          </p:cNvCxnSpPr>
          <p:nvPr/>
        </p:nvCxnSpPr>
        <p:spPr>
          <a:xfrm flipH="1" flipV="1">
            <a:off x="8333940" y="32096959"/>
            <a:ext cx="5060" cy="4614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>
            <a:cxnSpLocks/>
          </p:cNvCxnSpPr>
          <p:nvPr/>
        </p:nvCxnSpPr>
        <p:spPr>
          <a:xfrm>
            <a:off x="2714322" y="32069344"/>
            <a:ext cx="11235407" cy="27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126"/>
          <p:cNvSpPr txBox="1"/>
          <p:nvPr/>
        </p:nvSpPr>
        <p:spPr>
          <a:xfrm>
            <a:off x="8473736" y="33118778"/>
            <a:ext cx="53216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dirty="0"/>
              <a:t>oder erst in sehr hohen Konzentrationen wahrnehmen. Sensoren hingegen können diese auch in kleinsten Mengen detektieren und so vor Gefahren warnen.</a:t>
            </a:r>
          </a:p>
        </p:txBody>
      </p:sp>
      <p:sp>
        <p:nvSpPr>
          <p:cNvPr id="129" name="Textfeld 128"/>
          <p:cNvSpPr txBox="1"/>
          <p:nvPr/>
        </p:nvSpPr>
        <p:spPr>
          <a:xfrm>
            <a:off x="2933002" y="35946449"/>
            <a:ext cx="5274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dirty="0"/>
              <a:t>Doch es gibt auch  umwelt-  und  gesundheitlich</a:t>
            </a:r>
          </a:p>
          <a:p>
            <a:pPr algn="just"/>
            <a:r>
              <a:rPr lang="de-DE" sz="2000" dirty="0"/>
              <a:t>unbedenkliche Alternativen.</a:t>
            </a:r>
          </a:p>
          <a:p>
            <a:endParaRPr lang="de-DE" sz="20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CAFC0BEF-CA38-4D02-BF61-346337F923BE}"/>
              </a:ext>
            </a:extLst>
          </p:cNvPr>
          <p:cNvSpPr/>
          <p:nvPr/>
        </p:nvSpPr>
        <p:spPr>
          <a:xfrm>
            <a:off x="16157367" y="11872299"/>
            <a:ext cx="11218208" cy="3465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52" name="Picture 15" descr="https://image.jimcdn.com/app/cms/image/transf/dimension=161x10000:format=png/path/s27aa108ee3a8a9fa/image/i987a88b7570f5bd9/version/1567077678/image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6739" y="13500428"/>
            <a:ext cx="1408414" cy="171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17" descr="https://image.jimcdn.com/app/cms/image/transf/dimension=319x10000:format=png/path/s27aa108ee3a8a9fa/image/i583f18a2678cebc8/version/1567077680/image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6571" y="11992513"/>
            <a:ext cx="2396174" cy="147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Grafik 11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3811670" y="13500428"/>
            <a:ext cx="1576900" cy="17145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6" name="Textfeld 135"/>
          <p:cNvSpPr txBox="1"/>
          <p:nvPr/>
        </p:nvSpPr>
        <p:spPr>
          <a:xfrm>
            <a:off x="16321937" y="11989381"/>
            <a:ext cx="702673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Ziel- und Umsetzung</a:t>
            </a:r>
          </a:p>
          <a:p>
            <a:pPr algn="just"/>
            <a:r>
              <a:rPr lang="de-DE" sz="600" b="1" dirty="0"/>
              <a:t> </a:t>
            </a:r>
          </a:p>
          <a:p>
            <a:pPr algn="just"/>
            <a:r>
              <a:rPr lang="de-DE" sz="2000" dirty="0"/>
              <a:t>Im Rahmen des Nachwuchswettbewerbs „Jugend forscht“ wurde eine „Google </a:t>
            </a:r>
            <a:r>
              <a:rPr lang="de-DE" sz="2000" dirty="0" err="1"/>
              <a:t>Maps</a:t>
            </a:r>
            <a:r>
              <a:rPr lang="de-DE" sz="2000" dirty="0"/>
              <a:t> Schadstoffkarte“ entwickelt. Mit Hilfe einer 3D-gedruckten Messkammer, in der sich der Sensor BME680 von Bosch befindet, können (</a:t>
            </a:r>
            <a:r>
              <a:rPr lang="de-DE" sz="2000" dirty="0" err="1"/>
              <a:t>unkalibrierte</a:t>
            </a:r>
            <a:r>
              <a:rPr lang="de-DE" sz="2000" dirty="0"/>
              <a:t>) Luftqualitätsmessungen der Umgebungsluft gemacht werden. Die Daten werden zusammen mit GPS-Daten an einen Server im Internet gesendet und von der App „</a:t>
            </a:r>
            <a:r>
              <a:rPr lang="de-DE" sz="2000" dirty="0" err="1"/>
              <a:t>Blynk</a:t>
            </a:r>
            <a:r>
              <a:rPr lang="de-DE" sz="2000" dirty="0"/>
              <a:t>“ ausgelesen. Diese ermöglicht es, die Daten als </a:t>
            </a:r>
            <a:r>
              <a:rPr lang="de-DE" sz="2000" dirty="0" err="1"/>
              <a:t>Heatmap</a:t>
            </a:r>
            <a:r>
              <a:rPr lang="de-DE" sz="2000" dirty="0"/>
              <a:t> über den Google-Dienst </a:t>
            </a:r>
            <a:r>
              <a:rPr lang="de-DE" sz="2000" dirty="0" err="1"/>
              <a:t>Maps</a:t>
            </a:r>
            <a:r>
              <a:rPr lang="de-DE" sz="2000" dirty="0"/>
              <a:t> darzustellen. 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xmlns="" id="{47D597BE-B4D3-421F-9622-B242DCEA6693}"/>
              </a:ext>
            </a:extLst>
          </p:cNvPr>
          <p:cNvSpPr/>
          <p:nvPr/>
        </p:nvSpPr>
        <p:spPr>
          <a:xfrm>
            <a:off x="16149790" y="16243575"/>
            <a:ext cx="11218208" cy="9361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55" name="Picture 21" descr="https://image.jimcdn.com/app/cms/image/transf/dimension=319x10000:format=png/path/s27aa108ee3a8a9fa/image/i03e56e0c17e93ad8/version/1567078000/image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2728" y="16402158"/>
            <a:ext cx="2450345" cy="205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Grafik 116"/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2728" y="18478783"/>
            <a:ext cx="2459250" cy="203663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Textfeld 140"/>
          <p:cNvSpPr txBox="1"/>
          <p:nvPr/>
        </p:nvSpPr>
        <p:spPr>
          <a:xfrm>
            <a:off x="16308951" y="22810311"/>
            <a:ext cx="703003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Bienen besitzen CO</a:t>
            </a:r>
            <a:r>
              <a:rPr lang="de-DE" sz="2000" b="1" baseline="-25000" dirty="0"/>
              <a:t>2</a:t>
            </a:r>
            <a:r>
              <a:rPr lang="de-DE" sz="2000" b="1" dirty="0"/>
              <a:t>-Sensoren</a:t>
            </a:r>
          </a:p>
          <a:p>
            <a:pPr algn="just"/>
            <a:r>
              <a:rPr lang="de-DE" sz="600" b="1" dirty="0"/>
              <a:t> </a:t>
            </a:r>
          </a:p>
          <a:p>
            <a:pPr algn="just"/>
            <a:r>
              <a:rPr lang="de-DE" sz="2000" dirty="0"/>
              <a:t>Analog zum Verlauf der TVOC-Konzentration verhielt sich auch die CO</a:t>
            </a:r>
            <a:r>
              <a:rPr lang="de-DE" sz="2000" baseline="-25000" dirty="0"/>
              <a:t>2</a:t>
            </a:r>
            <a:r>
              <a:rPr lang="de-DE" sz="2000" dirty="0"/>
              <a:t>-Konzentration innerhalb des Stocks. Um zu testen, ob Bienen die CO</a:t>
            </a:r>
            <a:r>
              <a:rPr lang="de-DE" sz="2000" baseline="-25000" dirty="0"/>
              <a:t>2</a:t>
            </a:r>
            <a:r>
              <a:rPr lang="de-DE" sz="2000" dirty="0"/>
              <a:t>-Konzentration aktiv durch Fächern regulieren, wurde </a:t>
            </a:r>
            <a:r>
              <a:rPr lang="de-DE" sz="2000" dirty="0" smtClean="0"/>
              <a:t>diese </a:t>
            </a:r>
            <a:r>
              <a:rPr lang="de-DE" sz="2000" dirty="0"/>
              <a:t>künstlich erhöht. Nach einem kurzen Anstieg der Konzentration konnten die Bienen diese wieder auf einen Wert um 18.000 ppm regulieren.  Dieses  Verhalten  zeigte </a:t>
            </a:r>
            <a:r>
              <a:rPr lang="de-DE" sz="2000" dirty="0" smtClean="0"/>
              <a:t>sich bei </a:t>
            </a:r>
            <a:r>
              <a:rPr lang="de-DE" sz="2000" dirty="0"/>
              <a:t>verschiedenen Flussdichten.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xmlns="" id="{07E0B696-6DE7-41BB-8D69-079DAFAA4B80}"/>
              </a:ext>
            </a:extLst>
          </p:cNvPr>
          <p:cNvSpPr/>
          <p:nvPr/>
        </p:nvSpPr>
        <p:spPr>
          <a:xfrm>
            <a:off x="16177212" y="26542535"/>
            <a:ext cx="11218208" cy="5722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5" name="Picture 24" descr="https://image.jimcdn.com/app/cms/image/transf/dimension=457x10000:format=png/path/s27aa108ee3a8a9fa/image/i08f85adb8636a235/version/1567079953/image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9192" y="27150888"/>
            <a:ext cx="3490240" cy="22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Textfeld 143"/>
          <p:cNvSpPr txBox="1"/>
          <p:nvPr/>
        </p:nvSpPr>
        <p:spPr>
          <a:xfrm>
            <a:off x="19973039" y="29380428"/>
            <a:ext cx="727340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Ergebnisse</a:t>
            </a:r>
          </a:p>
          <a:p>
            <a:pPr algn="just"/>
            <a:r>
              <a:rPr lang="de-DE" sz="600" b="1" dirty="0"/>
              <a:t> </a:t>
            </a:r>
          </a:p>
          <a:p>
            <a:pPr algn="just"/>
            <a:r>
              <a:rPr lang="de-DE" sz="2000" dirty="0"/>
              <a:t>Im Test wurden die beiden Sensoren SGP30 </a:t>
            </a:r>
            <a:r>
              <a:rPr lang="de-DE" sz="2000" dirty="0" smtClean="0"/>
              <a:t>der Firma „Sensirion“ </a:t>
            </a:r>
            <a:r>
              <a:rPr lang="de-DE" sz="2000" dirty="0"/>
              <a:t>und CCS811 </a:t>
            </a:r>
            <a:r>
              <a:rPr lang="de-DE" sz="2000" dirty="0" smtClean="0"/>
              <a:t>der Firma „</a:t>
            </a:r>
            <a:r>
              <a:rPr lang="de-DE" sz="2000" dirty="0" err="1" smtClean="0"/>
              <a:t>ams</a:t>
            </a:r>
            <a:r>
              <a:rPr lang="de-DE" sz="2000" dirty="0" smtClean="0"/>
              <a:t>“ </a:t>
            </a:r>
            <a:r>
              <a:rPr lang="de-DE" sz="2000" dirty="0"/>
              <a:t>verwendet. In der Auswertung zeigte sich im Vergleich der beiden Messkammern eine deutliche Abnahme der Gaskonzentration, die jedoch abhängig von der Art des Schadstoffes </a:t>
            </a:r>
            <a:r>
              <a:rPr lang="de-DE" sz="2000" dirty="0" smtClean="0"/>
              <a:t>unterschiedlich lange Zeit beanspruchte. </a:t>
            </a:r>
            <a:r>
              <a:rPr lang="de-DE" sz="2000" dirty="0"/>
              <a:t>Als Beispiel ist der Verlauf der Aceton-Konzentration in den beiden Messkammern, mit (blau) bzw. ohne (orange) Pflanzen zu sehen.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4069B199-1ED7-44AE-9430-826F6929E0F6}"/>
              </a:ext>
            </a:extLst>
          </p:cNvPr>
          <p:cNvSpPr txBox="1"/>
          <p:nvPr/>
        </p:nvSpPr>
        <p:spPr>
          <a:xfrm>
            <a:off x="15569739" y="6122272"/>
            <a:ext cx="98608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800" dirty="0"/>
              <a:t>Servern  zu speichern  und  anschließend über  das  </a:t>
            </a:r>
            <a:r>
              <a:rPr lang="de-DE" sz="2800" b="1" dirty="0"/>
              <a:t>Smartphone </a:t>
            </a:r>
            <a:r>
              <a:rPr lang="de-DE" sz="2800" dirty="0"/>
              <a:t> oder  den Laptop abzurufen. Die Mobilität und Allgegenwärtigkeit von Smartphones und Tablets macht es möglich, Lernen als einen Prozess erlebbar zu machen, der in verschiedensten Szenarien „</a:t>
            </a:r>
            <a:r>
              <a:rPr lang="de-DE" sz="2800" dirty="0" err="1"/>
              <a:t>seamless</a:t>
            </a:r>
            <a:r>
              <a:rPr lang="de-DE" sz="2800" dirty="0"/>
              <a:t>“, also „nahtlos“, stattfinden kann und nicht nur auf den Klassenraum oder Hörsaal begrenzt bleibt.  Mobile Technologie fungiert dabei als Mediator eines solchen Lernprozesses im Sinne des Ansatzes von </a:t>
            </a:r>
            <a:r>
              <a:rPr lang="de-DE" sz="2800" b="1" dirty="0"/>
              <a:t>„Mobile </a:t>
            </a:r>
            <a:r>
              <a:rPr lang="de-DE" sz="2800" b="1" dirty="0" err="1"/>
              <a:t>Assisted</a:t>
            </a:r>
            <a:r>
              <a:rPr lang="de-DE" sz="2800" b="1" dirty="0"/>
              <a:t> </a:t>
            </a:r>
            <a:r>
              <a:rPr lang="de-DE" sz="2800" b="1" dirty="0" err="1"/>
              <a:t>Seamless</a:t>
            </a:r>
            <a:r>
              <a:rPr lang="de-DE" sz="2800" b="1" dirty="0"/>
              <a:t> Learning“</a:t>
            </a:r>
            <a:r>
              <a:rPr lang="de-DE" sz="2800" dirty="0"/>
              <a:t>.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xmlns="" id="{2C36DA58-1095-44B6-A237-A985CA82A382}"/>
              </a:ext>
            </a:extLst>
          </p:cNvPr>
          <p:cNvSpPr/>
          <p:nvPr/>
        </p:nvSpPr>
        <p:spPr>
          <a:xfrm>
            <a:off x="16177211" y="33166280"/>
            <a:ext cx="11218209" cy="3544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Textfeld 144"/>
          <p:cNvSpPr txBox="1"/>
          <p:nvPr/>
        </p:nvSpPr>
        <p:spPr>
          <a:xfrm>
            <a:off x="16321936" y="33268300"/>
            <a:ext cx="70300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Zielsetzung</a:t>
            </a:r>
          </a:p>
          <a:p>
            <a:pPr algn="just"/>
            <a:r>
              <a:rPr lang="de-DE" sz="600" b="1" dirty="0"/>
              <a:t> </a:t>
            </a:r>
          </a:p>
          <a:p>
            <a:pPr algn="just"/>
            <a:r>
              <a:rPr lang="de-DE" sz="2000" dirty="0"/>
              <a:t>Ein Schüler hat sich mit der Messung der Kohlenmonoxid-Konzentration in der Innenraumluft und den mit der Aufnahme von Kohlenmonoxid (CO) verbundenen Gefahren beschäftigt. Im Rahmen </a:t>
            </a:r>
            <a:r>
              <a:rPr lang="de-DE" sz="2000" dirty="0" smtClean="0"/>
              <a:t>des Projekts wurde daher ein mobiler Kohlenmonoxid Melder entwickelt.</a:t>
            </a:r>
            <a:endParaRPr lang="de-DE" sz="2000" b="1" dirty="0"/>
          </a:p>
        </p:txBody>
      </p:sp>
      <p:sp>
        <p:nvSpPr>
          <p:cNvPr id="147" name="Textfeld 146"/>
          <p:cNvSpPr txBox="1"/>
          <p:nvPr/>
        </p:nvSpPr>
        <p:spPr>
          <a:xfrm>
            <a:off x="16343680" y="35291595"/>
            <a:ext cx="1066055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Umsetzung</a:t>
            </a:r>
          </a:p>
          <a:p>
            <a:pPr algn="just"/>
            <a:r>
              <a:rPr lang="de-DE" sz="600" dirty="0"/>
              <a:t> </a:t>
            </a:r>
          </a:p>
          <a:p>
            <a:pPr algn="just"/>
            <a:r>
              <a:rPr lang="de-DE" sz="2000" dirty="0"/>
              <a:t>Der CO-Warner nutzt den Miniatur-Gassensor BME680  von Bosch. Gesteuert über einen Mikrocontroller </a:t>
            </a:r>
            <a:r>
              <a:rPr lang="de-DE" sz="2000" dirty="0" smtClean="0"/>
              <a:t>wird ab </a:t>
            </a:r>
            <a:r>
              <a:rPr lang="de-DE" sz="2000" dirty="0"/>
              <a:t>einer CO-Konzentration von 50 ppm die LED in einen schnellen Blink-Modus </a:t>
            </a:r>
            <a:r>
              <a:rPr lang="de-DE" sz="2000" dirty="0" smtClean="0"/>
              <a:t>versetzt. </a:t>
            </a:r>
            <a:r>
              <a:rPr lang="de-DE" sz="2000" dirty="0"/>
              <a:t>Ab 250 ppm </a:t>
            </a:r>
            <a:r>
              <a:rPr lang="de-DE" sz="2000" dirty="0" smtClean="0"/>
              <a:t>wird ein Warnsignal über einen Summer erzeugt.</a:t>
            </a:r>
            <a:endParaRPr lang="de-DE" sz="2000" dirty="0"/>
          </a:p>
        </p:txBody>
      </p:sp>
      <p:pic>
        <p:nvPicPr>
          <p:cNvPr id="67" name="Picture 28" descr="https://image.jimcdn.com/app/cms/image/transf/dimension=391x10000:format=png/path/s27aa108ee3a8a9fa/image/i20af4750637fd6b9/version/1567080904/image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9192" y="33572069"/>
            <a:ext cx="3490240" cy="206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hteck 114">
            <a:extLst>
              <a:ext uri="{FF2B5EF4-FFF2-40B4-BE49-F238E27FC236}">
                <a16:creationId xmlns:a16="http://schemas.microsoft.com/office/drawing/2014/main" xmlns="" id="{43798406-D3EA-4F44-AA55-169441B05A33}"/>
              </a:ext>
            </a:extLst>
          </p:cNvPr>
          <p:cNvSpPr/>
          <p:nvPr/>
        </p:nvSpPr>
        <p:spPr>
          <a:xfrm>
            <a:off x="6921840" y="32273028"/>
            <a:ext cx="1285462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xmlns="" id="{C09821F3-BC15-4F87-B341-EDE240728EEC}"/>
              </a:ext>
            </a:extLst>
          </p:cNvPr>
          <p:cNvSpPr/>
          <p:nvPr/>
        </p:nvSpPr>
        <p:spPr>
          <a:xfrm>
            <a:off x="6924866" y="34545752"/>
            <a:ext cx="1285462" cy="12366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xmlns="" id="{4AA437C5-5A53-46AA-81A7-3D16E705D575}"/>
              </a:ext>
            </a:extLst>
          </p:cNvPr>
          <p:cNvSpPr/>
          <p:nvPr/>
        </p:nvSpPr>
        <p:spPr>
          <a:xfrm>
            <a:off x="11167093" y="34500325"/>
            <a:ext cx="762943" cy="2068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3" name="Textfeld 132"/>
          <p:cNvSpPr txBox="1"/>
          <p:nvPr/>
        </p:nvSpPr>
        <p:spPr>
          <a:xfrm>
            <a:off x="2830695" y="11827382"/>
            <a:ext cx="650421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effectLst/>
              </a:rPr>
              <a:t>Aufbau des Moduls</a:t>
            </a:r>
          </a:p>
          <a:p>
            <a:pPr algn="ctr"/>
            <a:endParaRPr lang="de-DE" sz="1100" dirty="0">
              <a:effectLst/>
            </a:endParaRPr>
          </a:p>
          <a:p>
            <a:pPr algn="just"/>
            <a:r>
              <a:rPr lang="de-DE" sz="2000" dirty="0">
                <a:effectLst/>
              </a:rPr>
              <a:t>Das erste Modul bietet einen Einstieg in die Grundlagen der Halbleiter - Gasmesstechnik. </a:t>
            </a:r>
          </a:p>
          <a:p>
            <a:pPr algn="just"/>
            <a:r>
              <a:rPr lang="de-DE" sz="2000" dirty="0"/>
              <a:t>Die Schüler*innen untersuchen die </a:t>
            </a:r>
            <a:r>
              <a:rPr lang="de-DE" sz="2000" b="1" dirty="0"/>
              <a:t>Sensorreaktion</a:t>
            </a:r>
            <a:r>
              <a:rPr lang="de-DE" sz="2000" dirty="0"/>
              <a:t> bei Anwesenheit von einer mit Wasser, alkoholfreiem Bier und Apfelsaft gesättigten Atmosphäre. Abhängig von der </a:t>
            </a:r>
            <a:r>
              <a:rPr lang="de-DE" sz="2000" b="1" dirty="0"/>
              <a:t>Sensortemperatur</a:t>
            </a:r>
            <a:r>
              <a:rPr lang="de-DE" sz="2000" dirty="0"/>
              <a:t> sorgen unterschiedliche Prozesse auf der Oberfläche des Sensors für einen typischen parabelförmigen Verlauf.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547" y="24043991"/>
            <a:ext cx="4701406" cy="260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C:\Users\Sebastian Höfner\Desktop\Aceton_Pflanzen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6964" y="29399739"/>
            <a:ext cx="3438342" cy="276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feld 142"/>
          <p:cNvSpPr txBox="1"/>
          <p:nvPr/>
        </p:nvSpPr>
        <p:spPr>
          <a:xfrm>
            <a:off x="16359041" y="26674405"/>
            <a:ext cx="699292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Zielsetzung</a:t>
            </a:r>
          </a:p>
          <a:p>
            <a:pPr algn="just"/>
            <a:r>
              <a:rPr lang="de-DE" sz="600" b="1" dirty="0"/>
              <a:t> </a:t>
            </a:r>
            <a:endParaRPr lang="de-DE" sz="600" dirty="0"/>
          </a:p>
          <a:p>
            <a:pPr algn="just"/>
            <a:r>
              <a:rPr lang="de-DE" sz="2000" dirty="0"/>
              <a:t>Zwei Schülerinnen </a:t>
            </a:r>
            <a:r>
              <a:rPr lang="de-DE" sz="2000" dirty="0" smtClean="0"/>
              <a:t>haben untersucht, ob </a:t>
            </a:r>
            <a:r>
              <a:rPr lang="de-DE" sz="2000" dirty="0"/>
              <a:t>Pflanzen die Luftqualität im Innenraum durch Absorption bzw. Umsetzung von Schadstoffen verbessern. Zu diesem Zweck wurden zwei </a:t>
            </a:r>
            <a:r>
              <a:rPr lang="de-DE" sz="2000" dirty="0" smtClean="0"/>
              <a:t>luftdichte, und mit Gassensoren ausgestattete Messkammern gebaut, wobei in eine Pflanzen gestellt wurden, und </a:t>
            </a:r>
            <a:r>
              <a:rPr lang="de-DE" sz="2000" dirty="0"/>
              <a:t>die zweite </a:t>
            </a:r>
            <a:r>
              <a:rPr lang="de-DE" sz="2000" dirty="0" smtClean="0"/>
              <a:t>als Kontrollkasten diente. Kleine </a:t>
            </a:r>
            <a:r>
              <a:rPr lang="de-DE" sz="2000" dirty="0"/>
              <a:t>Mengen Ethanol, Aceton, Essigsäure und Ameisensäure </a:t>
            </a:r>
            <a:r>
              <a:rPr lang="de-DE" sz="2000" dirty="0" smtClean="0"/>
              <a:t>wurden hinzugefügt </a:t>
            </a:r>
            <a:r>
              <a:rPr lang="de-DE" sz="2000" dirty="0"/>
              <a:t>und </a:t>
            </a:r>
            <a:r>
              <a:rPr lang="de-DE" sz="2000" dirty="0" smtClean="0"/>
              <a:t>deren Abbau untersucht.</a:t>
            </a:r>
            <a:r>
              <a:rPr lang="de-DE" sz="2000" dirty="0"/>
              <a:t> 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9472" y="22704709"/>
            <a:ext cx="3639827" cy="284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C:\Users\Sebastian Höfner\Desktop\temp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1937" y="20141040"/>
            <a:ext cx="3122225" cy="266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Sebastian Höfner\Desktop\tvoc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8619" y="20141040"/>
            <a:ext cx="3127386" cy="266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feld 137"/>
          <p:cNvSpPr txBox="1"/>
          <p:nvPr/>
        </p:nvSpPr>
        <p:spPr>
          <a:xfrm>
            <a:off x="22187311" y="20108322"/>
            <a:ext cx="50591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Ergebnisse</a:t>
            </a:r>
          </a:p>
          <a:p>
            <a:pPr algn="just"/>
            <a:r>
              <a:rPr lang="de-DE" sz="600" b="1" dirty="0"/>
              <a:t> </a:t>
            </a:r>
          </a:p>
          <a:p>
            <a:pPr algn="just"/>
            <a:r>
              <a:rPr lang="de-DE" sz="2000" dirty="0"/>
              <a:t>Ein Vergleich der TVOC-Konzentration mit und ohne Bienen zeigt jeweils einen periodischen Verlauf in einem 24 Stunden Rhythmus. Die Konzentration innerhalb des Bienenstocks mit Bienen ist um ca. 800-1000 ppb erhöht. Außerdem sind beide Verläufe um ca. 12 Stunden </a:t>
            </a:r>
            <a:r>
              <a:rPr lang="de-DE" sz="2000" dirty="0" smtClean="0"/>
              <a:t>zeitversetzt</a:t>
            </a:r>
            <a:r>
              <a:rPr lang="de-DE" sz="2000" dirty="0"/>
              <a:t>. </a:t>
            </a:r>
          </a:p>
        </p:txBody>
      </p:sp>
      <p:sp>
        <p:nvSpPr>
          <p:cNvPr id="139" name="Textfeld 138"/>
          <p:cNvSpPr txBox="1"/>
          <p:nvPr/>
        </p:nvSpPr>
        <p:spPr>
          <a:xfrm>
            <a:off x="16295967" y="16405726"/>
            <a:ext cx="7056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/>
              <a:t>Zielsetzung</a:t>
            </a:r>
            <a:r>
              <a:rPr lang="de-DE" sz="2000" dirty="0"/>
              <a:t>     </a:t>
            </a:r>
          </a:p>
          <a:p>
            <a:pPr algn="just"/>
            <a:r>
              <a:rPr lang="de-DE" sz="600" dirty="0"/>
              <a:t>  </a:t>
            </a:r>
          </a:p>
          <a:p>
            <a:pPr algn="just"/>
            <a:r>
              <a:rPr lang="de-DE" sz="2000" dirty="0"/>
              <a:t>In Zusammenarbeit  mit   dem   Landesverband   saarländischer Imker, wurde ein „Jugend forscht“-Projekt zur Untersuchung von Bienenstöcken auf Gase, Temperatur, Luftfeuchte und Luftdruck entwickelt. </a:t>
            </a:r>
            <a:r>
              <a:rPr lang="de-DE" sz="2000" dirty="0" smtClean="0"/>
              <a:t>Den Schüler*innen wird </a:t>
            </a:r>
            <a:r>
              <a:rPr lang="de-DE" sz="2000" dirty="0"/>
              <a:t>dabei die Möglichkeit geboten, an einem authentischen und hochaktuellen Kontext wissenschaftlich zu arbeiten, indem Daten aufgenommen, ausgewertet und interpretiert werden müssen. </a:t>
            </a:r>
          </a:p>
          <a:p>
            <a:pPr algn="just"/>
            <a:r>
              <a:rPr lang="de-DE" sz="2000" dirty="0"/>
              <a:t>Über einen längeren Zeitraum werden Messdaten an den Online-Datenbank-Service von "</a:t>
            </a:r>
            <a:r>
              <a:rPr lang="de-DE" sz="2000" dirty="0" err="1"/>
              <a:t>ThingSpeak</a:t>
            </a:r>
            <a:r>
              <a:rPr lang="de-DE" sz="2000" dirty="0"/>
              <a:t>" geschickt und dort gespeichert. Anschließend können die Daten heruntergeladen und analysiert werden. </a:t>
            </a:r>
          </a:p>
        </p:txBody>
      </p:sp>
      <p:sp>
        <p:nvSpPr>
          <p:cNvPr id="135" name="Textfeld 134"/>
          <p:cNvSpPr txBox="1"/>
          <p:nvPr/>
        </p:nvSpPr>
        <p:spPr>
          <a:xfrm>
            <a:off x="6924866" y="17132354"/>
            <a:ext cx="6719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dirty="0"/>
              <a:t>Nach der Aufnahme von Messreihen werden die verantwortlichen   Prozesse   in    einem    </a:t>
            </a:r>
            <a:r>
              <a:rPr lang="de-DE" sz="2000" b="1" dirty="0"/>
              <a:t>schülergerechten Modell </a:t>
            </a:r>
            <a:r>
              <a:rPr lang="de-DE" sz="2000" dirty="0"/>
              <a:t>anschaulich beschrieben.</a:t>
            </a:r>
          </a:p>
        </p:txBody>
      </p:sp>
      <p:pic>
        <p:nvPicPr>
          <p:cNvPr id="12" name="Picture 14" descr="C:\Users\Sebastian Höfner\Desktop\fan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153" y="34282524"/>
            <a:ext cx="1885576" cy="241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Sebastian Höfner\Desktop\Modul1_Werte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615" y="14864270"/>
            <a:ext cx="3927251" cy="331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Gerade Verbindung 80"/>
          <p:cNvCxnSpPr>
            <a:cxnSpLocks/>
          </p:cNvCxnSpPr>
          <p:nvPr/>
        </p:nvCxnSpPr>
        <p:spPr>
          <a:xfrm>
            <a:off x="2693818" y="34373457"/>
            <a:ext cx="11255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83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1168</Words>
  <Application>Microsoft Office PowerPoint</Application>
  <PresentationFormat>Benutzerdefiniert</PresentationFormat>
  <Paragraphs>88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Höfner</dc:creator>
  <cp:lastModifiedBy>Sebastian Höfner</cp:lastModifiedBy>
  <cp:revision>115</cp:revision>
  <cp:lastPrinted>2019-10-18T15:35:43Z</cp:lastPrinted>
  <dcterms:created xsi:type="dcterms:W3CDTF">2019-10-18T09:03:37Z</dcterms:created>
  <dcterms:modified xsi:type="dcterms:W3CDTF">2019-10-21T13:12:06Z</dcterms:modified>
</cp:coreProperties>
</file>