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p:scale>
          <a:sx n="25" d="100"/>
          <a:sy n="25" d="100"/>
        </p:scale>
        <p:origin x="1188" y="-1500"/>
      </p:cViewPr>
      <p:guideLst>
        <p:guide orient="horz" pos="13483"/>
        <p:guide pos="9537"/>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ppe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52640943627805"/>
          <c:y val="7.5374510227827568E-2"/>
          <c:w val="0.76087245623395161"/>
          <c:h val="0.68732353301075155"/>
        </c:manualLayout>
      </c:layout>
      <c:scatterChart>
        <c:scatterStyle val="lineMarker"/>
        <c:varyColors val="0"/>
        <c:ser>
          <c:idx val="0"/>
          <c:order val="0"/>
          <c:tx>
            <c:v>TVOC 0%</c:v>
          </c:tx>
          <c:spPr>
            <a:ln w="9525">
              <a:solidFill>
                <a:schemeClr val="accent1"/>
              </a:solidFill>
            </a:ln>
          </c:spPr>
          <c:marker>
            <c:symbol val="none"/>
          </c:marker>
          <c:trendline>
            <c:spPr>
              <a:ln w="31750">
                <a:noFill/>
              </a:ln>
            </c:spPr>
            <c:trendlineType val="movingAvg"/>
            <c:period val="2"/>
            <c:dispRSqr val="0"/>
            <c:dispEq val="0"/>
          </c:trendline>
          <c:xVal>
            <c:numRef>
              <c:f>Tabelle1!$M$25:$M$175</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Tabelle1!$F$25:$F$175</c:f>
              <c:numCache>
                <c:formatCode>General</c:formatCode>
                <c:ptCount val="151"/>
                <c:pt idx="0">
                  <c:v>4.6521739999999996</c:v>
                </c:pt>
                <c:pt idx="1">
                  <c:v>5.8181820000000002</c:v>
                </c:pt>
                <c:pt idx="2">
                  <c:v>6.1818179999999998</c:v>
                </c:pt>
                <c:pt idx="3">
                  <c:v>2.6956522000000001</c:v>
                </c:pt>
                <c:pt idx="4">
                  <c:v>3.8181818000000001</c:v>
                </c:pt>
                <c:pt idx="5">
                  <c:v>3.5454545</c:v>
                </c:pt>
                <c:pt idx="6">
                  <c:v>5.0454545</c:v>
                </c:pt>
                <c:pt idx="7">
                  <c:v>5.1363634999999999</c:v>
                </c:pt>
                <c:pt idx="8">
                  <c:v>4.5454545</c:v>
                </c:pt>
                <c:pt idx="9">
                  <c:v>8.6956520000000008</c:v>
                </c:pt>
                <c:pt idx="10">
                  <c:v>8.5454550000000005</c:v>
                </c:pt>
                <c:pt idx="11">
                  <c:v>8.5454550000000005</c:v>
                </c:pt>
                <c:pt idx="12">
                  <c:v>13.363636</c:v>
                </c:pt>
                <c:pt idx="13">
                  <c:v>11.391304</c:v>
                </c:pt>
                <c:pt idx="14">
                  <c:v>16.363636</c:v>
                </c:pt>
                <c:pt idx="15">
                  <c:v>17.454546000000001</c:v>
                </c:pt>
                <c:pt idx="16">
                  <c:v>20.636364</c:v>
                </c:pt>
                <c:pt idx="17">
                  <c:v>18.5</c:v>
                </c:pt>
                <c:pt idx="18">
                  <c:v>20.409089999999999</c:v>
                </c:pt>
                <c:pt idx="19">
                  <c:v>40</c:v>
                </c:pt>
                <c:pt idx="20">
                  <c:v>46</c:v>
                </c:pt>
                <c:pt idx="21">
                  <c:v>55</c:v>
                </c:pt>
                <c:pt idx="22">
                  <c:v>60</c:v>
                </c:pt>
                <c:pt idx="23">
                  <c:v>65</c:v>
                </c:pt>
                <c:pt idx="24">
                  <c:v>70</c:v>
                </c:pt>
                <c:pt idx="25">
                  <c:v>73</c:v>
                </c:pt>
                <c:pt idx="26">
                  <c:v>75</c:v>
                </c:pt>
                <c:pt idx="27">
                  <c:v>70</c:v>
                </c:pt>
                <c:pt idx="28">
                  <c:v>77</c:v>
                </c:pt>
                <c:pt idx="29">
                  <c:v>80</c:v>
                </c:pt>
                <c:pt idx="30">
                  <c:v>79</c:v>
                </c:pt>
                <c:pt idx="31">
                  <c:v>79</c:v>
                </c:pt>
                <c:pt idx="32">
                  <c:v>71.434783999999993</c:v>
                </c:pt>
                <c:pt idx="33">
                  <c:v>85.347824000000003</c:v>
                </c:pt>
                <c:pt idx="34">
                  <c:v>86.363640000000004</c:v>
                </c:pt>
                <c:pt idx="35">
                  <c:v>92.304344</c:v>
                </c:pt>
                <c:pt idx="36">
                  <c:v>87.681815999999998</c:v>
                </c:pt>
                <c:pt idx="37">
                  <c:v>90.260869999999997</c:v>
                </c:pt>
                <c:pt idx="38">
                  <c:v>94.695656</c:v>
                </c:pt>
                <c:pt idx="39">
                  <c:v>92.772729999999996</c:v>
                </c:pt>
                <c:pt idx="40">
                  <c:v>94.608695999999995</c:v>
                </c:pt>
                <c:pt idx="41">
                  <c:v>96.090909999999994</c:v>
                </c:pt>
                <c:pt idx="42">
                  <c:v>103.72727</c:v>
                </c:pt>
                <c:pt idx="43">
                  <c:v>102.86957</c:v>
                </c:pt>
                <c:pt idx="44">
                  <c:v>106</c:v>
                </c:pt>
                <c:pt idx="45">
                  <c:v>111.86957</c:v>
                </c:pt>
                <c:pt idx="46">
                  <c:v>115.86364</c:v>
                </c:pt>
                <c:pt idx="47">
                  <c:v>109</c:v>
                </c:pt>
                <c:pt idx="48">
                  <c:v>113.91304</c:v>
                </c:pt>
                <c:pt idx="49">
                  <c:v>120.818184</c:v>
                </c:pt>
                <c:pt idx="50">
                  <c:v>120.82608999999999</c:v>
                </c:pt>
                <c:pt idx="51">
                  <c:v>119.304344</c:v>
                </c:pt>
                <c:pt idx="52">
                  <c:v>119.77273</c:v>
                </c:pt>
                <c:pt idx="53">
                  <c:v>125.22727</c:v>
                </c:pt>
                <c:pt idx="54">
                  <c:v>128.5</c:v>
                </c:pt>
                <c:pt idx="55">
                  <c:v>125.04348</c:v>
                </c:pt>
                <c:pt idx="56">
                  <c:v>122.95652</c:v>
                </c:pt>
                <c:pt idx="57">
                  <c:v>121.91304</c:v>
                </c:pt>
                <c:pt idx="58">
                  <c:v>128.04347000000001</c:v>
                </c:pt>
                <c:pt idx="59">
                  <c:v>130.52173999999999</c:v>
                </c:pt>
                <c:pt idx="60">
                  <c:v>129.78261000000001</c:v>
                </c:pt>
                <c:pt idx="61">
                  <c:v>131.17392000000001</c:v>
                </c:pt>
                <c:pt idx="62">
                  <c:v>130</c:v>
                </c:pt>
                <c:pt idx="63">
                  <c:v>129.78261000000001</c:v>
                </c:pt>
                <c:pt idx="64">
                  <c:v>130</c:v>
                </c:pt>
                <c:pt idx="65">
                  <c:v>130.17392000000001</c:v>
                </c:pt>
                <c:pt idx="66">
                  <c:v>131.73913999999999</c:v>
                </c:pt>
                <c:pt idx="67">
                  <c:v>130.86363</c:v>
                </c:pt>
                <c:pt idx="68">
                  <c:v>131.78261000000001</c:v>
                </c:pt>
                <c:pt idx="69">
                  <c:v>133.27271999999999</c:v>
                </c:pt>
                <c:pt idx="70">
                  <c:v>131.43477999999999</c:v>
                </c:pt>
                <c:pt idx="71">
                  <c:v>126.27273</c:v>
                </c:pt>
                <c:pt idx="72">
                  <c:v>123.77273</c:v>
                </c:pt>
                <c:pt idx="73">
                  <c:v>129.95454000000001</c:v>
                </c:pt>
                <c:pt idx="74">
                  <c:v>126.954544</c:v>
                </c:pt>
                <c:pt idx="75">
                  <c:v>131</c:v>
                </c:pt>
                <c:pt idx="76">
                  <c:v>129.04545999999999</c:v>
                </c:pt>
                <c:pt idx="77">
                  <c:v>130.18181999999999</c:v>
                </c:pt>
                <c:pt idx="78">
                  <c:v>127.95652</c:v>
                </c:pt>
                <c:pt idx="79">
                  <c:v>125.545456</c:v>
                </c:pt>
                <c:pt idx="80">
                  <c:v>123.954544</c:v>
                </c:pt>
                <c:pt idx="81">
                  <c:v>126.91304</c:v>
                </c:pt>
                <c:pt idx="82">
                  <c:v>120.60869599999999</c:v>
                </c:pt>
                <c:pt idx="83">
                  <c:v>117.17391000000001</c:v>
                </c:pt>
                <c:pt idx="84">
                  <c:v>122.73913</c:v>
                </c:pt>
                <c:pt idx="85">
                  <c:v>122.72727</c:v>
                </c:pt>
                <c:pt idx="86">
                  <c:v>122.86957</c:v>
                </c:pt>
                <c:pt idx="87">
                  <c:v>121.521736</c:v>
                </c:pt>
                <c:pt idx="88">
                  <c:v>124.5</c:v>
                </c:pt>
                <c:pt idx="89">
                  <c:v>118.39130400000001</c:v>
                </c:pt>
                <c:pt idx="90">
                  <c:v>121.478264</c:v>
                </c:pt>
                <c:pt idx="91">
                  <c:v>126.72727</c:v>
                </c:pt>
                <c:pt idx="92">
                  <c:v>124</c:v>
                </c:pt>
                <c:pt idx="93">
                  <c:v>121.954544</c:v>
                </c:pt>
                <c:pt idx="94">
                  <c:v>125.26087</c:v>
                </c:pt>
                <c:pt idx="95">
                  <c:v>123.39130400000001</c:v>
                </c:pt>
                <c:pt idx="96">
                  <c:v>121.695656</c:v>
                </c:pt>
                <c:pt idx="97">
                  <c:v>117.454544</c:v>
                </c:pt>
                <c:pt idx="98">
                  <c:v>121.09090999999999</c:v>
                </c:pt>
                <c:pt idx="99">
                  <c:v>120.695656</c:v>
                </c:pt>
                <c:pt idx="100">
                  <c:v>124</c:v>
                </c:pt>
                <c:pt idx="101">
                  <c:v>118.521736</c:v>
                </c:pt>
                <c:pt idx="102">
                  <c:v>121.77273</c:v>
                </c:pt>
                <c:pt idx="103">
                  <c:v>119.08696</c:v>
                </c:pt>
                <c:pt idx="104">
                  <c:v>115.59090999999999</c:v>
                </c:pt>
                <c:pt idx="105">
                  <c:v>113.72727</c:v>
                </c:pt>
                <c:pt idx="106">
                  <c:v>115.181816</c:v>
                </c:pt>
                <c:pt idx="107">
                  <c:v>113.304344</c:v>
                </c:pt>
                <c:pt idx="108">
                  <c:v>113.90909000000001</c:v>
                </c:pt>
                <c:pt idx="109">
                  <c:v>113.63636</c:v>
                </c:pt>
                <c:pt idx="110">
                  <c:v>114.95652</c:v>
                </c:pt>
                <c:pt idx="111">
                  <c:v>111.60869599999999</c:v>
                </c:pt>
                <c:pt idx="112">
                  <c:v>112.72727</c:v>
                </c:pt>
                <c:pt idx="113">
                  <c:v>113.954544</c:v>
                </c:pt>
                <c:pt idx="114">
                  <c:v>106.17391000000001</c:v>
                </c:pt>
                <c:pt idx="115">
                  <c:v>111</c:v>
                </c:pt>
                <c:pt idx="116">
                  <c:v>110.73913</c:v>
                </c:pt>
                <c:pt idx="117">
                  <c:v>110.36364</c:v>
                </c:pt>
                <c:pt idx="118">
                  <c:v>106.95652</c:v>
                </c:pt>
                <c:pt idx="119">
                  <c:v>111.04348</c:v>
                </c:pt>
                <c:pt idx="120">
                  <c:v>106</c:v>
                </c:pt>
                <c:pt idx="121">
                  <c:v>104.86364</c:v>
                </c:pt>
                <c:pt idx="122">
                  <c:v>104.04348</c:v>
                </c:pt>
                <c:pt idx="123">
                  <c:v>101.72727</c:v>
                </c:pt>
                <c:pt idx="124">
                  <c:v>101.59090999999999</c:v>
                </c:pt>
                <c:pt idx="125">
                  <c:v>103.72727</c:v>
                </c:pt>
                <c:pt idx="126">
                  <c:v>103.318184</c:v>
                </c:pt>
                <c:pt idx="127">
                  <c:v>101.17391000000001</c:v>
                </c:pt>
                <c:pt idx="128">
                  <c:v>97.956519999999998</c:v>
                </c:pt>
                <c:pt idx="129">
                  <c:v>97.090909999999994</c:v>
                </c:pt>
                <c:pt idx="130">
                  <c:v>99.590909999999994</c:v>
                </c:pt>
                <c:pt idx="131">
                  <c:v>95.181815999999998</c:v>
                </c:pt>
                <c:pt idx="132">
                  <c:v>87.136359999999996</c:v>
                </c:pt>
                <c:pt idx="133">
                  <c:v>89.739130000000003</c:v>
                </c:pt>
                <c:pt idx="134">
                  <c:v>82</c:v>
                </c:pt>
                <c:pt idx="135">
                  <c:v>73.347824000000003</c:v>
                </c:pt>
                <c:pt idx="136">
                  <c:v>48</c:v>
                </c:pt>
                <c:pt idx="137">
                  <c:v>31.782608</c:v>
                </c:pt>
                <c:pt idx="138">
                  <c:v>11.782609000000001</c:v>
                </c:pt>
                <c:pt idx="139">
                  <c:v>1.7826086999999999</c:v>
                </c:pt>
                <c:pt idx="140">
                  <c:v>2.3636363</c:v>
                </c:pt>
                <c:pt idx="141">
                  <c:v>0.78260870000000005</c:v>
                </c:pt>
                <c:pt idx="142">
                  <c:v>1.1818181000000001</c:v>
                </c:pt>
                <c:pt idx="143">
                  <c:v>1.3913044000000001</c:v>
                </c:pt>
                <c:pt idx="144">
                  <c:v>3.0869564999999999</c:v>
                </c:pt>
                <c:pt idx="145">
                  <c:v>2.6086957000000002</c:v>
                </c:pt>
                <c:pt idx="146">
                  <c:v>2.5714285000000001</c:v>
                </c:pt>
                <c:pt idx="147">
                  <c:v>4.16</c:v>
                </c:pt>
                <c:pt idx="148">
                  <c:v>4.6521739999999996</c:v>
                </c:pt>
                <c:pt idx="149">
                  <c:v>3</c:v>
                </c:pt>
                <c:pt idx="150">
                  <c:v>3.6086957000000002</c:v>
                </c:pt>
              </c:numCache>
            </c:numRef>
          </c:yVal>
          <c:smooth val="0"/>
          <c:extLst>
            <c:ext xmlns:c16="http://schemas.microsoft.com/office/drawing/2014/chart" uri="{C3380CC4-5D6E-409C-BE32-E72D297353CC}">
              <c16:uniqueId val="{00000001-2904-437E-BEB1-57D015BBC962}"/>
            </c:ext>
          </c:extLst>
        </c:ser>
        <c:ser>
          <c:idx val="1"/>
          <c:order val="1"/>
          <c:tx>
            <c:v>TVOC 50%</c:v>
          </c:tx>
          <c:spPr>
            <a:ln w="28575">
              <a:noFill/>
            </a:ln>
          </c:spPr>
          <c:marker>
            <c:symbol val="none"/>
          </c:marker>
          <c:trendline>
            <c:spPr>
              <a:ln w="9525">
                <a:solidFill>
                  <a:srgbClr val="FF0000"/>
                </a:solidFill>
              </a:ln>
            </c:spPr>
            <c:trendlineType val="movingAvg"/>
            <c:period val="2"/>
            <c:dispRSqr val="0"/>
            <c:dispEq val="0"/>
          </c:trendline>
          <c:xVal>
            <c:numRef>
              <c:f>Tabelle1!$M$176:$M$477</c:f>
              <c:numCache>
                <c:formatCode>General</c:formatCode>
                <c:ptCount val="302"/>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pt idx="151">
                  <c:v>0</c:v>
                </c:pt>
                <c:pt idx="152">
                  <c:v>5.0349999999999966</c:v>
                </c:pt>
                <c:pt idx="153">
                  <c:v>10.253</c:v>
                </c:pt>
                <c:pt idx="154">
                  <c:v>15.271000000000001</c:v>
                </c:pt>
                <c:pt idx="155">
                  <c:v>20.303000000000011</c:v>
                </c:pt>
                <c:pt idx="156">
                  <c:v>25.304999999999993</c:v>
                </c:pt>
                <c:pt idx="157">
                  <c:v>30.316999999999993</c:v>
                </c:pt>
                <c:pt idx="158">
                  <c:v>35.361000000000004</c:v>
                </c:pt>
                <c:pt idx="159">
                  <c:v>40.516000000000005</c:v>
                </c:pt>
                <c:pt idx="160">
                  <c:v>45.551000000000002</c:v>
                </c:pt>
                <c:pt idx="161">
                  <c:v>50.596999999999994</c:v>
                </c:pt>
                <c:pt idx="162">
                  <c:v>55.643000000000015</c:v>
                </c:pt>
                <c:pt idx="163">
                  <c:v>60.827999999999989</c:v>
                </c:pt>
                <c:pt idx="164">
                  <c:v>65.828999999999994</c:v>
                </c:pt>
                <c:pt idx="165">
                  <c:v>70.856000000000009</c:v>
                </c:pt>
                <c:pt idx="166">
                  <c:v>75.908000000000001</c:v>
                </c:pt>
                <c:pt idx="167">
                  <c:v>80.910000000000011</c:v>
                </c:pt>
                <c:pt idx="168">
                  <c:v>85.933000000000007</c:v>
                </c:pt>
                <c:pt idx="169">
                  <c:v>90.952000000000012</c:v>
                </c:pt>
                <c:pt idx="170">
                  <c:v>95.960999999999999</c:v>
                </c:pt>
                <c:pt idx="171">
                  <c:v>101.19500000000001</c:v>
                </c:pt>
                <c:pt idx="172">
                  <c:v>106.38000000000001</c:v>
                </c:pt>
                <c:pt idx="173">
                  <c:v>111.41000000000001</c:v>
                </c:pt>
                <c:pt idx="174">
                  <c:v>116.681</c:v>
                </c:pt>
                <c:pt idx="175">
                  <c:v>121.84599999999999</c:v>
                </c:pt>
                <c:pt idx="176">
                  <c:v>126.855</c:v>
                </c:pt>
                <c:pt idx="177">
                  <c:v>131.87400000000002</c:v>
                </c:pt>
                <c:pt idx="178">
                  <c:v>136.976</c:v>
                </c:pt>
                <c:pt idx="179">
                  <c:v>141.99400000000003</c:v>
                </c:pt>
                <c:pt idx="180">
                  <c:v>147.13900000000001</c:v>
                </c:pt>
                <c:pt idx="181">
                  <c:v>152.19400000000002</c:v>
                </c:pt>
                <c:pt idx="182">
                  <c:v>157.476</c:v>
                </c:pt>
                <c:pt idx="183">
                  <c:v>162.71600000000001</c:v>
                </c:pt>
                <c:pt idx="184">
                  <c:v>167.74600000000004</c:v>
                </c:pt>
                <c:pt idx="185">
                  <c:v>172.97399999999999</c:v>
                </c:pt>
                <c:pt idx="186">
                  <c:v>177.98000000000002</c:v>
                </c:pt>
                <c:pt idx="187">
                  <c:v>183.15800000000002</c:v>
                </c:pt>
                <c:pt idx="188">
                  <c:v>188.47700000000003</c:v>
                </c:pt>
                <c:pt idx="189">
                  <c:v>193.48900000000003</c:v>
                </c:pt>
                <c:pt idx="190">
                  <c:v>198.64100000000002</c:v>
                </c:pt>
                <c:pt idx="191">
                  <c:v>203.642</c:v>
                </c:pt>
                <c:pt idx="192">
                  <c:v>208.73200000000003</c:v>
                </c:pt>
                <c:pt idx="193">
                  <c:v>213.911</c:v>
                </c:pt>
                <c:pt idx="194">
                  <c:v>218.97200000000004</c:v>
                </c:pt>
                <c:pt idx="195">
                  <c:v>224.16800000000001</c:v>
                </c:pt>
                <c:pt idx="196">
                  <c:v>229.21500000000003</c:v>
                </c:pt>
                <c:pt idx="197">
                  <c:v>234.49900000000002</c:v>
                </c:pt>
                <c:pt idx="198">
                  <c:v>239.67700000000002</c:v>
                </c:pt>
                <c:pt idx="199">
                  <c:v>244.73099999999999</c:v>
                </c:pt>
                <c:pt idx="200">
                  <c:v>249.98400000000004</c:v>
                </c:pt>
                <c:pt idx="201">
                  <c:v>255.137</c:v>
                </c:pt>
                <c:pt idx="202">
                  <c:v>260.17700000000002</c:v>
                </c:pt>
                <c:pt idx="203">
                  <c:v>265.21800000000002</c:v>
                </c:pt>
                <c:pt idx="204">
                  <c:v>270.26500000000004</c:v>
                </c:pt>
                <c:pt idx="205">
                  <c:v>275.50200000000001</c:v>
                </c:pt>
                <c:pt idx="206">
                  <c:v>280.73500000000001</c:v>
                </c:pt>
                <c:pt idx="207">
                  <c:v>285.97900000000004</c:v>
                </c:pt>
                <c:pt idx="208">
                  <c:v>291.22200000000004</c:v>
                </c:pt>
                <c:pt idx="209">
                  <c:v>296.464</c:v>
                </c:pt>
                <c:pt idx="210">
                  <c:v>301.71000000000004</c:v>
                </c:pt>
                <c:pt idx="211">
                  <c:v>306.875</c:v>
                </c:pt>
                <c:pt idx="212">
                  <c:v>311.94400000000002</c:v>
                </c:pt>
                <c:pt idx="213">
                  <c:v>317.11500000000001</c:v>
                </c:pt>
                <c:pt idx="214">
                  <c:v>322.18299999999999</c:v>
                </c:pt>
                <c:pt idx="215">
                  <c:v>327.452</c:v>
                </c:pt>
                <c:pt idx="216">
                  <c:v>332.62299999999999</c:v>
                </c:pt>
                <c:pt idx="217">
                  <c:v>337.7</c:v>
                </c:pt>
                <c:pt idx="218">
                  <c:v>342.87900000000002</c:v>
                </c:pt>
                <c:pt idx="219">
                  <c:v>347.952</c:v>
                </c:pt>
                <c:pt idx="220">
                  <c:v>353.12900000000002</c:v>
                </c:pt>
                <c:pt idx="221">
                  <c:v>358.21100000000001</c:v>
                </c:pt>
                <c:pt idx="222">
                  <c:v>363.21600000000001</c:v>
                </c:pt>
                <c:pt idx="223">
                  <c:v>368.22200000000004</c:v>
                </c:pt>
                <c:pt idx="224">
                  <c:v>373.24</c:v>
                </c:pt>
                <c:pt idx="225">
                  <c:v>378.26100000000002</c:v>
                </c:pt>
                <c:pt idx="226">
                  <c:v>383.27600000000001</c:v>
                </c:pt>
                <c:pt idx="227">
                  <c:v>388.29200000000003</c:v>
                </c:pt>
                <c:pt idx="228">
                  <c:v>393.51500000000004</c:v>
                </c:pt>
                <c:pt idx="229">
                  <c:v>398.53500000000003</c:v>
                </c:pt>
                <c:pt idx="230">
                  <c:v>403.56200000000007</c:v>
                </c:pt>
                <c:pt idx="231">
                  <c:v>408.80099999999999</c:v>
                </c:pt>
                <c:pt idx="232">
                  <c:v>414.04</c:v>
                </c:pt>
                <c:pt idx="233">
                  <c:v>419.28000000000003</c:v>
                </c:pt>
                <c:pt idx="234">
                  <c:v>424.43599999999998</c:v>
                </c:pt>
                <c:pt idx="235">
                  <c:v>429.49799999999999</c:v>
                </c:pt>
                <c:pt idx="236">
                  <c:v>434.76299999999998</c:v>
                </c:pt>
                <c:pt idx="237">
                  <c:v>439.92699999999996</c:v>
                </c:pt>
                <c:pt idx="238">
                  <c:v>444.99000000000007</c:v>
                </c:pt>
                <c:pt idx="239">
                  <c:v>450.262</c:v>
                </c:pt>
                <c:pt idx="240">
                  <c:v>455.42800000000005</c:v>
                </c:pt>
                <c:pt idx="241">
                  <c:v>460.50500000000005</c:v>
                </c:pt>
                <c:pt idx="242">
                  <c:v>465.67400000000004</c:v>
                </c:pt>
                <c:pt idx="243">
                  <c:v>470.74000000000007</c:v>
                </c:pt>
                <c:pt idx="244">
                  <c:v>476.00299999999999</c:v>
                </c:pt>
                <c:pt idx="245">
                  <c:v>481.24299999999999</c:v>
                </c:pt>
                <c:pt idx="246">
                  <c:v>486.43700000000007</c:v>
                </c:pt>
                <c:pt idx="247">
                  <c:v>491.43900000000002</c:v>
                </c:pt>
                <c:pt idx="248">
                  <c:v>496.50900000000007</c:v>
                </c:pt>
                <c:pt idx="249">
                  <c:v>501.68700000000007</c:v>
                </c:pt>
                <c:pt idx="250">
                  <c:v>506.76000000000005</c:v>
                </c:pt>
                <c:pt idx="251">
                  <c:v>511.94700000000006</c:v>
                </c:pt>
                <c:pt idx="252">
                  <c:v>517.01</c:v>
                </c:pt>
                <c:pt idx="253">
                  <c:v>522.18599999999992</c:v>
                </c:pt>
                <c:pt idx="254">
                  <c:v>527.27299999999991</c:v>
                </c:pt>
                <c:pt idx="255">
                  <c:v>532.279</c:v>
                </c:pt>
                <c:pt idx="256">
                  <c:v>537.29499999999996</c:v>
                </c:pt>
                <c:pt idx="257">
                  <c:v>542.48599999999999</c:v>
                </c:pt>
                <c:pt idx="258">
                  <c:v>547.51799999999992</c:v>
                </c:pt>
                <c:pt idx="259">
                  <c:v>552.55399999999997</c:v>
                </c:pt>
                <c:pt idx="260">
                  <c:v>557.78899999999999</c:v>
                </c:pt>
                <c:pt idx="261">
                  <c:v>562.97199999999998</c:v>
                </c:pt>
                <c:pt idx="262">
                  <c:v>568.01</c:v>
                </c:pt>
                <c:pt idx="263">
                  <c:v>573.02</c:v>
                </c:pt>
                <c:pt idx="264">
                  <c:v>578.221</c:v>
                </c:pt>
                <c:pt idx="265">
                  <c:v>583.32999999999993</c:v>
                </c:pt>
                <c:pt idx="266">
                  <c:v>588.50799999999992</c:v>
                </c:pt>
                <c:pt idx="267">
                  <c:v>593.55399999999997</c:v>
                </c:pt>
                <c:pt idx="268">
                  <c:v>598.80899999999997</c:v>
                </c:pt>
                <c:pt idx="269">
                  <c:v>604.03899999999999</c:v>
                </c:pt>
                <c:pt idx="270">
                  <c:v>609.21199999999999</c:v>
                </c:pt>
                <c:pt idx="271">
                  <c:v>614.31299999999999</c:v>
                </c:pt>
                <c:pt idx="272">
                  <c:v>619.51699999999994</c:v>
                </c:pt>
                <c:pt idx="273">
                  <c:v>624.53599999999994</c:v>
                </c:pt>
                <c:pt idx="274">
                  <c:v>629.548</c:v>
                </c:pt>
                <c:pt idx="275">
                  <c:v>634.55099999999993</c:v>
                </c:pt>
                <c:pt idx="276">
                  <c:v>639.59799999999996</c:v>
                </c:pt>
                <c:pt idx="277">
                  <c:v>644.83799999999997</c:v>
                </c:pt>
                <c:pt idx="278">
                  <c:v>650.04899999999998</c:v>
                </c:pt>
                <c:pt idx="279">
                  <c:v>655.05099999999993</c:v>
                </c:pt>
                <c:pt idx="280">
                  <c:v>660.05799999999999</c:v>
                </c:pt>
                <c:pt idx="281">
                  <c:v>665.07899999999995</c:v>
                </c:pt>
                <c:pt idx="282">
                  <c:v>670.10199999999998</c:v>
                </c:pt>
                <c:pt idx="283">
                  <c:v>675.31599999999992</c:v>
                </c:pt>
                <c:pt idx="284">
                  <c:v>680.36799999999994</c:v>
                </c:pt>
                <c:pt idx="285">
                  <c:v>685.53599999999994</c:v>
                </c:pt>
                <c:pt idx="286">
                  <c:v>690.59899999999993</c:v>
                </c:pt>
                <c:pt idx="287">
                  <c:v>695.88799999999992</c:v>
                </c:pt>
                <c:pt idx="288">
                  <c:v>701.06899999999996</c:v>
                </c:pt>
                <c:pt idx="289">
                  <c:v>706.26900000000001</c:v>
                </c:pt>
                <c:pt idx="290">
                  <c:v>711.34999999999991</c:v>
                </c:pt>
                <c:pt idx="291">
                  <c:v>716.54499999999996</c:v>
                </c:pt>
                <c:pt idx="292">
                  <c:v>721.63199999999995</c:v>
                </c:pt>
                <c:pt idx="293">
                  <c:v>726.83999999999992</c:v>
                </c:pt>
                <c:pt idx="294">
                  <c:v>732.04</c:v>
                </c:pt>
                <c:pt idx="295">
                  <c:v>737.33600000000001</c:v>
                </c:pt>
                <c:pt idx="296">
                  <c:v>742.76599999999996</c:v>
                </c:pt>
                <c:pt idx="297">
                  <c:v>747.78199999999993</c:v>
                </c:pt>
                <c:pt idx="298">
                  <c:v>753.03699999999992</c:v>
                </c:pt>
                <c:pt idx="299">
                  <c:v>758.08199999999999</c:v>
                </c:pt>
                <c:pt idx="300">
                  <c:v>763.34999999999991</c:v>
                </c:pt>
                <c:pt idx="301">
                  <c:v>768.46499999999992</c:v>
                </c:pt>
              </c:numCache>
            </c:numRef>
          </c:xVal>
          <c:yVal>
            <c:numRef>
              <c:f>Tabelle1!$F$176:$F$326</c:f>
              <c:numCache>
                <c:formatCode>General</c:formatCode>
                <c:ptCount val="151"/>
                <c:pt idx="0">
                  <c:v>3.7826086999999999</c:v>
                </c:pt>
                <c:pt idx="1">
                  <c:v>3.7272726999999999</c:v>
                </c:pt>
                <c:pt idx="2">
                  <c:v>6.5</c:v>
                </c:pt>
                <c:pt idx="3">
                  <c:v>6.1304350000000003</c:v>
                </c:pt>
                <c:pt idx="4">
                  <c:v>7.2727275000000002</c:v>
                </c:pt>
                <c:pt idx="5">
                  <c:v>3.3913042999999998</c:v>
                </c:pt>
                <c:pt idx="6">
                  <c:v>2.8636363</c:v>
                </c:pt>
                <c:pt idx="7">
                  <c:v>10.739129999999999</c:v>
                </c:pt>
                <c:pt idx="8">
                  <c:v>5.3913045000000004</c:v>
                </c:pt>
                <c:pt idx="9">
                  <c:v>10.173913000000001</c:v>
                </c:pt>
                <c:pt idx="10">
                  <c:v>7</c:v>
                </c:pt>
                <c:pt idx="11">
                  <c:v>7.1739129999999998</c:v>
                </c:pt>
                <c:pt idx="12">
                  <c:v>8.6956520000000008</c:v>
                </c:pt>
                <c:pt idx="13">
                  <c:v>12.869565</c:v>
                </c:pt>
                <c:pt idx="14">
                  <c:v>16.043478</c:v>
                </c:pt>
                <c:pt idx="15">
                  <c:v>27.130434000000001</c:v>
                </c:pt>
                <c:pt idx="16">
                  <c:v>31.478259999999999</c:v>
                </c:pt>
                <c:pt idx="17">
                  <c:v>37.130436000000003</c:v>
                </c:pt>
                <c:pt idx="18">
                  <c:v>39.909092000000001</c:v>
                </c:pt>
                <c:pt idx="19">
                  <c:v>42.086956000000001</c:v>
                </c:pt>
                <c:pt idx="20">
                  <c:v>49.954543999999999</c:v>
                </c:pt>
                <c:pt idx="21">
                  <c:v>52.272728000000001</c:v>
                </c:pt>
                <c:pt idx="22">
                  <c:v>51.045456000000001</c:v>
                </c:pt>
                <c:pt idx="23">
                  <c:v>55.318179999999998</c:v>
                </c:pt>
                <c:pt idx="24">
                  <c:v>61.090907999999999</c:v>
                </c:pt>
                <c:pt idx="25">
                  <c:v>61.227271999999999</c:v>
                </c:pt>
                <c:pt idx="26">
                  <c:v>63.956519999999998</c:v>
                </c:pt>
                <c:pt idx="27">
                  <c:v>63.272728000000001</c:v>
                </c:pt>
                <c:pt idx="28">
                  <c:v>66.681815999999998</c:v>
                </c:pt>
                <c:pt idx="29">
                  <c:v>70.260869999999997</c:v>
                </c:pt>
                <c:pt idx="30">
                  <c:v>73.318184000000002</c:v>
                </c:pt>
                <c:pt idx="31">
                  <c:v>73.391304000000005</c:v>
                </c:pt>
                <c:pt idx="32">
                  <c:v>79.086960000000005</c:v>
                </c:pt>
                <c:pt idx="33">
                  <c:v>80.478263999999996</c:v>
                </c:pt>
                <c:pt idx="34">
                  <c:v>82.608695999999995</c:v>
                </c:pt>
                <c:pt idx="35">
                  <c:v>83.652175999999997</c:v>
                </c:pt>
                <c:pt idx="36">
                  <c:v>85.565216000000007</c:v>
                </c:pt>
                <c:pt idx="37">
                  <c:v>85.043480000000002</c:v>
                </c:pt>
                <c:pt idx="38">
                  <c:v>85.869569999999996</c:v>
                </c:pt>
                <c:pt idx="39">
                  <c:v>91.409090000000006</c:v>
                </c:pt>
                <c:pt idx="40">
                  <c:v>92.954543999999999</c:v>
                </c:pt>
                <c:pt idx="41">
                  <c:v>90.454543999999999</c:v>
                </c:pt>
                <c:pt idx="48">
                  <c:v>98.863640000000004</c:v>
                </c:pt>
                <c:pt idx="50">
                  <c:v>97.636359999999996</c:v>
                </c:pt>
                <c:pt idx="51">
                  <c:v>97.409090000000006</c:v>
                </c:pt>
                <c:pt idx="52">
                  <c:v>95.956519999999998</c:v>
                </c:pt>
                <c:pt idx="53">
                  <c:v>88.590909999999994</c:v>
                </c:pt>
                <c:pt idx="54">
                  <c:v>88.565216000000007</c:v>
                </c:pt>
                <c:pt idx="55">
                  <c:v>96.652175999999997</c:v>
                </c:pt>
                <c:pt idx="56">
                  <c:v>102.77273</c:v>
                </c:pt>
                <c:pt idx="57">
                  <c:v>98.304344</c:v>
                </c:pt>
                <c:pt idx="58">
                  <c:v>98.818184000000002</c:v>
                </c:pt>
                <c:pt idx="59">
                  <c:v>99.521736000000004</c:v>
                </c:pt>
                <c:pt idx="60">
                  <c:v>102.90909000000001</c:v>
                </c:pt>
                <c:pt idx="61">
                  <c:v>103</c:v>
                </c:pt>
                <c:pt idx="62">
                  <c:v>101.95652</c:v>
                </c:pt>
                <c:pt idx="63">
                  <c:v>98.090909999999994</c:v>
                </c:pt>
                <c:pt idx="64">
                  <c:v>103.22727</c:v>
                </c:pt>
                <c:pt idx="65">
                  <c:v>102.43478399999999</c:v>
                </c:pt>
                <c:pt idx="66">
                  <c:v>98.954543999999999</c:v>
                </c:pt>
                <c:pt idx="67">
                  <c:v>102.22727</c:v>
                </c:pt>
                <c:pt idx="68">
                  <c:v>102.27273</c:v>
                </c:pt>
                <c:pt idx="69">
                  <c:v>99.869569999999996</c:v>
                </c:pt>
                <c:pt idx="70">
                  <c:v>101.5</c:v>
                </c:pt>
                <c:pt idx="71">
                  <c:v>102.318184</c:v>
                </c:pt>
                <c:pt idx="72">
                  <c:v>103.181816</c:v>
                </c:pt>
                <c:pt idx="73">
                  <c:v>101.454544</c:v>
                </c:pt>
                <c:pt idx="74">
                  <c:v>95.681815999999998</c:v>
                </c:pt>
                <c:pt idx="75">
                  <c:v>103.36364</c:v>
                </c:pt>
                <c:pt idx="76">
                  <c:v>102.26087</c:v>
                </c:pt>
                <c:pt idx="77">
                  <c:v>101.77273</c:v>
                </c:pt>
                <c:pt idx="78">
                  <c:v>103.63636</c:v>
                </c:pt>
                <c:pt idx="79">
                  <c:v>107.478264</c:v>
                </c:pt>
                <c:pt idx="80">
                  <c:v>103.04348</c:v>
                </c:pt>
                <c:pt idx="81">
                  <c:v>98.565216000000007</c:v>
                </c:pt>
                <c:pt idx="82">
                  <c:v>98.863640000000004</c:v>
                </c:pt>
                <c:pt idx="83">
                  <c:v>97.347824000000003</c:v>
                </c:pt>
                <c:pt idx="84">
                  <c:v>99.090909999999994</c:v>
                </c:pt>
                <c:pt idx="85">
                  <c:v>92.363640000000004</c:v>
                </c:pt>
                <c:pt idx="86">
                  <c:v>98.565216000000007</c:v>
                </c:pt>
                <c:pt idx="87">
                  <c:v>98.863640000000004</c:v>
                </c:pt>
                <c:pt idx="88">
                  <c:v>98.565216000000007</c:v>
                </c:pt>
                <c:pt idx="89">
                  <c:v>98.863640000000004</c:v>
                </c:pt>
                <c:pt idx="90">
                  <c:v>97.347824000000003</c:v>
                </c:pt>
                <c:pt idx="91">
                  <c:v>99.090909999999994</c:v>
                </c:pt>
                <c:pt idx="92">
                  <c:v>99.318184000000002</c:v>
                </c:pt>
                <c:pt idx="93">
                  <c:v>99.956519999999998</c:v>
                </c:pt>
                <c:pt idx="94">
                  <c:v>97.130430000000004</c:v>
                </c:pt>
                <c:pt idx="95">
                  <c:v>105.13636</c:v>
                </c:pt>
                <c:pt idx="96">
                  <c:v>106.478264</c:v>
                </c:pt>
                <c:pt idx="97">
                  <c:v>100</c:v>
                </c:pt>
                <c:pt idx="98">
                  <c:v>101.13636</c:v>
                </c:pt>
                <c:pt idx="99">
                  <c:v>102.13043</c:v>
                </c:pt>
                <c:pt idx="100">
                  <c:v>103</c:v>
                </c:pt>
                <c:pt idx="101">
                  <c:v>105.318184</c:v>
                </c:pt>
                <c:pt idx="102">
                  <c:v>103.478264</c:v>
                </c:pt>
                <c:pt idx="103">
                  <c:v>101.545456</c:v>
                </c:pt>
                <c:pt idx="104">
                  <c:v>102.78261000000001</c:v>
                </c:pt>
                <c:pt idx="105">
                  <c:v>100.045456</c:v>
                </c:pt>
                <c:pt idx="106">
                  <c:v>104.60869599999999</c:v>
                </c:pt>
                <c:pt idx="107">
                  <c:v>98.409090000000006</c:v>
                </c:pt>
                <c:pt idx="108">
                  <c:v>101.695656</c:v>
                </c:pt>
                <c:pt idx="109">
                  <c:v>103.681816</c:v>
                </c:pt>
                <c:pt idx="110">
                  <c:v>107.454544</c:v>
                </c:pt>
                <c:pt idx="111">
                  <c:v>103.695656</c:v>
                </c:pt>
                <c:pt idx="112">
                  <c:v>102.77273</c:v>
                </c:pt>
                <c:pt idx="113">
                  <c:v>110.43478399999999</c:v>
                </c:pt>
                <c:pt idx="114">
                  <c:v>111.08696</c:v>
                </c:pt>
                <c:pt idx="115">
                  <c:v>105.818184</c:v>
                </c:pt>
                <c:pt idx="116">
                  <c:v>100.82608999999999</c:v>
                </c:pt>
                <c:pt idx="117">
                  <c:v>98.045456000000001</c:v>
                </c:pt>
                <c:pt idx="118">
                  <c:v>94.181815999999998</c:v>
                </c:pt>
                <c:pt idx="119">
                  <c:v>94.869569999999996</c:v>
                </c:pt>
                <c:pt idx="120">
                  <c:v>97.454543999999999</c:v>
                </c:pt>
                <c:pt idx="121">
                  <c:v>89.181815999999998</c:v>
                </c:pt>
                <c:pt idx="122">
                  <c:v>94.454543999999999</c:v>
                </c:pt>
                <c:pt idx="123">
                  <c:v>93.391304000000005</c:v>
                </c:pt>
                <c:pt idx="124">
                  <c:v>87.727270000000004</c:v>
                </c:pt>
                <c:pt idx="125">
                  <c:v>84.318184000000002</c:v>
                </c:pt>
                <c:pt idx="126">
                  <c:v>104.91304</c:v>
                </c:pt>
                <c:pt idx="131">
                  <c:v>82.636359999999996</c:v>
                </c:pt>
                <c:pt idx="132">
                  <c:v>76.347824000000003</c:v>
                </c:pt>
                <c:pt idx="133">
                  <c:v>82.363640000000004</c:v>
                </c:pt>
                <c:pt idx="134">
                  <c:v>73.652175999999997</c:v>
                </c:pt>
                <c:pt idx="135">
                  <c:v>65</c:v>
                </c:pt>
                <c:pt idx="136">
                  <c:v>62</c:v>
                </c:pt>
                <c:pt idx="137">
                  <c:v>60</c:v>
                </c:pt>
                <c:pt idx="138">
                  <c:v>40</c:v>
                </c:pt>
                <c:pt idx="139">
                  <c:v>30</c:v>
                </c:pt>
                <c:pt idx="140">
                  <c:v>25</c:v>
                </c:pt>
                <c:pt idx="141">
                  <c:v>22</c:v>
                </c:pt>
                <c:pt idx="142">
                  <c:v>16</c:v>
                </c:pt>
                <c:pt idx="143">
                  <c:v>14</c:v>
                </c:pt>
                <c:pt idx="144">
                  <c:v>10</c:v>
                </c:pt>
                <c:pt idx="145">
                  <c:v>8</c:v>
                </c:pt>
                <c:pt idx="146">
                  <c:v>6</c:v>
                </c:pt>
                <c:pt idx="147">
                  <c:v>5</c:v>
                </c:pt>
                <c:pt idx="148">
                  <c:v>7</c:v>
                </c:pt>
                <c:pt idx="149">
                  <c:v>5</c:v>
                </c:pt>
                <c:pt idx="150">
                  <c:v>2</c:v>
                </c:pt>
              </c:numCache>
            </c:numRef>
          </c:yVal>
          <c:smooth val="0"/>
          <c:extLst>
            <c:ext xmlns:c16="http://schemas.microsoft.com/office/drawing/2014/chart" uri="{C3380CC4-5D6E-409C-BE32-E72D297353CC}">
              <c16:uniqueId val="{00000003-2904-437E-BEB1-57D015BBC962}"/>
            </c:ext>
          </c:extLst>
        </c:ser>
        <c:ser>
          <c:idx val="2"/>
          <c:order val="2"/>
          <c:tx>
            <c:v>TVOC 100%</c:v>
          </c:tx>
          <c:spPr>
            <a:ln w="28575">
              <a:noFill/>
            </a:ln>
          </c:spPr>
          <c:marker>
            <c:symbol val="none"/>
          </c:marker>
          <c:trendline>
            <c:spPr>
              <a:ln w="9525">
                <a:solidFill>
                  <a:srgbClr val="92D050"/>
                </a:solidFill>
              </a:ln>
            </c:spPr>
            <c:trendlineType val="movingAvg"/>
            <c:period val="2"/>
            <c:dispRSqr val="0"/>
            <c:dispEq val="0"/>
          </c:trendline>
          <c:xVal>
            <c:numRef>
              <c:f>Tabelle1!$M$327:$M$477</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Tabelle1!$F$327:$F$477</c:f>
              <c:numCache>
                <c:formatCode>General</c:formatCode>
                <c:ptCount val="151"/>
                <c:pt idx="0">
                  <c:v>3</c:v>
                </c:pt>
                <c:pt idx="1">
                  <c:v>2</c:v>
                </c:pt>
                <c:pt idx="2">
                  <c:v>3</c:v>
                </c:pt>
                <c:pt idx="3">
                  <c:v>4</c:v>
                </c:pt>
                <c:pt idx="4">
                  <c:v>4</c:v>
                </c:pt>
                <c:pt idx="5">
                  <c:v>3</c:v>
                </c:pt>
                <c:pt idx="6">
                  <c:v>3</c:v>
                </c:pt>
                <c:pt idx="7">
                  <c:v>2</c:v>
                </c:pt>
                <c:pt idx="8">
                  <c:v>4</c:v>
                </c:pt>
                <c:pt idx="9">
                  <c:v>5</c:v>
                </c:pt>
                <c:pt idx="10">
                  <c:v>3</c:v>
                </c:pt>
                <c:pt idx="11">
                  <c:v>2</c:v>
                </c:pt>
                <c:pt idx="12">
                  <c:v>4</c:v>
                </c:pt>
                <c:pt idx="13">
                  <c:v>5</c:v>
                </c:pt>
                <c:pt idx="14">
                  <c:v>7</c:v>
                </c:pt>
                <c:pt idx="15">
                  <c:v>9.0434780000000003</c:v>
                </c:pt>
                <c:pt idx="16">
                  <c:v>9.4090910000000001</c:v>
                </c:pt>
                <c:pt idx="17">
                  <c:v>7.0454545</c:v>
                </c:pt>
                <c:pt idx="18">
                  <c:v>3.4545455</c:v>
                </c:pt>
                <c:pt idx="19">
                  <c:v>3.1363637</c:v>
                </c:pt>
                <c:pt idx="20">
                  <c:v>4.8695649999999997</c:v>
                </c:pt>
                <c:pt idx="21">
                  <c:v>7.9545455</c:v>
                </c:pt>
                <c:pt idx="22">
                  <c:v>12.909091</c:v>
                </c:pt>
                <c:pt idx="23">
                  <c:v>11.545455</c:v>
                </c:pt>
                <c:pt idx="24">
                  <c:v>32.909092000000001</c:v>
                </c:pt>
                <c:pt idx="25">
                  <c:v>34.590907999999999</c:v>
                </c:pt>
                <c:pt idx="26">
                  <c:v>37.391303999999998</c:v>
                </c:pt>
                <c:pt idx="27">
                  <c:v>35.136364</c:v>
                </c:pt>
                <c:pt idx="28">
                  <c:v>28.772728000000001</c:v>
                </c:pt>
                <c:pt idx="29">
                  <c:v>31.409089999999999</c:v>
                </c:pt>
                <c:pt idx="30">
                  <c:v>36.739131999999998</c:v>
                </c:pt>
                <c:pt idx="31">
                  <c:v>33.681820000000002</c:v>
                </c:pt>
                <c:pt idx="32">
                  <c:v>38.260868000000002</c:v>
                </c:pt>
                <c:pt idx="33">
                  <c:v>38.409092000000001</c:v>
                </c:pt>
                <c:pt idx="34">
                  <c:v>37.5</c:v>
                </c:pt>
                <c:pt idx="35">
                  <c:v>32.909092000000001</c:v>
                </c:pt>
                <c:pt idx="36">
                  <c:v>34.590907999999999</c:v>
                </c:pt>
                <c:pt idx="37">
                  <c:v>37.391303999999998</c:v>
                </c:pt>
                <c:pt idx="38">
                  <c:v>35.136364</c:v>
                </c:pt>
                <c:pt idx="39">
                  <c:v>28.772728000000001</c:v>
                </c:pt>
                <c:pt idx="40">
                  <c:v>31.409089999999999</c:v>
                </c:pt>
                <c:pt idx="41">
                  <c:v>36.739131999999998</c:v>
                </c:pt>
                <c:pt idx="42">
                  <c:v>33.681820000000002</c:v>
                </c:pt>
                <c:pt idx="43">
                  <c:v>38.260868000000002</c:v>
                </c:pt>
                <c:pt idx="44">
                  <c:v>38.409092000000001</c:v>
                </c:pt>
                <c:pt idx="45">
                  <c:v>37.5</c:v>
                </c:pt>
                <c:pt idx="46">
                  <c:v>29.173914</c:v>
                </c:pt>
                <c:pt idx="47">
                  <c:v>35.363636</c:v>
                </c:pt>
                <c:pt idx="48">
                  <c:v>37.818179999999998</c:v>
                </c:pt>
                <c:pt idx="49">
                  <c:v>39</c:v>
                </c:pt>
                <c:pt idx="50">
                  <c:v>39.681820000000002</c:v>
                </c:pt>
                <c:pt idx="51">
                  <c:v>36.818179999999998</c:v>
                </c:pt>
                <c:pt idx="52">
                  <c:v>36.478259999999999</c:v>
                </c:pt>
                <c:pt idx="53">
                  <c:v>39.739131999999998</c:v>
                </c:pt>
                <c:pt idx="54">
                  <c:v>37.909092000000001</c:v>
                </c:pt>
                <c:pt idx="55">
                  <c:v>37.363636</c:v>
                </c:pt>
                <c:pt idx="56">
                  <c:v>30.608695999999998</c:v>
                </c:pt>
                <c:pt idx="57">
                  <c:v>32.045456000000001</c:v>
                </c:pt>
                <c:pt idx="58">
                  <c:v>29.5</c:v>
                </c:pt>
                <c:pt idx="59">
                  <c:v>32.909092000000001</c:v>
                </c:pt>
                <c:pt idx="60">
                  <c:v>34.590907999999999</c:v>
                </c:pt>
                <c:pt idx="61">
                  <c:v>37.391303999999998</c:v>
                </c:pt>
                <c:pt idx="62">
                  <c:v>35.136364</c:v>
                </c:pt>
                <c:pt idx="63">
                  <c:v>28.772728000000001</c:v>
                </c:pt>
                <c:pt idx="64">
                  <c:v>31.409089999999999</c:v>
                </c:pt>
                <c:pt idx="65">
                  <c:v>36.739131999999998</c:v>
                </c:pt>
                <c:pt idx="66">
                  <c:v>33.681820000000002</c:v>
                </c:pt>
                <c:pt idx="67">
                  <c:v>38.260868000000002</c:v>
                </c:pt>
                <c:pt idx="68">
                  <c:v>38.409092000000001</c:v>
                </c:pt>
                <c:pt idx="69">
                  <c:v>37.5</c:v>
                </c:pt>
                <c:pt idx="70">
                  <c:v>38.272728000000001</c:v>
                </c:pt>
                <c:pt idx="71">
                  <c:v>40.173912000000001</c:v>
                </c:pt>
                <c:pt idx="72">
                  <c:v>44.086956000000001</c:v>
                </c:pt>
                <c:pt idx="73">
                  <c:v>43.909092000000001</c:v>
                </c:pt>
                <c:pt idx="74">
                  <c:v>47.590907999999999</c:v>
                </c:pt>
                <c:pt idx="75">
                  <c:v>45.818179999999998</c:v>
                </c:pt>
                <c:pt idx="76">
                  <c:v>40.909092000000001</c:v>
                </c:pt>
                <c:pt idx="77">
                  <c:v>44.272728000000001</c:v>
                </c:pt>
                <c:pt idx="78">
                  <c:v>44.043480000000002</c:v>
                </c:pt>
                <c:pt idx="79">
                  <c:v>47.045456000000001</c:v>
                </c:pt>
                <c:pt idx="80">
                  <c:v>49.869563999999997</c:v>
                </c:pt>
                <c:pt idx="81">
                  <c:v>46.318179999999998</c:v>
                </c:pt>
                <c:pt idx="82">
                  <c:v>44.863636</c:v>
                </c:pt>
                <c:pt idx="83">
                  <c:v>46.782608000000003</c:v>
                </c:pt>
                <c:pt idx="84">
                  <c:v>46.181820000000002</c:v>
                </c:pt>
                <c:pt idx="85">
                  <c:v>45.5</c:v>
                </c:pt>
                <c:pt idx="86">
                  <c:v>43.913043999999999</c:v>
                </c:pt>
                <c:pt idx="87">
                  <c:v>48.454543999999999</c:v>
                </c:pt>
                <c:pt idx="88">
                  <c:v>45.434784000000001</c:v>
                </c:pt>
                <c:pt idx="89">
                  <c:v>47.5</c:v>
                </c:pt>
                <c:pt idx="90">
                  <c:v>44.521740000000001</c:v>
                </c:pt>
                <c:pt idx="91">
                  <c:v>45.954543999999999</c:v>
                </c:pt>
                <c:pt idx="92">
                  <c:v>49.130436000000003</c:v>
                </c:pt>
                <c:pt idx="93">
                  <c:v>51.090907999999999</c:v>
                </c:pt>
                <c:pt idx="94">
                  <c:v>50.826087999999999</c:v>
                </c:pt>
                <c:pt idx="95">
                  <c:v>48.521740000000001</c:v>
                </c:pt>
                <c:pt idx="96">
                  <c:v>47.272728000000001</c:v>
                </c:pt>
                <c:pt idx="97">
                  <c:v>47.217391999999997</c:v>
                </c:pt>
                <c:pt idx="98">
                  <c:v>43.304347999999997</c:v>
                </c:pt>
                <c:pt idx="99">
                  <c:v>45.652172</c:v>
                </c:pt>
                <c:pt idx="100">
                  <c:v>48.772728000000001</c:v>
                </c:pt>
                <c:pt idx="101">
                  <c:v>49.086956000000001</c:v>
                </c:pt>
                <c:pt idx="102">
                  <c:v>45.739131999999998</c:v>
                </c:pt>
                <c:pt idx="103">
                  <c:v>46.304347999999997</c:v>
                </c:pt>
                <c:pt idx="104">
                  <c:v>46.043480000000002</c:v>
                </c:pt>
                <c:pt idx="105">
                  <c:v>48.782608000000003</c:v>
                </c:pt>
                <c:pt idx="106">
                  <c:v>45</c:v>
                </c:pt>
                <c:pt idx="107">
                  <c:v>48.217391999999997</c:v>
                </c:pt>
                <c:pt idx="108">
                  <c:v>49.909092000000001</c:v>
                </c:pt>
                <c:pt idx="109">
                  <c:v>51.318179999999998</c:v>
                </c:pt>
                <c:pt idx="110">
                  <c:v>47.681820000000002</c:v>
                </c:pt>
                <c:pt idx="111">
                  <c:v>50.181820000000002</c:v>
                </c:pt>
                <c:pt idx="112">
                  <c:v>54.272728000000001</c:v>
                </c:pt>
                <c:pt idx="113">
                  <c:v>56.227271999999999</c:v>
                </c:pt>
                <c:pt idx="114">
                  <c:v>52.727271999999999</c:v>
                </c:pt>
                <c:pt idx="115">
                  <c:v>56.304347999999997</c:v>
                </c:pt>
                <c:pt idx="116">
                  <c:v>56.086956000000001</c:v>
                </c:pt>
                <c:pt idx="117">
                  <c:v>49</c:v>
                </c:pt>
                <c:pt idx="118">
                  <c:v>46.5</c:v>
                </c:pt>
                <c:pt idx="119">
                  <c:v>44.478259999999999</c:v>
                </c:pt>
                <c:pt idx="120">
                  <c:v>50.363636</c:v>
                </c:pt>
                <c:pt idx="121">
                  <c:v>45.217391999999997</c:v>
                </c:pt>
                <c:pt idx="122">
                  <c:v>43.227271999999999</c:v>
                </c:pt>
                <c:pt idx="123">
                  <c:v>39.954543999999999</c:v>
                </c:pt>
                <c:pt idx="124">
                  <c:v>40.818179999999998</c:v>
                </c:pt>
                <c:pt idx="125">
                  <c:v>44.521740000000001</c:v>
                </c:pt>
                <c:pt idx="126">
                  <c:v>42.217391999999997</c:v>
                </c:pt>
                <c:pt idx="127">
                  <c:v>39.318179999999998</c:v>
                </c:pt>
                <c:pt idx="128">
                  <c:v>39.521740000000001</c:v>
                </c:pt>
                <c:pt idx="129">
                  <c:v>35.818179999999998</c:v>
                </c:pt>
                <c:pt idx="130">
                  <c:v>44.521740000000001</c:v>
                </c:pt>
                <c:pt idx="131">
                  <c:v>42.217391999999997</c:v>
                </c:pt>
                <c:pt idx="132">
                  <c:v>39.318179999999998</c:v>
                </c:pt>
                <c:pt idx="133">
                  <c:v>39.521740000000001</c:v>
                </c:pt>
                <c:pt idx="134">
                  <c:v>35.818179999999998</c:v>
                </c:pt>
                <c:pt idx="135">
                  <c:v>36.681820000000002</c:v>
                </c:pt>
                <c:pt idx="136">
                  <c:v>36.863636</c:v>
                </c:pt>
                <c:pt idx="137">
                  <c:v>20</c:v>
                </c:pt>
                <c:pt idx="138">
                  <c:v>16</c:v>
                </c:pt>
                <c:pt idx="139">
                  <c:v>14</c:v>
                </c:pt>
                <c:pt idx="140">
                  <c:v>10</c:v>
                </c:pt>
                <c:pt idx="141">
                  <c:v>5</c:v>
                </c:pt>
                <c:pt idx="142">
                  <c:v>7</c:v>
                </c:pt>
                <c:pt idx="143">
                  <c:v>5</c:v>
                </c:pt>
                <c:pt idx="144">
                  <c:v>4</c:v>
                </c:pt>
                <c:pt idx="145">
                  <c:v>6</c:v>
                </c:pt>
                <c:pt idx="146">
                  <c:v>6</c:v>
                </c:pt>
                <c:pt idx="147">
                  <c:v>4</c:v>
                </c:pt>
                <c:pt idx="148">
                  <c:v>3</c:v>
                </c:pt>
                <c:pt idx="149">
                  <c:v>6</c:v>
                </c:pt>
                <c:pt idx="150">
                  <c:v>7</c:v>
                </c:pt>
              </c:numCache>
            </c:numRef>
          </c:yVal>
          <c:smooth val="0"/>
          <c:extLst>
            <c:ext xmlns:c16="http://schemas.microsoft.com/office/drawing/2014/chart" uri="{C3380CC4-5D6E-409C-BE32-E72D297353CC}">
              <c16:uniqueId val="{00000005-2904-437E-BEB1-57D015BBC962}"/>
            </c:ext>
          </c:extLst>
        </c:ser>
        <c:dLbls>
          <c:showLegendKey val="0"/>
          <c:showVal val="0"/>
          <c:showCatName val="0"/>
          <c:showSerName val="0"/>
          <c:showPercent val="0"/>
          <c:showBubbleSize val="0"/>
        </c:dLbls>
        <c:axId val="417605120"/>
        <c:axId val="419408128"/>
      </c:scatterChart>
      <c:valAx>
        <c:axId val="417605120"/>
        <c:scaling>
          <c:orientation val="minMax"/>
          <c:max val="300"/>
        </c:scaling>
        <c:delete val="0"/>
        <c:axPos val="b"/>
        <c:title>
          <c:tx>
            <c:rich>
              <a:bodyPr/>
              <a:lstStyle/>
              <a:p>
                <a:pPr>
                  <a:defRPr/>
                </a:pPr>
                <a:r>
                  <a:rPr lang="de-DE" sz="500" baseline="0" dirty="0"/>
                  <a:t>Zeit [s]</a:t>
                </a:r>
              </a:p>
            </c:rich>
          </c:tx>
          <c:layout>
            <c:manualLayout>
              <c:xMode val="edge"/>
              <c:yMode val="edge"/>
              <c:x val="0.50036982074091929"/>
              <c:y val="0.90385801776274544"/>
            </c:manualLayout>
          </c:layout>
          <c:overlay val="0"/>
        </c:title>
        <c:numFmt formatCode="General" sourceLinked="1"/>
        <c:majorTickMark val="out"/>
        <c:minorTickMark val="none"/>
        <c:tickLblPos val="nextTo"/>
        <c:txPr>
          <a:bodyPr/>
          <a:lstStyle/>
          <a:p>
            <a:pPr>
              <a:defRPr sz="700"/>
            </a:pPr>
            <a:endParaRPr lang="de-DE"/>
          </a:p>
        </c:txPr>
        <c:crossAx val="419408128"/>
        <c:crosses val="autoZero"/>
        <c:crossBetween val="midCat"/>
      </c:valAx>
      <c:valAx>
        <c:axId val="419408128"/>
        <c:scaling>
          <c:orientation val="minMax"/>
        </c:scaling>
        <c:delete val="0"/>
        <c:axPos val="l"/>
        <c:majorGridlines/>
        <c:title>
          <c:tx>
            <c:rich>
              <a:bodyPr rot="-5400000" vert="horz"/>
              <a:lstStyle/>
              <a:p>
                <a:pPr>
                  <a:defRPr sz="800"/>
                </a:pPr>
                <a:r>
                  <a:rPr lang="de-DE" sz="500" baseline="0" dirty="0"/>
                  <a:t>TVOC [ppb]</a:t>
                </a:r>
              </a:p>
            </c:rich>
          </c:tx>
          <c:layout>
            <c:manualLayout>
              <c:xMode val="edge"/>
              <c:yMode val="edge"/>
              <c:x val="0"/>
              <c:y val="0.30060145899951946"/>
            </c:manualLayout>
          </c:layout>
          <c:overlay val="0"/>
        </c:title>
        <c:numFmt formatCode="General" sourceLinked="1"/>
        <c:majorTickMark val="out"/>
        <c:minorTickMark val="none"/>
        <c:tickLblPos val="nextTo"/>
        <c:txPr>
          <a:bodyPr/>
          <a:lstStyle/>
          <a:p>
            <a:pPr>
              <a:defRPr sz="700"/>
            </a:pPr>
            <a:endParaRPr lang="de-DE"/>
          </a:p>
        </c:txPr>
        <c:crossAx val="417605120"/>
        <c:crosses val="autoZero"/>
        <c:crossBetween val="midCat"/>
      </c:valAx>
    </c:plotArea>
    <c:plotVisOnly val="1"/>
    <c:dispBlanksAs val="gap"/>
    <c:showDLblsOverMax val="0"/>
  </c:chart>
  <c:spPr>
    <a:solidFill>
      <a:schemeClr val="bg1"/>
    </a:solid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19.10.2019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hyperlink" Target="http://www.lmt.uni-saarland.de/" TargetMode="External"/><Relationship Id="rId21"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8.png"/><Relationship Id="rId10" Type="http://schemas.openxmlformats.org/officeDocument/2006/relationships/image" Target="../media/image6.png"/><Relationship Id="rId19" Type="http://schemas.openxmlformats.org/officeDocument/2006/relationships/image" Target="../media/image14.jpeg"/><Relationship Id="rId4" Type="http://schemas.openxmlformats.org/officeDocument/2006/relationships/hyperlink" Target="mailto:s.hoefner@lmt.uni-saarland.de" TargetMode="External"/><Relationship Id="rId9" Type="http://schemas.openxmlformats.org/officeDocument/2006/relationships/image" Target="../media/image5.jpeg"/><Relationship Id="rId14" Type="http://schemas.openxmlformats.org/officeDocument/2006/relationships/image" Target="../media/image10.jpe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a:t>Citizen</a:t>
            </a:r>
            <a:r>
              <a:rPr lang="de-DE" sz="8000" dirty="0"/>
              <a:t> Science für Schüler*innen - Umweltstudien mit mobiler Messtechnik</a:t>
            </a:r>
          </a:p>
          <a:p>
            <a:pPr algn="ctr"/>
            <a:r>
              <a:rPr lang="de-DE" sz="4400" dirty="0"/>
              <a:t>Sebastian Höfner, Prof. Dr. Andreas Schütze</a:t>
            </a:r>
          </a:p>
          <a:p>
            <a:pPr algn="ctr"/>
            <a:r>
              <a:rPr lang="de-DE" sz="4400" dirty="0"/>
              <a:t>Lehrstuhl für Messtechnik, Universität des Saarlandes, Saarbrücken DE</a:t>
            </a:r>
            <a:endParaRPr lang="de-DE" sz="40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a:t>Schülerumweltstudien</a:t>
            </a:r>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a:t>Theoretische Grundlagen</a:t>
            </a:r>
          </a:p>
        </p:txBody>
      </p:sp>
      <p:sp>
        <p:nvSpPr>
          <p:cNvPr id="18" name="Textfeld 17"/>
          <p:cNvSpPr txBox="1"/>
          <p:nvPr/>
        </p:nvSpPr>
        <p:spPr>
          <a:xfrm>
            <a:off x="2379145" y="10485293"/>
            <a:ext cx="11986689" cy="1261884"/>
          </a:xfrm>
          <a:prstGeom prst="rect">
            <a:avLst/>
          </a:prstGeom>
          <a:noFill/>
        </p:spPr>
        <p:txBody>
          <a:bodyPr wrap="square" rtlCol="0">
            <a:spAutoFit/>
          </a:bodyPr>
          <a:lstStyle/>
          <a:p>
            <a:pPr algn="ctr"/>
            <a:r>
              <a:rPr lang="de-DE" sz="3800" i="1" dirty="0"/>
              <a:t>Modul 1 </a:t>
            </a:r>
          </a:p>
          <a:p>
            <a:pPr algn="ctr"/>
            <a:r>
              <a:rPr lang="de-DE" sz="3800" dirty="0"/>
              <a:t>Funktionsweise eines Halbleiter Gassensors</a:t>
            </a:r>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i="1" dirty="0"/>
              <a:t>Modul 2a </a:t>
            </a:r>
          </a:p>
          <a:p>
            <a:pPr algn="ctr"/>
            <a:r>
              <a:rPr lang="de-DE" sz="3800" dirty="0"/>
              <a:t>Kalibrierung eines Halbleiter Gassensors</a:t>
            </a:r>
          </a:p>
        </p:txBody>
      </p:sp>
      <p:sp>
        <p:nvSpPr>
          <p:cNvPr id="45" name="Textfeld 44"/>
          <p:cNvSpPr txBox="1"/>
          <p:nvPr/>
        </p:nvSpPr>
        <p:spPr>
          <a:xfrm>
            <a:off x="2345655" y="27868480"/>
            <a:ext cx="11986690" cy="1261884"/>
          </a:xfrm>
          <a:prstGeom prst="rect">
            <a:avLst/>
          </a:prstGeom>
          <a:noFill/>
        </p:spPr>
        <p:txBody>
          <a:bodyPr wrap="square" rtlCol="0">
            <a:spAutoFit/>
          </a:bodyPr>
          <a:lstStyle/>
          <a:p>
            <a:pPr algn="ctr"/>
            <a:r>
              <a:rPr lang="de-DE" sz="3800" i="1" dirty="0"/>
              <a:t>Modul 2b </a:t>
            </a:r>
          </a:p>
          <a:p>
            <a:pPr algn="ctr"/>
            <a:r>
              <a:rPr lang="de-DE" sz="3800" dirty="0"/>
              <a:t>Umweltmesstechnik und Innenraumluftqualität</a:t>
            </a:r>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b="1" dirty="0" err="1">
                <a:effectLst/>
              </a:rPr>
              <a:t>SUSmobil</a:t>
            </a:r>
            <a:r>
              <a:rPr lang="de-DE" sz="2800" dirty="0">
                <a:effectLst/>
              </a:rPr>
              <a:t> steht für „Schülerumweltstudien mit mobilen Messgeräten“ und verfolgt das Ziel, Schülerinnen und Schüler zu motivieren </a:t>
            </a:r>
            <a:r>
              <a:rPr lang="de-DE" sz="2800" b="1" dirty="0">
                <a:effectLst/>
              </a:rPr>
              <a:t>eigene</a:t>
            </a:r>
            <a:r>
              <a:rPr lang="de-DE" sz="2800" dirty="0">
                <a:effectLst/>
              </a:rPr>
              <a:t> </a:t>
            </a:r>
            <a:r>
              <a:rPr lang="de-DE" sz="2800" b="1" dirty="0">
                <a:effectLst/>
              </a:rPr>
              <a:t>Umweltfragestellungen</a:t>
            </a:r>
            <a:r>
              <a:rPr lang="de-DE" sz="2800" dirty="0">
                <a:effectLst/>
              </a:rPr>
              <a:t> zu entwerfen und mit professioneller Hilfe zu beantworten. Damit sie dabei nicht </a:t>
            </a:r>
            <a:r>
              <a:rPr lang="de-DE" sz="2800" b="1" dirty="0">
                <a:effectLst/>
              </a:rPr>
              <a:t>nur als Datensammler</a:t>
            </a:r>
            <a:r>
              <a:rPr lang="de-DE" sz="2800" dirty="0">
                <a:effectLst/>
              </a:rPr>
              <a:t> agieren, bietet das Projekt die Möglichkeit </a:t>
            </a:r>
            <a:r>
              <a:rPr lang="de-DE" sz="2800" dirty="0"/>
              <a:t>die theoretischen Grundlagen der Gasmesstechnik zu lernen, um zu verstehen wie ein Gassensor funktioniert, und wie eine Kalibrierung von statten geht. </a:t>
            </a:r>
          </a:p>
          <a:p>
            <a:pPr algn="just"/>
            <a:r>
              <a:rPr lang="de-DE" sz="2800" dirty="0">
                <a:effectLst/>
              </a:rPr>
              <a:t>Durch  das </a:t>
            </a:r>
            <a:r>
              <a:rPr lang="de-DE" sz="2800" dirty="0"/>
              <a:t>„</a:t>
            </a:r>
            <a:r>
              <a:rPr lang="de-DE" sz="2800" dirty="0">
                <a:effectLst/>
              </a:rPr>
              <a:t>Internet </a:t>
            </a:r>
            <a:r>
              <a:rPr lang="de-DE" sz="2800" dirty="0" err="1">
                <a:effectLst/>
              </a:rPr>
              <a:t>of</a:t>
            </a:r>
            <a:r>
              <a:rPr lang="de-DE" sz="2800" dirty="0"/>
              <a:t> </a:t>
            </a:r>
            <a:r>
              <a:rPr lang="de-DE" sz="2800" dirty="0">
                <a:effectLst/>
              </a:rPr>
              <a:t> Things“  (</a:t>
            </a:r>
            <a:r>
              <a:rPr lang="de-DE" sz="2800" dirty="0" err="1">
                <a:effectLst/>
              </a:rPr>
              <a:t>IoT</a:t>
            </a:r>
            <a:r>
              <a:rPr lang="de-DE" sz="2800" dirty="0">
                <a:effectLst/>
              </a:rPr>
              <a:t>)  ist  es  möglich  aufgenommene Daten auf</a:t>
            </a:r>
          </a:p>
        </p:txBody>
      </p:sp>
      <p:pic>
        <p:nvPicPr>
          <p:cNvPr id="1038" name="Picture 9" descr="dbu logo - normal nur anzeig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01492" y="2599791"/>
            <a:ext cx="2748253" cy="274825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1" descr="https://image.jimcdn.com/app/cms/image/transf/dimension=198x10000:format=png/path/s27aa108ee3a8a9fa/image/i391764038aca8eb1/version/1510570617/ima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587" y="2599791"/>
            <a:ext cx="3659651"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3" descr="Ähnliches Fo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89065" y="10848145"/>
            <a:ext cx="12023363" cy="707886"/>
          </a:xfrm>
          <a:prstGeom prst="rect">
            <a:avLst/>
          </a:prstGeom>
          <a:noFill/>
        </p:spPr>
        <p:txBody>
          <a:bodyPr wrap="square" rtlCol="0">
            <a:spAutoFit/>
          </a:bodyPr>
          <a:lstStyle/>
          <a:p>
            <a:pPr algn="ctr"/>
            <a:r>
              <a:rPr lang="de-DE" sz="4000" i="1" dirty="0"/>
              <a:t>Schadstoffkarte</a:t>
            </a:r>
          </a:p>
        </p:txBody>
      </p:sp>
      <p:sp>
        <p:nvSpPr>
          <p:cNvPr id="100" name="Textfeld 99"/>
          <p:cNvSpPr txBox="1"/>
          <p:nvPr/>
        </p:nvSpPr>
        <p:spPr>
          <a:xfrm>
            <a:off x="15888024" y="15296189"/>
            <a:ext cx="12023363" cy="707886"/>
          </a:xfrm>
          <a:prstGeom prst="rect">
            <a:avLst/>
          </a:prstGeom>
          <a:noFill/>
        </p:spPr>
        <p:txBody>
          <a:bodyPr wrap="square" rtlCol="0">
            <a:spAutoFit/>
          </a:bodyPr>
          <a:lstStyle/>
          <a:p>
            <a:pPr algn="ctr"/>
            <a:r>
              <a:rPr lang="de-DE" sz="4000" i="1" dirty="0"/>
              <a:t>Luftzusammensetzung in Bienenstöcken</a:t>
            </a:r>
          </a:p>
        </p:txBody>
      </p:sp>
      <p:sp>
        <p:nvSpPr>
          <p:cNvPr id="101" name="Textfeld 100"/>
          <p:cNvSpPr txBox="1"/>
          <p:nvPr/>
        </p:nvSpPr>
        <p:spPr>
          <a:xfrm>
            <a:off x="15698539" y="25775050"/>
            <a:ext cx="12023363" cy="707886"/>
          </a:xfrm>
          <a:prstGeom prst="rect">
            <a:avLst/>
          </a:prstGeom>
          <a:noFill/>
        </p:spPr>
        <p:txBody>
          <a:bodyPr wrap="square" rtlCol="0">
            <a:spAutoFit/>
          </a:bodyPr>
          <a:lstStyle/>
          <a:p>
            <a:pPr algn="ctr"/>
            <a:r>
              <a:rPr lang="de-DE" sz="4000" i="1" dirty="0"/>
              <a:t>Einfluss von Pflanzen auf die Luftqualität</a:t>
            </a:r>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a:t>Mobiler Kohlenmonoxid Melder</a:t>
            </a:r>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1880F7FF-10DF-4EE5-9B2D-9F2CB3806D10}"/>
              </a:ext>
            </a:extLst>
          </p:cNvPr>
          <p:cNvSpPr/>
          <p:nvPr/>
        </p:nvSpPr>
        <p:spPr>
          <a:xfrm>
            <a:off x="2693818" y="11758501"/>
            <a:ext cx="11255911" cy="65862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Picture 30" descr="https://image.jimcdn.com/app/cms/image/transf/none/path/s27aa108ee3a8a9fa/image/i5924085baeadcd32/version/1567091362/imag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17988" y="11871127"/>
            <a:ext cx="4215483" cy="2837344"/>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01218" y="14800716"/>
            <a:ext cx="5483101" cy="219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3329" y="14944036"/>
            <a:ext cx="4251501" cy="3064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6924866" y="17132354"/>
            <a:ext cx="6719075" cy="1015663"/>
          </a:xfrm>
          <a:prstGeom prst="rect">
            <a:avLst/>
          </a:prstGeom>
          <a:noFill/>
        </p:spPr>
        <p:txBody>
          <a:bodyPr wrap="square" rtlCol="0">
            <a:spAutoFit/>
          </a:bodyPr>
          <a:lstStyle/>
          <a:p>
            <a:pPr algn="just"/>
            <a:r>
              <a:rPr lang="de-DE" sz="2000" dirty="0"/>
              <a:t>Nach der Aufnahme von Messreihen werden die verantwortlichen   Prozesse   in    einem    </a:t>
            </a:r>
            <a:r>
              <a:rPr lang="de-DE" sz="2000" b="1" dirty="0"/>
              <a:t>schülergerechten Modell </a:t>
            </a:r>
            <a:r>
              <a:rPr lang="de-DE" sz="2000" dirty="0"/>
              <a:t>anschaulich beschrieben.</a:t>
            </a:r>
          </a:p>
        </p:txBody>
      </p:sp>
      <p:sp>
        <p:nvSpPr>
          <p:cNvPr id="3" name="Rechteck 2">
            <a:extLst>
              <a:ext uri="{FF2B5EF4-FFF2-40B4-BE49-F238E27FC236}">
                <a16:creationId xmlns:a16="http://schemas.microsoft.com/office/drawing/2014/main"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13">
            <a:extLst>
              <a:ext uri="{28A0092B-C50C-407E-A947-70E740481C1C}">
                <a14:useLocalDpi xmlns:a14="http://schemas.microsoft.com/office/drawing/2010/main" val="0"/>
              </a:ext>
            </a:extLst>
          </a:blip>
          <a:srcRect t="-13"/>
          <a:stretch/>
        </p:blipFill>
        <p:spPr bwMode="auto">
          <a:xfrm>
            <a:off x="2939431" y="21729279"/>
            <a:ext cx="3354798" cy="3013570"/>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891137" y="19762930"/>
            <a:ext cx="6462684" cy="1969770"/>
          </a:xfrm>
          <a:prstGeom prst="rect">
            <a:avLst/>
          </a:prstGeom>
          <a:noFill/>
        </p:spPr>
        <p:txBody>
          <a:bodyPr wrap="square" rtlCol="0">
            <a:spAutoFit/>
          </a:bodyPr>
          <a:lstStyle/>
          <a:p>
            <a:pPr algn="ctr"/>
            <a:r>
              <a:rPr lang="de-DE" sz="2800" b="1" dirty="0"/>
              <a:t>Aufbau des Moduls</a:t>
            </a:r>
          </a:p>
          <a:p>
            <a:pPr algn="ctr"/>
            <a:endParaRPr lang="de-DE" sz="1100" b="1" dirty="0"/>
          </a:p>
          <a:p>
            <a:pPr algn="just"/>
            <a:r>
              <a:rPr lang="de-DE" sz="2000" dirty="0">
                <a:effectLst/>
              </a:rPr>
              <a:t>Das Ziel ist es einen Halbleiter Gassensor auf verschiedene Konzentrationen Ethanols zu kalibrieren. Der Sensor befindet sich in einer abgeschlossenen Messkammer und wird über einen Mikrocontroller ausgelesen und gesteuert. </a:t>
            </a:r>
            <a:endParaRPr lang="de-DE" sz="2800" dirty="0"/>
          </a:p>
        </p:txBody>
      </p:sp>
      <p:pic>
        <p:nvPicPr>
          <p:cNvPr id="122" name="Grafik 12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7300" y="19860508"/>
            <a:ext cx="2565602" cy="246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feld 86"/>
          <p:cNvSpPr txBox="1"/>
          <p:nvPr/>
        </p:nvSpPr>
        <p:spPr>
          <a:xfrm>
            <a:off x="6803181" y="22330181"/>
            <a:ext cx="6840760" cy="1938992"/>
          </a:xfrm>
          <a:prstGeom prst="rect">
            <a:avLst/>
          </a:prstGeom>
          <a:noFill/>
        </p:spPr>
        <p:txBody>
          <a:bodyPr wrap="square" rtlCol="0">
            <a:spAutoFit/>
          </a:bodyPr>
          <a:lstStyle/>
          <a:p>
            <a:pPr algn="just"/>
            <a:r>
              <a:rPr lang="de-DE" sz="2000" dirty="0">
                <a:effectLst/>
              </a:rPr>
              <a:t>Durch Variation der Ethanol-Konzentration in der Messkammer können </a:t>
            </a:r>
            <a:r>
              <a:rPr lang="de-DE" sz="2000" b="1" dirty="0">
                <a:effectLst/>
              </a:rPr>
              <a:t>"Trainingsdaten" </a:t>
            </a:r>
            <a:r>
              <a:rPr lang="de-DE" sz="2000" dirty="0">
                <a:effectLst/>
              </a:rPr>
              <a:t>aufgenommen - eine Art </a:t>
            </a:r>
            <a:r>
              <a:rPr lang="de-DE" sz="2000" b="1" dirty="0">
                <a:effectLst/>
              </a:rPr>
              <a:t>Fingerabdruck der jeweiligen Konzentration</a:t>
            </a:r>
            <a:r>
              <a:rPr lang="de-DE" sz="2000" dirty="0">
                <a:effectLst/>
              </a:rPr>
              <a:t>. Im letzten Schritt wird ein mathematisches Modell mit Hilfe künstlicher Intelligenz erzeugt, das eine Vorhersage einer unbekannten Konzentration ermöglicht. </a:t>
            </a:r>
            <a:endParaRPr lang="de-DE" sz="2000" dirty="0"/>
          </a:p>
        </p:txBody>
      </p:sp>
      <p:sp>
        <p:nvSpPr>
          <p:cNvPr id="92" name="Textfeld 91"/>
          <p:cNvSpPr txBox="1"/>
          <p:nvPr/>
        </p:nvSpPr>
        <p:spPr>
          <a:xfrm>
            <a:off x="2952956" y="24920039"/>
            <a:ext cx="6259697" cy="1938992"/>
          </a:xfrm>
          <a:prstGeom prst="rect">
            <a:avLst/>
          </a:prstGeom>
          <a:noFill/>
        </p:spPr>
        <p:txBody>
          <a:bodyPr wrap="square" rtlCol="0">
            <a:spAutoFit/>
          </a:bodyPr>
          <a:lstStyle/>
          <a:p>
            <a:pPr algn="just"/>
            <a:r>
              <a:rPr lang="de-DE" sz="2000" dirty="0">
                <a:effectLst/>
              </a:rPr>
              <a:t>Durch Einführung des </a:t>
            </a:r>
            <a:r>
              <a:rPr lang="de-DE" sz="2000" b="1" dirty="0">
                <a:effectLst/>
              </a:rPr>
              <a:t>"temperaturzyklischen Betriebs"</a:t>
            </a:r>
            <a:r>
              <a:rPr lang="de-DE" sz="2000" dirty="0">
                <a:effectLst/>
              </a:rPr>
              <a:t> können Sensitivität, Selektivität und Stabilität des Sensors verbessert werden. </a:t>
            </a:r>
          </a:p>
          <a:p>
            <a:pPr algn="just"/>
            <a:r>
              <a:rPr lang="de-DE" sz="2000" dirty="0">
                <a:effectLst/>
              </a:rPr>
              <a:t>Zudem wird Wert auf die Quantifizierung der Sensorreaktionen gelegt, indem das Prinzip der </a:t>
            </a:r>
            <a:r>
              <a:rPr lang="de-DE" sz="2000" b="1" dirty="0">
                <a:effectLst/>
              </a:rPr>
              <a:t>Merkmalsextraktion</a:t>
            </a:r>
            <a:r>
              <a:rPr lang="de-DE" sz="2000" dirty="0">
                <a:effectLst/>
              </a:rPr>
              <a:t> erläutert wird. </a:t>
            </a:r>
            <a:endParaRPr lang="de-DE" sz="2000" dirty="0"/>
          </a:p>
        </p:txBody>
      </p:sp>
      <p:sp>
        <p:nvSpPr>
          <p:cNvPr id="93" name="Textfeld 92"/>
          <p:cNvSpPr txBox="1"/>
          <p:nvPr/>
        </p:nvSpPr>
        <p:spPr>
          <a:xfrm>
            <a:off x="2952956" y="26750633"/>
            <a:ext cx="10810394" cy="1323439"/>
          </a:xfrm>
          <a:prstGeom prst="rect">
            <a:avLst/>
          </a:prstGeom>
          <a:noFill/>
        </p:spPr>
        <p:txBody>
          <a:bodyPr wrap="square" rtlCol="0">
            <a:spAutoFit/>
          </a:bodyPr>
          <a:lstStyle/>
          <a:p>
            <a:pPr algn="just"/>
            <a:r>
              <a:rPr lang="de-DE" sz="2000" dirty="0">
                <a:effectLst/>
              </a:rPr>
              <a:t>Schließlich   wird  der  Fokus  auch  auf   die  </a:t>
            </a:r>
            <a:r>
              <a:rPr lang="de-DE" sz="2000" b="1" dirty="0">
                <a:effectLst/>
              </a:rPr>
              <a:t>Modellbildung </a:t>
            </a:r>
            <a:r>
              <a:rPr lang="de-DE" sz="2000" dirty="0">
                <a:effectLst/>
              </a:rPr>
              <a:t> mit  Hilfe  künstlicher   Intelligenz  gelegt. </a:t>
            </a:r>
            <a:r>
              <a:rPr lang="de-DE" sz="2000" dirty="0"/>
              <a:t>Anhand  anschaulicher Beispiele wird gezeigt, wie ein neuronales Netz lernt, und so zur Erstellung eines mathematischen Vorhersagemodells verwendet werden kann.</a:t>
            </a:r>
          </a:p>
          <a:p>
            <a:pPr algn="just"/>
            <a:endParaRPr lang="de-DE" sz="2000" dirty="0">
              <a:solidFill>
                <a:schemeClr val="bg1"/>
              </a:solidFill>
              <a:effectLst/>
            </a:endParaRPr>
          </a:p>
        </p:txBody>
      </p:sp>
      <p:sp>
        <p:nvSpPr>
          <p:cNvPr id="95" name="Rechteck 94">
            <a:extLst>
              <a:ext uri="{FF2B5EF4-FFF2-40B4-BE49-F238E27FC236}">
                <a16:creationId xmlns:a16="http://schemas.microsoft.com/office/drawing/2014/main"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a:t>Aufbau des Moduls</a:t>
            </a:r>
          </a:p>
          <a:p>
            <a:pPr algn="ctr"/>
            <a:endParaRPr lang="de-DE" sz="1050" b="1" dirty="0"/>
          </a:p>
          <a:p>
            <a:pPr algn="just"/>
            <a:r>
              <a:rPr lang="de-DE" sz="2000" dirty="0">
                <a:effectLst/>
              </a:rPr>
              <a:t>Das Ziel ist es Umweltmessungen im Innenraum durchzuführen. Es werden die umweltrelevanten Stoffe </a:t>
            </a:r>
            <a:r>
              <a:rPr lang="de-DE" sz="2000" b="1" dirty="0">
                <a:effectLst/>
              </a:rPr>
              <a:t>Feinstaub</a:t>
            </a:r>
            <a:r>
              <a:rPr lang="de-DE" sz="2000" dirty="0">
                <a:effectLst/>
              </a:rPr>
              <a:t>, </a:t>
            </a:r>
            <a:r>
              <a:rPr lang="de-DE" sz="2000" b="1" dirty="0">
                <a:effectLst/>
              </a:rPr>
              <a:t>TVOC</a:t>
            </a:r>
            <a:r>
              <a:rPr lang="de-DE" sz="2000" dirty="0">
                <a:effectLst/>
              </a:rPr>
              <a:t> (total volatile </a:t>
            </a:r>
            <a:r>
              <a:rPr lang="de-DE" sz="2000" dirty="0" err="1">
                <a:effectLst/>
              </a:rPr>
              <a:t>organic</a:t>
            </a:r>
            <a:r>
              <a:rPr lang="de-DE" sz="2000" dirty="0">
                <a:effectLst/>
              </a:rPr>
              <a:t> compounds) und </a:t>
            </a:r>
            <a:r>
              <a:rPr lang="de-DE" sz="2000" b="1" dirty="0">
                <a:effectLst/>
              </a:rPr>
              <a:t>CO</a:t>
            </a:r>
            <a:r>
              <a:rPr lang="de-DE" sz="2000" b="1" baseline="-25000" dirty="0">
                <a:effectLst/>
              </a:rPr>
              <a:t>2,</a:t>
            </a:r>
            <a:r>
              <a:rPr lang="de-DE" sz="2000" dirty="0">
                <a:effectLst/>
              </a:rPr>
              <a:t> als Indikator für TVOC, eingeführt, sowie ihre </a:t>
            </a:r>
            <a:r>
              <a:rPr lang="de-DE" sz="2000" b="1" dirty="0"/>
              <a:t>gesundheitlichen  Auswirkungen</a:t>
            </a:r>
            <a:r>
              <a:rPr lang="de-DE" sz="2000" dirty="0"/>
              <a:t>  auf  den Men-</a:t>
            </a:r>
          </a:p>
          <a:p>
            <a:pPr algn="just"/>
            <a:r>
              <a:rPr lang="de-DE" sz="2000" dirty="0" err="1"/>
              <a:t>schen</a:t>
            </a:r>
            <a:r>
              <a:rPr lang="de-DE" sz="2000" dirty="0"/>
              <a:t> erörtert. Anschließend werden offizielle </a:t>
            </a:r>
          </a:p>
        </p:txBody>
      </p:sp>
      <p:sp>
        <p:nvSpPr>
          <p:cNvPr id="108" name="Textfeld 107"/>
          <p:cNvSpPr txBox="1"/>
          <p:nvPr/>
        </p:nvSpPr>
        <p:spPr>
          <a:xfrm>
            <a:off x="8443007" y="29787584"/>
            <a:ext cx="5388665" cy="1938992"/>
          </a:xfrm>
          <a:prstGeom prst="rect">
            <a:avLst/>
          </a:prstGeom>
          <a:noFill/>
        </p:spPr>
        <p:txBody>
          <a:bodyPr wrap="square" rtlCol="0">
            <a:spAutoFit/>
          </a:bodyPr>
          <a:lstStyle/>
          <a:p>
            <a:pPr algn="just"/>
            <a:r>
              <a:rPr lang="de-DE" sz="2000" b="1" dirty="0">
                <a:effectLst/>
              </a:rPr>
              <a:t>Grenzwerte </a:t>
            </a:r>
            <a:r>
              <a:rPr lang="de-DE" sz="2000" dirty="0">
                <a:effectLst/>
              </a:rPr>
              <a:t>,    mögliche    </a:t>
            </a:r>
            <a:r>
              <a:rPr lang="de-DE" sz="2000" b="1" dirty="0">
                <a:effectLst/>
              </a:rPr>
              <a:t>Quellen  </a:t>
            </a:r>
            <a:r>
              <a:rPr lang="de-DE" sz="2000" dirty="0">
                <a:effectLst/>
              </a:rPr>
              <a:t> und Handlungsempfehlungen zur Vermeidung schlechter Luftqualität</a:t>
            </a:r>
            <a:r>
              <a:rPr lang="de-DE" sz="2000" b="1" dirty="0">
                <a:effectLst/>
              </a:rPr>
              <a:t> </a:t>
            </a:r>
            <a:r>
              <a:rPr lang="de-DE" sz="2000" dirty="0">
                <a:effectLst/>
              </a:rPr>
              <a:t>beschrieben.</a:t>
            </a:r>
          </a:p>
          <a:p>
            <a:pPr algn="just"/>
            <a:r>
              <a:rPr lang="de-DE" sz="2000" dirty="0"/>
              <a:t>Schließlich lernen die Schüler*innen an vier Stationen unterschiedliche Sensorprinzipien kennen und führen eigene Messungen durch.</a:t>
            </a:r>
            <a:endParaRPr lang="de-DE" sz="1800" dirty="0"/>
          </a:p>
        </p:txBody>
      </p:sp>
      <p:sp>
        <p:nvSpPr>
          <p:cNvPr id="113" name="Textfeld 112"/>
          <p:cNvSpPr txBox="1"/>
          <p:nvPr/>
        </p:nvSpPr>
        <p:spPr>
          <a:xfrm>
            <a:off x="2952957" y="32068890"/>
            <a:ext cx="3800201" cy="2431435"/>
          </a:xfrm>
          <a:prstGeom prst="rect">
            <a:avLst/>
          </a:prstGeom>
          <a:noFill/>
        </p:spPr>
        <p:txBody>
          <a:bodyPr wrap="square" rtlCol="0">
            <a:spAutoFit/>
          </a:bodyPr>
          <a:lstStyle/>
          <a:p>
            <a:pPr algn="just"/>
            <a:r>
              <a:rPr lang="de-DE" sz="2000" b="1" dirty="0"/>
              <a:t>Station 1 – </a:t>
            </a:r>
            <a:r>
              <a:rPr lang="de-DE" sz="2000" dirty="0"/>
              <a:t>Feinstaubmessung</a:t>
            </a:r>
            <a:endParaRPr lang="de-DE" sz="2400" dirty="0"/>
          </a:p>
          <a:p>
            <a:pPr algn="just"/>
            <a:r>
              <a:rPr lang="de-DE" sz="600" dirty="0"/>
              <a:t> </a:t>
            </a:r>
          </a:p>
          <a:p>
            <a:pPr algn="just"/>
            <a:r>
              <a:rPr lang="de-DE" sz="2000" dirty="0"/>
              <a:t>Beschriften und Abwischen einer Kreidetafel erzeugt hohe Feintaubbelastungen. Diese kann durch feuchtes, statt trockenes Abwischen um ein Vielfaches reduziert werden kann.</a:t>
            </a:r>
          </a:p>
        </p:txBody>
      </p:sp>
      <p:sp>
        <p:nvSpPr>
          <p:cNvPr id="126" name="Textfeld 125"/>
          <p:cNvSpPr txBox="1"/>
          <p:nvPr/>
        </p:nvSpPr>
        <p:spPr>
          <a:xfrm>
            <a:off x="8462612" y="32096959"/>
            <a:ext cx="3615617" cy="1107996"/>
          </a:xfrm>
          <a:prstGeom prst="rect">
            <a:avLst/>
          </a:prstGeom>
          <a:noFill/>
        </p:spPr>
        <p:txBody>
          <a:bodyPr wrap="square" rtlCol="0">
            <a:spAutoFit/>
          </a:bodyPr>
          <a:lstStyle/>
          <a:p>
            <a:r>
              <a:rPr lang="de-DE" sz="2000" b="1" dirty="0"/>
              <a:t>Station 2 </a:t>
            </a:r>
            <a:r>
              <a:rPr lang="de-DE" sz="2000" dirty="0"/>
              <a:t>– Mensch vs. Sensor</a:t>
            </a:r>
            <a:endParaRPr lang="de-DE" sz="2400" dirty="0"/>
          </a:p>
          <a:p>
            <a:r>
              <a:rPr lang="de-DE" sz="600" dirty="0"/>
              <a:t> </a:t>
            </a:r>
          </a:p>
          <a:p>
            <a:r>
              <a:rPr lang="de-DE" sz="2000" dirty="0"/>
              <a:t>Viele Gefahrenstoffe kann die menschliche Nase nicht, </a:t>
            </a:r>
          </a:p>
        </p:txBody>
      </p:sp>
      <p:pic>
        <p:nvPicPr>
          <p:cNvPr id="16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1631216"/>
          </a:xfrm>
          <a:prstGeom prst="rect">
            <a:avLst/>
          </a:prstGeom>
          <a:noFill/>
        </p:spPr>
        <p:txBody>
          <a:bodyPr wrap="square" rtlCol="0">
            <a:spAutoFit/>
          </a:bodyPr>
          <a:lstStyle/>
          <a:p>
            <a:pPr algn="just"/>
            <a:r>
              <a:rPr lang="de-DE" sz="2000" b="1" dirty="0"/>
              <a:t>Station 3 – </a:t>
            </a:r>
            <a:r>
              <a:rPr lang="de-DE" sz="2000" dirty="0"/>
              <a:t>TVOC-Duelle</a:t>
            </a:r>
            <a:endParaRPr lang="de-DE" sz="2400" dirty="0"/>
          </a:p>
          <a:p>
            <a:pPr algn="just"/>
            <a:r>
              <a:rPr lang="de-DE" sz="2000" dirty="0"/>
              <a:t>Seien es Lacke, Filzstifte, Bodenbeläge oder Klebstoffe. Viele Produkte enthalten gesundheitsschädliche Stoffe. </a:t>
            </a:r>
          </a:p>
        </p:txBody>
      </p:sp>
      <p:sp>
        <p:nvSpPr>
          <p:cNvPr id="130" name="Textfeld 129"/>
          <p:cNvSpPr txBox="1"/>
          <p:nvPr/>
        </p:nvSpPr>
        <p:spPr>
          <a:xfrm>
            <a:off x="8473736" y="34423738"/>
            <a:ext cx="2668968" cy="2062103"/>
          </a:xfrm>
          <a:prstGeom prst="rect">
            <a:avLst/>
          </a:prstGeom>
          <a:noFill/>
        </p:spPr>
        <p:txBody>
          <a:bodyPr wrap="square" rtlCol="0">
            <a:spAutoFit/>
          </a:bodyPr>
          <a:lstStyle/>
          <a:p>
            <a:pPr algn="just"/>
            <a:r>
              <a:rPr lang="de-DE" sz="2000" b="1" dirty="0"/>
              <a:t>Station 4 – </a:t>
            </a:r>
            <a:r>
              <a:rPr lang="de-DE" sz="2000" dirty="0"/>
              <a:t>Dicke Luft</a:t>
            </a:r>
            <a:endParaRPr lang="de-DE" sz="2400" dirty="0"/>
          </a:p>
          <a:p>
            <a:pPr algn="just"/>
            <a:r>
              <a:rPr lang="de-DE" sz="600" dirty="0"/>
              <a:t> </a:t>
            </a:r>
          </a:p>
          <a:p>
            <a:pPr algn="just"/>
            <a:r>
              <a:rPr lang="de-DE" sz="2000" dirty="0"/>
              <a:t>Die effektivste Me- </a:t>
            </a:r>
            <a:r>
              <a:rPr lang="de-DE" sz="2000" dirty="0" err="1"/>
              <a:t>thode</a:t>
            </a:r>
            <a:r>
              <a:rPr lang="de-DE" sz="2000" dirty="0"/>
              <a:t> zur Erhaltung einer guten Innenraum-</a:t>
            </a:r>
            <a:r>
              <a:rPr lang="de-DE" sz="2000" dirty="0" err="1"/>
              <a:t>luftqualität</a:t>
            </a:r>
            <a:r>
              <a:rPr lang="de-DE" sz="2000" dirty="0"/>
              <a:t> ist regel-mäßiges Lüften. </a:t>
            </a:r>
          </a:p>
        </p:txBody>
      </p:sp>
      <p:graphicFrame>
        <p:nvGraphicFramePr>
          <p:cNvPr id="168" name="Diagramm 167"/>
          <p:cNvGraphicFramePr>
            <a:graphicFrameLocks/>
          </p:cNvGraphicFramePr>
          <p:nvPr>
            <p:extLst>
              <p:ext uri="{D42A27DB-BD31-4B8C-83A1-F6EECF244321}">
                <p14:modId xmlns:p14="http://schemas.microsoft.com/office/powerpoint/2010/main" val="2690669114"/>
              </p:ext>
            </p:extLst>
          </p:nvPr>
        </p:nvGraphicFramePr>
        <p:xfrm>
          <a:off x="11977402" y="34565391"/>
          <a:ext cx="1902445" cy="1278774"/>
        </p:xfrm>
        <a:graphic>
          <a:graphicData uri="http://schemas.openxmlformats.org/drawingml/2006/chart">
            <c:chart xmlns:c="http://schemas.openxmlformats.org/drawingml/2006/chart" xmlns:r="http://schemas.openxmlformats.org/officeDocument/2006/relationships" r:id="rId16"/>
          </a:graphicData>
        </a:graphic>
      </p:graphicFrame>
      <p:sp>
        <p:nvSpPr>
          <p:cNvPr id="132" name="Textfeld 131"/>
          <p:cNvSpPr txBox="1"/>
          <p:nvPr/>
        </p:nvSpPr>
        <p:spPr>
          <a:xfrm>
            <a:off x="12118333" y="35788612"/>
            <a:ext cx="1761514" cy="215444"/>
          </a:xfrm>
          <a:prstGeom prst="rect">
            <a:avLst/>
          </a:prstGeom>
          <a:noFill/>
        </p:spPr>
        <p:txBody>
          <a:bodyPr wrap="square" rtlCol="0">
            <a:spAutoFit/>
          </a:bodyPr>
          <a:lstStyle/>
          <a:p>
            <a:r>
              <a:rPr lang="de-DE" sz="800" dirty="0"/>
              <a:t>0% Lüfter (Volumenstrom: 0 m³/min)</a:t>
            </a:r>
          </a:p>
        </p:txBody>
      </p:sp>
      <p:sp>
        <p:nvSpPr>
          <p:cNvPr id="174" name="Textfeld 173"/>
          <p:cNvSpPr txBox="1"/>
          <p:nvPr/>
        </p:nvSpPr>
        <p:spPr>
          <a:xfrm>
            <a:off x="12120971" y="35992636"/>
            <a:ext cx="1886044" cy="215444"/>
          </a:xfrm>
          <a:prstGeom prst="rect">
            <a:avLst/>
          </a:prstGeom>
          <a:noFill/>
        </p:spPr>
        <p:txBody>
          <a:bodyPr wrap="square" rtlCol="0">
            <a:spAutoFit/>
          </a:bodyPr>
          <a:lstStyle/>
          <a:p>
            <a:r>
              <a:rPr lang="de-DE" sz="800" dirty="0"/>
              <a:t>50% Lüfter (Volumenstrom: 0,9 m³/min)</a:t>
            </a:r>
          </a:p>
        </p:txBody>
      </p:sp>
      <p:sp>
        <p:nvSpPr>
          <p:cNvPr id="175" name="Textfeld 174"/>
          <p:cNvSpPr txBox="1"/>
          <p:nvPr/>
        </p:nvSpPr>
        <p:spPr>
          <a:xfrm>
            <a:off x="12104006" y="36186334"/>
            <a:ext cx="2006403" cy="215444"/>
          </a:xfrm>
          <a:prstGeom prst="rect">
            <a:avLst/>
          </a:prstGeom>
          <a:noFill/>
        </p:spPr>
        <p:txBody>
          <a:bodyPr wrap="square" rtlCol="0">
            <a:spAutoFit/>
          </a:bodyPr>
          <a:lstStyle/>
          <a:p>
            <a:r>
              <a:rPr lang="de-DE" sz="800" dirty="0"/>
              <a:t>100% Lüfter (Volumenstrom: 1,8 m³/min)</a:t>
            </a:r>
          </a:p>
        </p:txBody>
      </p:sp>
      <p:sp>
        <p:nvSpPr>
          <p:cNvPr id="171" name="Ellipse 170"/>
          <p:cNvSpPr/>
          <p:nvPr/>
        </p:nvSpPr>
        <p:spPr>
          <a:xfrm>
            <a:off x="12046720" y="35856194"/>
            <a:ext cx="97437" cy="902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Ellipse 130"/>
          <p:cNvSpPr/>
          <p:nvPr/>
        </p:nvSpPr>
        <p:spPr>
          <a:xfrm>
            <a:off x="12046458" y="36044250"/>
            <a:ext cx="97437" cy="90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Ellipse 171"/>
          <p:cNvSpPr/>
          <p:nvPr/>
        </p:nvSpPr>
        <p:spPr>
          <a:xfrm>
            <a:off x="12046720" y="36247705"/>
            <a:ext cx="97437" cy="902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73736" y="33118778"/>
            <a:ext cx="5321617" cy="1323439"/>
          </a:xfrm>
          <a:prstGeom prst="rect">
            <a:avLst/>
          </a:prstGeom>
          <a:noFill/>
        </p:spPr>
        <p:txBody>
          <a:bodyPr wrap="square" rtlCol="0">
            <a:spAutoFit/>
          </a:bodyPr>
          <a:lstStyle/>
          <a:p>
            <a:pPr algn="just"/>
            <a:r>
              <a:rPr lang="de-DE" sz="2000" dirty="0"/>
              <a:t>oder erst in sehr hohen Konzentrationen wahrnehmen. Sensoren hingegen können diese auch in kleinsten Mengen detektieren und so vor Gefahren warnen.</a:t>
            </a:r>
          </a:p>
        </p:txBody>
      </p:sp>
      <p:sp>
        <p:nvSpPr>
          <p:cNvPr id="129" name="Textfeld 128"/>
          <p:cNvSpPr txBox="1"/>
          <p:nvPr/>
        </p:nvSpPr>
        <p:spPr>
          <a:xfrm>
            <a:off x="2933002" y="35946449"/>
            <a:ext cx="5274300" cy="1015663"/>
          </a:xfrm>
          <a:prstGeom prst="rect">
            <a:avLst/>
          </a:prstGeom>
          <a:noFill/>
        </p:spPr>
        <p:txBody>
          <a:bodyPr wrap="square" rtlCol="0">
            <a:spAutoFit/>
          </a:bodyPr>
          <a:lstStyle/>
          <a:p>
            <a:pPr algn="just"/>
            <a:r>
              <a:rPr lang="de-DE" sz="2000" dirty="0"/>
              <a:t>Doch es gibt auch  umwelt-  und  gesundheitlich</a:t>
            </a:r>
          </a:p>
          <a:p>
            <a:pPr algn="just"/>
            <a:r>
              <a:rPr lang="de-DE" sz="2000" dirty="0"/>
              <a:t>unbedenkliche Alternativen.</a:t>
            </a:r>
          </a:p>
          <a:p>
            <a:endParaRPr lang="de-DE" sz="2000" dirty="0"/>
          </a:p>
        </p:txBody>
      </p:sp>
      <p:sp>
        <p:nvSpPr>
          <p:cNvPr id="13" name="Rechteck 12">
            <a:extLst>
              <a:ext uri="{FF2B5EF4-FFF2-40B4-BE49-F238E27FC236}">
                <a16:creationId xmlns:a16="http://schemas.microsoft.com/office/drawing/2014/main" id="{CAFC0BEF-CA38-4D02-BF61-346337F923BE}"/>
              </a:ext>
            </a:extLst>
          </p:cNvPr>
          <p:cNvSpPr/>
          <p:nvPr/>
        </p:nvSpPr>
        <p:spPr>
          <a:xfrm>
            <a:off x="16157367" y="11758501"/>
            <a:ext cx="11218208" cy="3465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66739" y="13415324"/>
            <a:ext cx="1280752" cy="1559176"/>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96571" y="11812444"/>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9" cstate="print"/>
          <a:stretch>
            <a:fillRect/>
          </a:stretch>
        </p:blipFill>
        <p:spPr>
          <a:xfrm>
            <a:off x="23811670" y="13363837"/>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810058"/>
            <a:ext cx="7026738" cy="2954655"/>
          </a:xfrm>
          <a:prstGeom prst="rect">
            <a:avLst/>
          </a:prstGeom>
          <a:noFill/>
        </p:spPr>
        <p:txBody>
          <a:bodyPr wrap="square" rtlCol="0">
            <a:spAutoFit/>
          </a:bodyPr>
          <a:lstStyle/>
          <a:p>
            <a:pPr algn="just"/>
            <a:r>
              <a:rPr lang="de-DE" sz="2000" b="1" dirty="0"/>
              <a:t>Ziel- und Umsetzung</a:t>
            </a:r>
          </a:p>
          <a:p>
            <a:pPr algn="just"/>
            <a:r>
              <a:rPr lang="de-DE" sz="600" b="1" dirty="0"/>
              <a:t> </a:t>
            </a:r>
          </a:p>
          <a:p>
            <a:pPr algn="just"/>
            <a:r>
              <a:rPr lang="de-DE" sz="2000" dirty="0"/>
              <a:t>Im Rahmen des Nachwuchswettbewerbs „Jugend forscht“ wurde eine „Google </a:t>
            </a:r>
            <a:r>
              <a:rPr lang="de-DE" sz="2000" dirty="0" err="1"/>
              <a:t>Maps</a:t>
            </a:r>
            <a:r>
              <a:rPr lang="de-DE" sz="2000" dirty="0"/>
              <a:t> Schadstoffkarte“ entwickelt. Mit Hilfe einer 3D-gedruckten Messkammer, in der sich der Sensor BME680 von Bosch befindet, können (</a:t>
            </a:r>
            <a:r>
              <a:rPr lang="de-DE" sz="2000" dirty="0" err="1"/>
              <a:t>unkalibrierte</a:t>
            </a:r>
            <a:r>
              <a:rPr lang="de-DE" sz="2000" dirty="0"/>
              <a:t>) Luftqualitätsmessungen der Umgebungsluft gemacht werden. Die Daten werden zusammen mit GPS-Daten an einen Server im Internet gesendet und von der App „</a:t>
            </a:r>
            <a:r>
              <a:rPr lang="de-DE" sz="2000" dirty="0" err="1"/>
              <a:t>Blynk</a:t>
            </a:r>
            <a:r>
              <a:rPr lang="de-DE" sz="2000" dirty="0"/>
              <a:t>“ ausgelesen. Diese ermöglicht es, die Daten als </a:t>
            </a:r>
            <a:r>
              <a:rPr lang="de-DE" sz="2000" dirty="0" err="1"/>
              <a:t>Heatmap</a:t>
            </a:r>
            <a:r>
              <a:rPr lang="de-DE" sz="2000" dirty="0"/>
              <a:t> über den Google-Dienst </a:t>
            </a:r>
            <a:r>
              <a:rPr lang="de-DE" sz="2000" dirty="0" err="1"/>
              <a:t>Maps</a:t>
            </a:r>
            <a:r>
              <a:rPr lang="de-DE" sz="2000" dirty="0"/>
              <a:t> darzustellen. </a:t>
            </a:r>
          </a:p>
        </p:txBody>
      </p:sp>
      <p:sp>
        <p:nvSpPr>
          <p:cNvPr id="105" name="Rechteck 104">
            <a:extLst>
              <a:ext uri="{FF2B5EF4-FFF2-40B4-BE49-F238E27FC236}">
                <a16:creationId xmlns:a16="http://schemas.microsoft.com/office/drawing/2014/main" id="{47D597BE-B4D3-421F-9622-B242DCEA6693}"/>
              </a:ext>
            </a:extLst>
          </p:cNvPr>
          <p:cNvSpPr/>
          <p:nvPr/>
        </p:nvSpPr>
        <p:spPr>
          <a:xfrm>
            <a:off x="16176978" y="16075970"/>
            <a:ext cx="11218208" cy="961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210655"/>
            <a:ext cx="7056000" cy="4185761"/>
          </a:xfrm>
          <a:prstGeom prst="rect">
            <a:avLst/>
          </a:prstGeom>
          <a:noFill/>
        </p:spPr>
        <p:txBody>
          <a:bodyPr wrap="square" rtlCol="0">
            <a:spAutoFit/>
          </a:bodyPr>
          <a:lstStyle/>
          <a:p>
            <a:pPr algn="just"/>
            <a:r>
              <a:rPr lang="de-DE" sz="2000" b="1" dirty="0"/>
              <a:t>Zielsetzung</a:t>
            </a:r>
            <a:r>
              <a:rPr lang="de-DE" sz="2000" dirty="0"/>
              <a:t>     </a:t>
            </a:r>
          </a:p>
          <a:p>
            <a:pPr algn="just"/>
            <a:r>
              <a:rPr lang="de-DE" sz="600" dirty="0"/>
              <a:t>  </a:t>
            </a:r>
          </a:p>
          <a:p>
            <a:pPr algn="just"/>
            <a:r>
              <a:rPr lang="de-DE" sz="2000" dirty="0"/>
              <a:t>In Zusammenarbeit  mit   dem   Landesverband   saarländischer Imker, wurde ein „Jugend forscht“-Projekt zur Untersuchung von Bienenstöcken auf Gase, Temperatur, Luftfeuchte und Luftdruck entwickelt. Schülerinnen und Schülern wird dabei die Möglichkeit geboten, an einem authentischen und hochaktuellen Kontext wissenschaftlich zu arbeiten, indem Daten aufgenommen, ausgewertet und interpretiert werden müssen. </a:t>
            </a:r>
          </a:p>
          <a:p>
            <a:pPr algn="just"/>
            <a:r>
              <a:rPr lang="de-DE" sz="2000" dirty="0"/>
              <a:t>Über einen längeren Zeitraum werden Messdaten an den Online-Datenbank-Service von "</a:t>
            </a:r>
            <a:r>
              <a:rPr lang="de-DE" sz="2000" dirty="0" err="1"/>
              <a:t>ThingSpeak</a:t>
            </a:r>
            <a:r>
              <a:rPr lang="de-DE" sz="2000" dirty="0"/>
              <a:t>" geschickt und dort gespeichert. Anschließend können die Daten heruntergeladen und analysiert werden.  Der Versuchsaufbau ist in Abbildung 1 zu sehen. </a:t>
            </a:r>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10808" y="16184554"/>
            <a:ext cx="2713606" cy="2279769"/>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10808" y="18586420"/>
            <a:ext cx="2722510" cy="2036635"/>
          </a:xfrm>
          <a:prstGeom prst="rect">
            <a:avLst/>
          </a:prstGeom>
          <a:noFill/>
          <a:ln>
            <a:noFill/>
          </a:ln>
        </p:spPr>
      </p:pic>
      <p:sp>
        <p:nvSpPr>
          <p:cNvPr id="138" name="Textfeld 137"/>
          <p:cNvSpPr txBox="1"/>
          <p:nvPr/>
        </p:nvSpPr>
        <p:spPr>
          <a:xfrm>
            <a:off x="22202654" y="20392419"/>
            <a:ext cx="5059130"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Ein Vergleich der TVOC-Konzentration mit und ohne Bienen zeigt jeweils einen periodischen Verlauf in einem 24 Stunden Rhythmus. Die Konzentration innerhalb des Bienenstocks mit Bienen ist um ca. 800-1000 ppb erhöht. Außerdem sind beide Verläufe um ca. 12 Stunden phasenversetzt. </a:t>
            </a:r>
          </a:p>
        </p:txBody>
      </p:sp>
      <p:pic>
        <p:nvPicPr>
          <p:cNvPr id="1054" name="Picture 19" descr="https://image.jimcdn.com/app/cms/image/transf/dimension=661x10000:format=png/path/s27aa108ee3a8a9fa/image/if70d31d10ce751e1/version/1568102416/imag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95967" y="20447060"/>
            <a:ext cx="5844502" cy="228121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C:\Users\Sebastian Höfner\Desktop\Umweltstudien\Bienen\Durchschnitt.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680514" y="22928875"/>
            <a:ext cx="3500059" cy="2676001"/>
          </a:xfrm>
          <a:prstGeom prst="rect">
            <a:avLst/>
          </a:prstGeom>
          <a:noFill/>
          <a:extLst>
            <a:ext uri="{909E8E84-426E-40DD-AFC4-6F175D3DCCD1}">
              <a14:hiddenFill xmlns:a14="http://schemas.microsoft.com/office/drawing/2010/main">
                <a:solidFill>
                  <a:srgbClr val="FFFFFF"/>
                </a:solidFill>
              </a14:hiddenFill>
            </a:ext>
          </a:extLst>
        </p:spPr>
      </p:pic>
      <p:sp>
        <p:nvSpPr>
          <p:cNvPr id="141" name="Textfeld 140"/>
          <p:cNvSpPr txBox="1"/>
          <p:nvPr/>
        </p:nvSpPr>
        <p:spPr>
          <a:xfrm>
            <a:off x="16321936" y="22933820"/>
            <a:ext cx="7030031" cy="2646878"/>
          </a:xfrm>
          <a:prstGeom prst="rect">
            <a:avLst/>
          </a:prstGeom>
          <a:noFill/>
        </p:spPr>
        <p:txBody>
          <a:bodyPr wrap="square" rtlCol="0">
            <a:spAutoFit/>
          </a:bodyPr>
          <a:lstStyle/>
          <a:p>
            <a:pPr algn="just"/>
            <a:r>
              <a:rPr lang="de-DE" sz="2000" b="1" dirty="0"/>
              <a:t>Bienen besitzen CO</a:t>
            </a:r>
            <a:r>
              <a:rPr lang="de-DE" sz="2000" b="1" baseline="-25000" dirty="0"/>
              <a:t>2</a:t>
            </a:r>
            <a:r>
              <a:rPr lang="de-DE" sz="2000" b="1" dirty="0"/>
              <a:t>-Sensoren</a:t>
            </a:r>
          </a:p>
          <a:p>
            <a:pPr algn="just"/>
            <a:r>
              <a:rPr lang="de-DE" sz="600" b="1" dirty="0"/>
              <a:t> </a:t>
            </a:r>
          </a:p>
          <a:p>
            <a:pPr algn="just"/>
            <a:r>
              <a:rPr lang="de-DE" sz="2000" dirty="0"/>
              <a:t>Analog zum Verlauf der TVOC-Konzentration verhielt sich auch die CO2-Konzentration innerhalb des Stocks. Um zu testen, ob Bienen die CO2-Konzentration aktiv durch Fächern regulieren, wurde die sie künstlich erhöht. Nach einem kurzen Anstieg der Konzentration konnten die Bienen diese wieder auf einen Wert um 18.000 ppm regulieren.  Dieses  Verhalten  zeigte sich</a:t>
            </a:r>
          </a:p>
          <a:p>
            <a:pPr algn="just"/>
            <a:r>
              <a:rPr lang="de-DE" sz="2000" dirty="0"/>
              <a:t>bei verschiedenen Flussdichten.</a:t>
            </a:r>
          </a:p>
        </p:txBody>
      </p:sp>
      <p:sp>
        <p:nvSpPr>
          <p:cNvPr id="106" name="Rechteck 105">
            <a:extLst>
              <a:ext uri="{FF2B5EF4-FFF2-40B4-BE49-F238E27FC236}">
                <a16:creationId xmlns:a16="http://schemas.microsoft.com/office/drawing/2014/main"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954655"/>
          </a:xfrm>
          <a:prstGeom prst="rect">
            <a:avLst/>
          </a:prstGeom>
          <a:noFill/>
        </p:spPr>
        <p:txBody>
          <a:bodyPr wrap="square" rtlCol="0">
            <a:spAutoFit/>
          </a:bodyPr>
          <a:lstStyle/>
          <a:p>
            <a:pPr algn="just"/>
            <a:r>
              <a:rPr lang="de-DE" sz="2000" b="1" dirty="0"/>
              <a:t>Zielsetzung</a:t>
            </a:r>
          </a:p>
          <a:p>
            <a:pPr algn="just"/>
            <a:r>
              <a:rPr lang="de-DE" sz="600" b="1" dirty="0"/>
              <a:t> </a:t>
            </a:r>
            <a:endParaRPr lang="de-DE" sz="600" dirty="0"/>
          </a:p>
          <a:p>
            <a:pPr algn="just"/>
            <a:r>
              <a:rPr lang="de-DE" sz="2000" dirty="0"/>
              <a:t>Zwei Schülerinnen haben untersucht, ob Pflanzen die Luftqualität im Innenraum durch Absorption bzw. Umsetzung von Schadstoffen verbessern. Zu diesem Zweck wurden zwei luftdichte Boxen gebaut und mit Gassensoren ausgestattet. In eine Box wurden Pflanzen gestellt, in die zweite zur Kontrolle keine Pflanzen. Sie führten kleine Mengen Ethanol, Aceton, Essigsäure und Ameisensäure hinzu und untersuchten den Abbau dieser gasförmigen Stoffe. </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537233" y="27165600"/>
            <a:ext cx="3490240" cy="22530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6" descr="https://image.jimcdn.com/app/cms/image/transf/dimension=398x10000:format=png/path/s27aa108ee3a8a9fa/image/idcbc38f38ac3dbc3/version/1567080022/image.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10280" y="29527863"/>
            <a:ext cx="3292196" cy="240711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Im Test wurden die beiden Sensoren SGP30 von Sensirion und CCS811 von </a:t>
            </a:r>
            <a:r>
              <a:rPr lang="de-DE" sz="2000" dirty="0" err="1"/>
              <a:t>ams</a:t>
            </a:r>
            <a:r>
              <a:rPr lang="de-DE" sz="2000" dirty="0"/>
              <a:t> verwendet. In der Auswertung zeigte sich im Vergleich der beiden Messkammern eine deutliche Abnahme der Gaskonzentration, die jedoch abhängig von der Art des Schadstoffes verschieden lang dauerte. Als Beispiel ist der Verlauf der Aceton-Konzentration in den beiden Messkammern, mit (blau) bzw. ohne (orange) Pflanzen zu sehen.</a:t>
            </a:r>
          </a:p>
        </p:txBody>
      </p:sp>
      <p:sp>
        <p:nvSpPr>
          <p:cNvPr id="14" name="Textfeld 13">
            <a:extLst>
              <a:ext uri="{FF2B5EF4-FFF2-40B4-BE49-F238E27FC236}">
                <a16:creationId xmlns:a16="http://schemas.microsoft.com/office/drawing/2014/main" id="{4069B199-1ED7-44AE-9430-826F6929E0F6}"/>
              </a:ext>
            </a:extLst>
          </p:cNvPr>
          <p:cNvSpPr txBox="1"/>
          <p:nvPr/>
        </p:nvSpPr>
        <p:spPr>
          <a:xfrm>
            <a:off x="15569739" y="6122272"/>
            <a:ext cx="9860805" cy="3539430"/>
          </a:xfrm>
          <a:prstGeom prst="rect">
            <a:avLst/>
          </a:prstGeom>
          <a:noFill/>
        </p:spPr>
        <p:txBody>
          <a:bodyPr wrap="square" rtlCol="0">
            <a:spAutoFit/>
          </a:bodyPr>
          <a:lstStyle/>
          <a:p>
            <a:pPr algn="just"/>
            <a:r>
              <a:rPr lang="de-DE" sz="2800" dirty="0"/>
              <a:t>Servern  zu speichern  und  anschließend über  das  </a:t>
            </a:r>
            <a:r>
              <a:rPr lang="de-DE" sz="2800" b="1" dirty="0"/>
              <a:t>Smartphone </a:t>
            </a:r>
            <a:r>
              <a:rPr lang="de-DE" sz="2800" dirty="0"/>
              <a:t> oder  den Laptop abzurufen. Die Mobilität und Allgegenwärtigkeit von Smartphones und Tablets macht es möglich, Lernen als einen Prozess erlebbar zu machen, der in verschiedensten Szenarien „</a:t>
            </a:r>
            <a:r>
              <a:rPr lang="de-DE" sz="2800" dirty="0" err="1"/>
              <a:t>seamless</a:t>
            </a:r>
            <a:r>
              <a:rPr lang="de-DE" sz="2800" dirty="0"/>
              <a:t>“, also „nahtlos“, stattfinden kann und nicht nur auf den Klassenraum oder Hörsaal begrenzt bleibt.  Mobile Technologie fungiert dabei als Mediator eines solchen Lernprozesses im Sinne des Ansatzes von </a:t>
            </a:r>
            <a:r>
              <a:rPr lang="de-DE" sz="2800" b="1" dirty="0"/>
              <a:t>„Mobile </a:t>
            </a:r>
            <a:r>
              <a:rPr lang="de-DE" sz="2800" b="1" dirty="0" err="1"/>
              <a:t>Assisted</a:t>
            </a:r>
            <a:r>
              <a:rPr lang="de-DE" sz="2800" b="1" dirty="0"/>
              <a:t> </a:t>
            </a:r>
            <a:r>
              <a:rPr lang="de-DE" sz="2800" b="1" dirty="0" err="1"/>
              <a:t>Seamless</a:t>
            </a:r>
            <a:r>
              <a:rPr lang="de-DE" sz="2800" b="1" dirty="0"/>
              <a:t> Learning“</a:t>
            </a:r>
            <a:r>
              <a:rPr lang="de-DE" sz="2800" dirty="0"/>
              <a:t>.</a:t>
            </a:r>
          </a:p>
        </p:txBody>
      </p:sp>
      <p:sp>
        <p:nvSpPr>
          <p:cNvPr id="109" name="Rechteck 108">
            <a:extLst>
              <a:ext uri="{FF2B5EF4-FFF2-40B4-BE49-F238E27FC236}">
                <a16:creationId xmlns:a16="http://schemas.microsoft.com/office/drawing/2014/main"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26739" cy="2031325"/>
          </a:xfrm>
          <a:prstGeom prst="rect">
            <a:avLst/>
          </a:prstGeom>
          <a:noFill/>
        </p:spPr>
        <p:txBody>
          <a:bodyPr wrap="square" rtlCol="0">
            <a:spAutoFit/>
          </a:bodyPr>
          <a:lstStyle/>
          <a:p>
            <a:pPr algn="just"/>
            <a:r>
              <a:rPr lang="de-DE" sz="2000" b="1" dirty="0"/>
              <a:t>Zielsetzung</a:t>
            </a:r>
          </a:p>
          <a:p>
            <a:pPr algn="just"/>
            <a:r>
              <a:rPr lang="de-DE" sz="600" b="1" dirty="0"/>
              <a:t> </a:t>
            </a:r>
          </a:p>
          <a:p>
            <a:pPr algn="just"/>
            <a:r>
              <a:rPr lang="de-DE" sz="2000" dirty="0"/>
              <a:t>Ein Schüler hat sich mit der Messung der Kohlenmonoxid-Konzentration in der Innenraumluft und den mit der Aufnahme von Kohlenmonoxid (CO) verbundenen Gefahren beschäftigt. Im Rahmen seines Projekts hat er sich dazu entschieden einen mobilen Kohlenmonoxid Melder zu entwickeln.</a:t>
            </a:r>
            <a:endParaRPr lang="de-DE" sz="2000" b="1" dirty="0"/>
          </a:p>
        </p:txBody>
      </p:sp>
      <p:sp>
        <p:nvSpPr>
          <p:cNvPr id="147" name="Textfeld 146"/>
          <p:cNvSpPr txBox="1"/>
          <p:nvPr/>
        </p:nvSpPr>
        <p:spPr>
          <a:xfrm>
            <a:off x="16343680" y="35291595"/>
            <a:ext cx="10660553" cy="1723549"/>
          </a:xfrm>
          <a:prstGeom prst="rect">
            <a:avLst/>
          </a:prstGeom>
          <a:noFill/>
        </p:spPr>
        <p:txBody>
          <a:bodyPr wrap="square" rtlCol="0">
            <a:spAutoFit/>
          </a:bodyPr>
          <a:lstStyle/>
          <a:p>
            <a:pPr algn="just"/>
            <a:r>
              <a:rPr lang="de-DE" sz="2000" b="1" dirty="0"/>
              <a:t>Umsetzung</a:t>
            </a:r>
          </a:p>
          <a:p>
            <a:pPr algn="just"/>
            <a:r>
              <a:rPr lang="de-DE" sz="600" dirty="0"/>
              <a:t> </a:t>
            </a:r>
          </a:p>
          <a:p>
            <a:pPr algn="just"/>
            <a:r>
              <a:rPr lang="de-DE" sz="2000" dirty="0"/>
              <a:t>Der CO-Warner nutzt den Miniatur-Gassensor BME680  von Bosch. Gesteuert über einen Mikrocontroller soll ab einer CO-Konzentration von 50 ppm die LED in einen schnellen Blink-Modus versetzt werden. Ab 250 ppm soll über den Summer ein Warnsignal erzeugt werden.</a:t>
            </a:r>
          </a:p>
          <a:p>
            <a:pPr algn="just"/>
            <a:endParaRPr lang="de-DE" sz="2000" dirty="0"/>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649192" y="33562017"/>
            <a:ext cx="3378281" cy="1996548"/>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18">
            <a:extLst>
              <a:ext uri="{FF2B5EF4-FFF2-40B4-BE49-F238E27FC236}">
                <a16:creationId xmlns:a16="http://schemas.microsoft.com/office/drawing/2014/main" id="{F71EB4D9-043A-432E-BE58-A27B305EDFBF}"/>
              </a:ext>
            </a:extLst>
          </p:cNvPr>
          <p:cNvSpPr/>
          <p:nvPr/>
        </p:nvSpPr>
        <p:spPr>
          <a:xfrm>
            <a:off x="9334912" y="24096717"/>
            <a:ext cx="4309029" cy="2400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3" name="Textfeld 132"/>
          <p:cNvSpPr txBox="1"/>
          <p:nvPr/>
        </p:nvSpPr>
        <p:spPr>
          <a:xfrm>
            <a:off x="2830695" y="11827382"/>
            <a:ext cx="6504217" cy="3154710"/>
          </a:xfrm>
          <a:prstGeom prst="rect">
            <a:avLst/>
          </a:prstGeom>
          <a:noFill/>
        </p:spPr>
        <p:txBody>
          <a:bodyPr wrap="square" rtlCol="0">
            <a:spAutoFit/>
          </a:bodyPr>
          <a:lstStyle/>
          <a:p>
            <a:pPr algn="ctr"/>
            <a:r>
              <a:rPr lang="de-DE" sz="2800" b="1" dirty="0">
                <a:effectLst/>
              </a:rPr>
              <a:t>Aufbau des Moduls</a:t>
            </a:r>
          </a:p>
          <a:p>
            <a:pPr algn="ctr"/>
            <a:endParaRPr lang="de-DE" sz="1100" dirty="0">
              <a:effectLst/>
            </a:endParaRPr>
          </a:p>
          <a:p>
            <a:pPr algn="just"/>
            <a:r>
              <a:rPr lang="de-DE" sz="2000" dirty="0">
                <a:effectLst/>
              </a:rPr>
              <a:t>Das erste Modul bietet einen Einstieg in die Grundlagen der Halbleiter - Gasmesstechnik. </a:t>
            </a:r>
          </a:p>
          <a:p>
            <a:pPr algn="just"/>
            <a:r>
              <a:rPr lang="de-DE" sz="2000" dirty="0"/>
              <a:t>Die Schüler*innen untersuchen die </a:t>
            </a:r>
            <a:r>
              <a:rPr lang="de-DE" sz="2000" b="1" dirty="0"/>
              <a:t>Sensorreaktion</a:t>
            </a:r>
            <a:r>
              <a:rPr lang="de-DE" sz="2000" dirty="0"/>
              <a:t> bei Anwesenheit von einer mit Wasser, alkoholfreiem Bier und Apfelsaft gesättigten Atmosphäre. Abhängig von der </a:t>
            </a:r>
            <a:r>
              <a:rPr lang="de-DE" sz="2000" b="1" dirty="0"/>
              <a:t>Sensortemperatur</a:t>
            </a:r>
            <a:r>
              <a:rPr lang="de-DE" sz="2000" dirty="0"/>
              <a:t> sorgen unterschiedliche Prozesse auf der Oberfläche des Sensors für einen typischen parabelförmigen Verlauf.</a:t>
            </a:r>
          </a:p>
        </p:txBody>
      </p:sp>
    </p:spTree>
    <p:extLst>
      <p:ext uri="{BB962C8B-B14F-4D97-AF65-F5344CB8AC3E}">
        <p14:creationId xmlns:p14="http://schemas.microsoft.com/office/powerpoint/2010/main" val="198883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Benutzerdefiniert</PresentationFormat>
  <Paragraphs>93</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86</cp:revision>
  <cp:lastPrinted>2019-10-18T15:35:43Z</cp:lastPrinted>
  <dcterms:created xsi:type="dcterms:W3CDTF">2019-10-18T09:03:37Z</dcterms:created>
  <dcterms:modified xsi:type="dcterms:W3CDTF">2019-10-18T22:27:18Z</dcterms:modified>
</cp:coreProperties>
</file>