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79975" cy="42808525"/>
  <p:notesSz cx="6819900" cy="9918700"/>
  <p:defaultTextStyle>
    <a:defPPr>
      <a:defRPr lang="de-DE"/>
    </a:defPPr>
    <a:lvl1pPr marL="0" algn="l" defTabSz="4176394" rtl="0" eaLnBrk="1" latinLnBrk="0" hangingPunct="1">
      <a:defRPr sz="8200" kern="1200">
        <a:solidFill>
          <a:schemeClr val="tx1"/>
        </a:solidFill>
        <a:latin typeface="+mn-lt"/>
        <a:ea typeface="+mn-ea"/>
        <a:cs typeface="+mn-cs"/>
      </a:defRPr>
    </a:lvl1pPr>
    <a:lvl2pPr marL="2088197" algn="l" defTabSz="4176394" rtl="0" eaLnBrk="1" latinLnBrk="0" hangingPunct="1">
      <a:defRPr sz="8200" kern="1200">
        <a:solidFill>
          <a:schemeClr val="tx1"/>
        </a:solidFill>
        <a:latin typeface="+mn-lt"/>
        <a:ea typeface="+mn-ea"/>
        <a:cs typeface="+mn-cs"/>
      </a:defRPr>
    </a:lvl2pPr>
    <a:lvl3pPr marL="4176394" algn="l" defTabSz="4176394" rtl="0" eaLnBrk="1" latinLnBrk="0" hangingPunct="1">
      <a:defRPr sz="8200" kern="1200">
        <a:solidFill>
          <a:schemeClr val="tx1"/>
        </a:solidFill>
        <a:latin typeface="+mn-lt"/>
        <a:ea typeface="+mn-ea"/>
        <a:cs typeface="+mn-cs"/>
      </a:defRPr>
    </a:lvl3pPr>
    <a:lvl4pPr marL="6264591" algn="l" defTabSz="4176394" rtl="0" eaLnBrk="1" latinLnBrk="0" hangingPunct="1">
      <a:defRPr sz="8200" kern="1200">
        <a:solidFill>
          <a:schemeClr val="tx1"/>
        </a:solidFill>
        <a:latin typeface="+mn-lt"/>
        <a:ea typeface="+mn-ea"/>
        <a:cs typeface="+mn-cs"/>
      </a:defRPr>
    </a:lvl4pPr>
    <a:lvl5pPr marL="8352788" algn="l" defTabSz="4176394" rtl="0" eaLnBrk="1" latinLnBrk="0" hangingPunct="1">
      <a:defRPr sz="8200" kern="1200">
        <a:solidFill>
          <a:schemeClr val="tx1"/>
        </a:solidFill>
        <a:latin typeface="+mn-lt"/>
        <a:ea typeface="+mn-ea"/>
        <a:cs typeface="+mn-cs"/>
      </a:defRPr>
    </a:lvl5pPr>
    <a:lvl6pPr marL="10440985" algn="l" defTabSz="4176394" rtl="0" eaLnBrk="1" latinLnBrk="0" hangingPunct="1">
      <a:defRPr sz="8200" kern="1200">
        <a:solidFill>
          <a:schemeClr val="tx1"/>
        </a:solidFill>
        <a:latin typeface="+mn-lt"/>
        <a:ea typeface="+mn-ea"/>
        <a:cs typeface="+mn-cs"/>
      </a:defRPr>
    </a:lvl6pPr>
    <a:lvl7pPr marL="12529182" algn="l" defTabSz="4176394" rtl="0" eaLnBrk="1" latinLnBrk="0" hangingPunct="1">
      <a:defRPr sz="8200" kern="1200">
        <a:solidFill>
          <a:schemeClr val="tx1"/>
        </a:solidFill>
        <a:latin typeface="+mn-lt"/>
        <a:ea typeface="+mn-ea"/>
        <a:cs typeface="+mn-cs"/>
      </a:defRPr>
    </a:lvl7pPr>
    <a:lvl8pPr marL="14617379" algn="l" defTabSz="4176394" rtl="0" eaLnBrk="1" latinLnBrk="0" hangingPunct="1">
      <a:defRPr sz="8200" kern="1200">
        <a:solidFill>
          <a:schemeClr val="tx1"/>
        </a:solidFill>
        <a:latin typeface="+mn-lt"/>
        <a:ea typeface="+mn-ea"/>
        <a:cs typeface="+mn-cs"/>
      </a:defRPr>
    </a:lvl8pPr>
    <a:lvl9pPr marL="16705576" algn="l" defTabSz="4176394"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3483">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FD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67" autoAdjust="0"/>
  </p:normalViewPr>
  <p:slideViewPr>
    <p:cSldViewPr snapToObjects="1">
      <p:cViewPr>
        <p:scale>
          <a:sx n="50" d="100"/>
          <a:sy n="50" d="100"/>
        </p:scale>
        <p:origin x="54" y="7302"/>
      </p:cViewPr>
      <p:guideLst>
        <p:guide orient="horz" pos="13483"/>
        <p:guide pos="9537"/>
      </p:guideLst>
    </p:cSldViewPr>
  </p:slideViewPr>
  <p:notesTextViewPr>
    <p:cViewPr>
      <p:scale>
        <a:sx n="1" d="1"/>
        <a:sy n="1" d="1"/>
      </p:scale>
      <p:origin x="0" y="0"/>
    </p:cViewPr>
  </p:notesTextViewPr>
  <p:sorterViewPr>
    <p:cViewPr>
      <p:scale>
        <a:sx n="100" d="100"/>
        <a:sy n="100" d="100"/>
      </p:scale>
      <p:origin x="0" y="0"/>
    </p:cViewPr>
  </p:sorterViewPr>
  <p:gridSpacing cx="45005" cy="45005"/>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0998" y="13298393"/>
            <a:ext cx="25737979" cy="9176088"/>
          </a:xfrm>
        </p:spPr>
        <p:txBody>
          <a:bodyPr/>
          <a:lstStyle/>
          <a:p>
            <a:r>
              <a:rPr lang="de-DE"/>
              <a:t>Titelmasterformat durch Klicken bearbeiten</a:t>
            </a:r>
          </a:p>
        </p:txBody>
      </p:sp>
      <p:sp>
        <p:nvSpPr>
          <p:cNvPr id="3" name="Untertitel 2"/>
          <p:cNvSpPr>
            <a:spLocks noGrp="1"/>
          </p:cNvSpPr>
          <p:nvPr>
            <p:ph type="subTitle" idx="1"/>
          </p:nvPr>
        </p:nvSpPr>
        <p:spPr>
          <a:xfrm>
            <a:off x="4541996" y="24258164"/>
            <a:ext cx="21195983" cy="10939956"/>
          </a:xfrm>
        </p:spPr>
        <p:txBody>
          <a:bodyPr/>
          <a:lstStyle>
            <a:lvl1pPr marL="0" indent="0" algn="ctr">
              <a:buNone/>
              <a:defRPr>
                <a:solidFill>
                  <a:schemeClr val="tx1">
                    <a:tint val="75000"/>
                  </a:schemeClr>
                </a:solidFill>
              </a:defRPr>
            </a:lvl1pPr>
            <a:lvl2pPr marL="2088197" indent="0" algn="ctr">
              <a:buNone/>
              <a:defRPr>
                <a:solidFill>
                  <a:schemeClr val="tx1">
                    <a:tint val="75000"/>
                  </a:schemeClr>
                </a:solidFill>
              </a:defRPr>
            </a:lvl2pPr>
            <a:lvl3pPr marL="4176394" indent="0" algn="ctr">
              <a:buNone/>
              <a:defRPr>
                <a:solidFill>
                  <a:schemeClr val="tx1">
                    <a:tint val="75000"/>
                  </a:schemeClr>
                </a:solidFill>
              </a:defRPr>
            </a:lvl3pPr>
            <a:lvl4pPr marL="6264591" indent="0" algn="ctr">
              <a:buNone/>
              <a:defRPr>
                <a:solidFill>
                  <a:schemeClr val="tx1">
                    <a:tint val="75000"/>
                  </a:schemeClr>
                </a:solidFill>
              </a:defRPr>
            </a:lvl4pPr>
            <a:lvl5pPr marL="8352788" indent="0" algn="ctr">
              <a:buNone/>
              <a:defRPr>
                <a:solidFill>
                  <a:schemeClr val="tx1">
                    <a:tint val="75000"/>
                  </a:schemeClr>
                </a:solidFill>
              </a:defRPr>
            </a:lvl5pPr>
            <a:lvl6pPr marL="10440985" indent="0" algn="ctr">
              <a:buNone/>
              <a:defRPr>
                <a:solidFill>
                  <a:schemeClr val="tx1">
                    <a:tint val="75000"/>
                  </a:schemeClr>
                </a:solidFill>
              </a:defRPr>
            </a:lvl6pPr>
            <a:lvl7pPr marL="12529182" indent="0" algn="ctr">
              <a:buNone/>
              <a:defRPr>
                <a:solidFill>
                  <a:schemeClr val="tx1">
                    <a:tint val="75000"/>
                  </a:schemeClr>
                </a:solidFill>
              </a:defRPr>
            </a:lvl7pPr>
            <a:lvl8pPr marL="14617379" indent="0" algn="ctr">
              <a:buNone/>
              <a:defRPr>
                <a:solidFill>
                  <a:schemeClr val="tx1">
                    <a:tint val="75000"/>
                  </a:schemeClr>
                </a:solidFill>
              </a:defRPr>
            </a:lvl8pPr>
            <a:lvl9pPr marL="16705576" indent="0" algn="ctr">
              <a:buNone/>
              <a:defRPr>
                <a:solidFill>
                  <a:schemeClr val="tx1">
                    <a:tint val="75000"/>
                  </a:schemeClr>
                </a:solidFill>
              </a:defRPr>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97D3E074-0CB5-4F37-8241-C03793FE3BFA}" type="datetimeFigureOut">
              <a:rPr lang="de-DE" smtClean="0"/>
              <a:t>22.10.2019</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2914953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7D3E074-0CB5-4F37-8241-C03793FE3BFA}" type="datetimeFigureOut">
              <a:rPr lang="de-DE" smtClean="0"/>
              <a:t>22.10.2019</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2679448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21952982" y="1714329"/>
            <a:ext cx="6812994" cy="36525979"/>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1513999" y="1714329"/>
            <a:ext cx="19934317" cy="36525979"/>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7D3E074-0CB5-4F37-8241-C03793FE3BFA}" type="datetimeFigureOut">
              <a:rPr lang="de-DE" smtClean="0"/>
              <a:t>22.10.2019</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1025790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7D3E074-0CB5-4F37-8241-C03793FE3BFA}" type="datetimeFigureOut">
              <a:rPr lang="de-DE" smtClean="0"/>
              <a:t>22.10.2019</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624532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1910" y="27508443"/>
            <a:ext cx="25737979" cy="8502249"/>
          </a:xfrm>
        </p:spPr>
        <p:txBody>
          <a:bodyPr anchor="t"/>
          <a:lstStyle>
            <a:lvl1pPr algn="l">
              <a:defRPr sz="18300" b="1" cap="all"/>
            </a:lvl1pPr>
          </a:lstStyle>
          <a:p>
            <a:r>
              <a:rPr lang="de-DE"/>
              <a:t>Titelmasterformat durch Klicken bearbeiten</a:t>
            </a:r>
          </a:p>
        </p:txBody>
      </p:sp>
      <p:sp>
        <p:nvSpPr>
          <p:cNvPr id="3" name="Textplatzhalter 2"/>
          <p:cNvSpPr>
            <a:spLocks noGrp="1"/>
          </p:cNvSpPr>
          <p:nvPr>
            <p:ph type="body" idx="1"/>
          </p:nvPr>
        </p:nvSpPr>
        <p:spPr>
          <a:xfrm>
            <a:off x="2391910" y="18144084"/>
            <a:ext cx="25737979" cy="9364361"/>
          </a:xfrm>
        </p:spPr>
        <p:txBody>
          <a:bodyPr anchor="b"/>
          <a:lstStyle>
            <a:lvl1pPr marL="0" indent="0">
              <a:buNone/>
              <a:defRPr sz="9100">
                <a:solidFill>
                  <a:schemeClr val="tx1">
                    <a:tint val="75000"/>
                  </a:schemeClr>
                </a:solidFill>
              </a:defRPr>
            </a:lvl1pPr>
            <a:lvl2pPr marL="2088197" indent="0">
              <a:buNone/>
              <a:defRPr sz="8200">
                <a:solidFill>
                  <a:schemeClr val="tx1">
                    <a:tint val="75000"/>
                  </a:schemeClr>
                </a:solidFill>
              </a:defRPr>
            </a:lvl2pPr>
            <a:lvl3pPr marL="4176394" indent="0">
              <a:buNone/>
              <a:defRPr sz="7200">
                <a:solidFill>
                  <a:schemeClr val="tx1">
                    <a:tint val="75000"/>
                  </a:schemeClr>
                </a:solidFill>
              </a:defRPr>
            </a:lvl3pPr>
            <a:lvl4pPr marL="6264591" indent="0">
              <a:buNone/>
              <a:defRPr sz="6500">
                <a:solidFill>
                  <a:schemeClr val="tx1">
                    <a:tint val="75000"/>
                  </a:schemeClr>
                </a:solidFill>
              </a:defRPr>
            </a:lvl4pPr>
            <a:lvl5pPr marL="8352788" indent="0">
              <a:buNone/>
              <a:defRPr sz="6500">
                <a:solidFill>
                  <a:schemeClr val="tx1">
                    <a:tint val="75000"/>
                  </a:schemeClr>
                </a:solidFill>
              </a:defRPr>
            </a:lvl5pPr>
            <a:lvl6pPr marL="10440985" indent="0">
              <a:buNone/>
              <a:defRPr sz="6500">
                <a:solidFill>
                  <a:schemeClr val="tx1">
                    <a:tint val="75000"/>
                  </a:schemeClr>
                </a:solidFill>
              </a:defRPr>
            </a:lvl6pPr>
            <a:lvl7pPr marL="12529182" indent="0">
              <a:buNone/>
              <a:defRPr sz="6500">
                <a:solidFill>
                  <a:schemeClr val="tx1">
                    <a:tint val="75000"/>
                  </a:schemeClr>
                </a:solidFill>
              </a:defRPr>
            </a:lvl7pPr>
            <a:lvl8pPr marL="14617379" indent="0">
              <a:buNone/>
              <a:defRPr sz="6500">
                <a:solidFill>
                  <a:schemeClr val="tx1">
                    <a:tint val="75000"/>
                  </a:schemeClr>
                </a:solidFill>
              </a:defRPr>
            </a:lvl8pPr>
            <a:lvl9pPr marL="16705576" indent="0">
              <a:buNone/>
              <a:defRPr sz="65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97D3E074-0CB5-4F37-8241-C03793FE3BFA}" type="datetimeFigureOut">
              <a:rPr lang="de-DE" smtClean="0"/>
              <a:t>22.10.2019</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972726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1513999" y="9988659"/>
            <a:ext cx="13373656" cy="28251647"/>
          </a:xfrm>
        </p:spPr>
        <p:txBody>
          <a:bodyPr/>
          <a:lstStyle>
            <a:lvl1pPr>
              <a:defRPr sz="12700"/>
            </a:lvl1pPr>
            <a:lvl2pPr>
              <a:defRPr sz="111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15392320" y="9988659"/>
            <a:ext cx="13373656" cy="28251647"/>
          </a:xfrm>
        </p:spPr>
        <p:txBody>
          <a:bodyPr/>
          <a:lstStyle>
            <a:lvl1pPr>
              <a:defRPr sz="12700"/>
            </a:lvl1pPr>
            <a:lvl2pPr>
              <a:defRPr sz="111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97D3E074-0CB5-4F37-8241-C03793FE3BFA}" type="datetimeFigureOut">
              <a:rPr lang="de-DE" smtClean="0"/>
              <a:t>22.10.2019</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3650446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1514000" y="9582373"/>
            <a:ext cx="13378913" cy="3993476"/>
          </a:xfrm>
        </p:spPr>
        <p:txBody>
          <a:bodyPr anchor="b"/>
          <a:lstStyle>
            <a:lvl1pPr marL="0" indent="0">
              <a:buNone/>
              <a:defRPr sz="11100" b="1"/>
            </a:lvl1pPr>
            <a:lvl2pPr marL="2088197" indent="0">
              <a:buNone/>
              <a:defRPr sz="9100" b="1"/>
            </a:lvl2pPr>
            <a:lvl3pPr marL="4176394" indent="0">
              <a:buNone/>
              <a:defRPr sz="8200" b="1"/>
            </a:lvl3pPr>
            <a:lvl4pPr marL="6264591" indent="0">
              <a:buNone/>
              <a:defRPr sz="7200" b="1"/>
            </a:lvl4pPr>
            <a:lvl5pPr marL="8352788" indent="0">
              <a:buNone/>
              <a:defRPr sz="7200" b="1"/>
            </a:lvl5pPr>
            <a:lvl6pPr marL="10440985" indent="0">
              <a:buNone/>
              <a:defRPr sz="7200" b="1"/>
            </a:lvl6pPr>
            <a:lvl7pPr marL="12529182" indent="0">
              <a:buNone/>
              <a:defRPr sz="7200" b="1"/>
            </a:lvl7pPr>
            <a:lvl8pPr marL="14617379" indent="0">
              <a:buNone/>
              <a:defRPr sz="7200" b="1"/>
            </a:lvl8pPr>
            <a:lvl9pPr marL="16705576" indent="0">
              <a:buNone/>
              <a:defRPr sz="7200" b="1"/>
            </a:lvl9pPr>
          </a:lstStyle>
          <a:p>
            <a:pPr lvl="0"/>
            <a:r>
              <a:rPr lang="de-DE"/>
              <a:t>Textmasterformat bearbeiten</a:t>
            </a:r>
          </a:p>
        </p:txBody>
      </p:sp>
      <p:sp>
        <p:nvSpPr>
          <p:cNvPr id="4" name="Inhaltsplatzhalter 3"/>
          <p:cNvSpPr>
            <a:spLocks noGrp="1"/>
          </p:cNvSpPr>
          <p:nvPr>
            <p:ph sz="half" idx="2"/>
          </p:nvPr>
        </p:nvSpPr>
        <p:spPr>
          <a:xfrm>
            <a:off x="1514000" y="13575850"/>
            <a:ext cx="13378913" cy="24664453"/>
          </a:xfrm>
        </p:spPr>
        <p:txBody>
          <a:bodyPr/>
          <a:lstStyle>
            <a:lvl1pPr>
              <a:defRPr sz="11100"/>
            </a:lvl1pPr>
            <a:lvl2pPr>
              <a:defRPr sz="9100"/>
            </a:lvl2pPr>
            <a:lvl3pPr>
              <a:defRPr sz="8200"/>
            </a:lvl3pPr>
            <a:lvl4pPr>
              <a:defRPr sz="7200"/>
            </a:lvl4pPr>
            <a:lvl5pPr>
              <a:defRPr sz="7200"/>
            </a:lvl5pPr>
            <a:lvl6pPr>
              <a:defRPr sz="7200"/>
            </a:lvl6pPr>
            <a:lvl7pPr>
              <a:defRPr sz="7200"/>
            </a:lvl7pPr>
            <a:lvl8pPr>
              <a:defRPr sz="7200"/>
            </a:lvl8pPr>
            <a:lvl9pPr>
              <a:defRPr sz="72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15381809" y="9582373"/>
            <a:ext cx="13384170" cy="3993476"/>
          </a:xfrm>
        </p:spPr>
        <p:txBody>
          <a:bodyPr anchor="b"/>
          <a:lstStyle>
            <a:lvl1pPr marL="0" indent="0">
              <a:buNone/>
              <a:defRPr sz="11100" b="1"/>
            </a:lvl1pPr>
            <a:lvl2pPr marL="2088197" indent="0">
              <a:buNone/>
              <a:defRPr sz="9100" b="1"/>
            </a:lvl2pPr>
            <a:lvl3pPr marL="4176394" indent="0">
              <a:buNone/>
              <a:defRPr sz="8200" b="1"/>
            </a:lvl3pPr>
            <a:lvl4pPr marL="6264591" indent="0">
              <a:buNone/>
              <a:defRPr sz="7200" b="1"/>
            </a:lvl4pPr>
            <a:lvl5pPr marL="8352788" indent="0">
              <a:buNone/>
              <a:defRPr sz="7200" b="1"/>
            </a:lvl5pPr>
            <a:lvl6pPr marL="10440985" indent="0">
              <a:buNone/>
              <a:defRPr sz="7200" b="1"/>
            </a:lvl6pPr>
            <a:lvl7pPr marL="12529182" indent="0">
              <a:buNone/>
              <a:defRPr sz="7200" b="1"/>
            </a:lvl7pPr>
            <a:lvl8pPr marL="14617379" indent="0">
              <a:buNone/>
              <a:defRPr sz="7200" b="1"/>
            </a:lvl8pPr>
            <a:lvl9pPr marL="16705576" indent="0">
              <a:buNone/>
              <a:defRPr sz="7200" b="1"/>
            </a:lvl9pPr>
          </a:lstStyle>
          <a:p>
            <a:pPr lvl="0"/>
            <a:r>
              <a:rPr lang="de-DE"/>
              <a:t>Textmasterformat bearbeiten</a:t>
            </a:r>
          </a:p>
        </p:txBody>
      </p:sp>
      <p:sp>
        <p:nvSpPr>
          <p:cNvPr id="6" name="Inhaltsplatzhalter 5"/>
          <p:cNvSpPr>
            <a:spLocks noGrp="1"/>
          </p:cNvSpPr>
          <p:nvPr>
            <p:ph sz="quarter" idx="4"/>
          </p:nvPr>
        </p:nvSpPr>
        <p:spPr>
          <a:xfrm>
            <a:off x="15381809" y="13575850"/>
            <a:ext cx="13384170" cy="24664453"/>
          </a:xfrm>
        </p:spPr>
        <p:txBody>
          <a:bodyPr/>
          <a:lstStyle>
            <a:lvl1pPr>
              <a:defRPr sz="11100"/>
            </a:lvl1pPr>
            <a:lvl2pPr>
              <a:defRPr sz="9100"/>
            </a:lvl2pPr>
            <a:lvl3pPr>
              <a:defRPr sz="8200"/>
            </a:lvl3pPr>
            <a:lvl4pPr>
              <a:defRPr sz="7200"/>
            </a:lvl4pPr>
            <a:lvl5pPr>
              <a:defRPr sz="7200"/>
            </a:lvl5pPr>
            <a:lvl6pPr>
              <a:defRPr sz="7200"/>
            </a:lvl6pPr>
            <a:lvl7pPr>
              <a:defRPr sz="7200"/>
            </a:lvl7pPr>
            <a:lvl8pPr>
              <a:defRPr sz="7200"/>
            </a:lvl8pPr>
            <a:lvl9pPr>
              <a:defRPr sz="72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97D3E074-0CB5-4F37-8241-C03793FE3BFA}" type="datetimeFigureOut">
              <a:rPr lang="de-DE" smtClean="0"/>
              <a:t>22.10.2019</a:t>
            </a:fld>
            <a:endParaRPr lang="de-DE" dirty="0"/>
          </a:p>
        </p:txBody>
      </p:sp>
      <p:sp>
        <p:nvSpPr>
          <p:cNvPr id="8" name="Fußzeilenplatzhalter 7"/>
          <p:cNvSpPr>
            <a:spLocks noGrp="1"/>
          </p:cNvSpPr>
          <p:nvPr>
            <p:ph type="ftr" sz="quarter" idx="11"/>
          </p:nvPr>
        </p:nvSpPr>
        <p:spPr/>
        <p:txBody>
          <a:bodyPr/>
          <a:lstStyle/>
          <a:p>
            <a:endParaRPr lang="de-DE" dirty="0"/>
          </a:p>
        </p:txBody>
      </p:sp>
      <p:sp>
        <p:nvSpPr>
          <p:cNvPr id="9" name="Foliennummernplatzhalter 8"/>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670031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97D3E074-0CB5-4F37-8241-C03793FE3BFA}" type="datetimeFigureOut">
              <a:rPr lang="de-DE" smtClean="0"/>
              <a:t>22.10.2019</a:t>
            </a:fld>
            <a:endParaRPr lang="de-DE" dirty="0"/>
          </a:p>
        </p:txBody>
      </p:sp>
      <p:sp>
        <p:nvSpPr>
          <p:cNvPr id="4" name="Fußzeilenplatzhalter 3"/>
          <p:cNvSpPr>
            <a:spLocks noGrp="1"/>
          </p:cNvSpPr>
          <p:nvPr>
            <p:ph type="ftr" sz="quarter" idx="11"/>
          </p:nvPr>
        </p:nvSpPr>
        <p:spPr/>
        <p:txBody>
          <a:bodyPr/>
          <a:lstStyle/>
          <a:p>
            <a:endParaRPr lang="de-DE" dirty="0"/>
          </a:p>
        </p:txBody>
      </p:sp>
      <p:sp>
        <p:nvSpPr>
          <p:cNvPr id="5" name="Foliennummernplatzhalter 4"/>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2905343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97D3E074-0CB5-4F37-8241-C03793FE3BFA}" type="datetimeFigureOut">
              <a:rPr lang="de-DE" smtClean="0"/>
              <a:t>22.10.2019</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225618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514000" y="1704412"/>
            <a:ext cx="9961904" cy="7253667"/>
          </a:xfrm>
        </p:spPr>
        <p:txBody>
          <a:bodyPr anchor="b"/>
          <a:lstStyle>
            <a:lvl1pPr algn="l">
              <a:defRPr sz="9100" b="1"/>
            </a:lvl1pPr>
          </a:lstStyle>
          <a:p>
            <a:r>
              <a:rPr lang="de-DE"/>
              <a:t>Titelmasterformat durch Klicken bearbeiten</a:t>
            </a:r>
          </a:p>
        </p:txBody>
      </p:sp>
      <p:sp>
        <p:nvSpPr>
          <p:cNvPr id="3" name="Inhaltsplatzhalter 2"/>
          <p:cNvSpPr>
            <a:spLocks noGrp="1"/>
          </p:cNvSpPr>
          <p:nvPr>
            <p:ph idx="1"/>
          </p:nvPr>
        </p:nvSpPr>
        <p:spPr>
          <a:xfrm>
            <a:off x="11838627" y="1704418"/>
            <a:ext cx="16927349" cy="36535890"/>
          </a:xfrm>
        </p:spPr>
        <p:txBody>
          <a:bodyPr/>
          <a:lstStyle>
            <a:lvl1pPr>
              <a:defRPr sz="14700"/>
            </a:lvl1pPr>
            <a:lvl2pPr>
              <a:defRPr sz="12700"/>
            </a:lvl2pPr>
            <a:lvl3pPr>
              <a:defRPr sz="11100"/>
            </a:lvl3pPr>
            <a:lvl4pPr>
              <a:defRPr sz="9100"/>
            </a:lvl4pPr>
            <a:lvl5pPr>
              <a:defRPr sz="9100"/>
            </a:lvl5pPr>
            <a:lvl6pPr>
              <a:defRPr sz="9100"/>
            </a:lvl6pPr>
            <a:lvl7pPr>
              <a:defRPr sz="9100"/>
            </a:lvl7pPr>
            <a:lvl8pPr>
              <a:defRPr sz="9100"/>
            </a:lvl8pPr>
            <a:lvl9pPr>
              <a:defRPr sz="91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1514000" y="8958084"/>
            <a:ext cx="9961904" cy="29282224"/>
          </a:xfrm>
        </p:spPr>
        <p:txBody>
          <a:bodyPr/>
          <a:lstStyle>
            <a:lvl1pPr marL="0" indent="0">
              <a:buNone/>
              <a:defRPr sz="6500"/>
            </a:lvl1pPr>
            <a:lvl2pPr marL="2088197" indent="0">
              <a:buNone/>
              <a:defRPr sz="5500"/>
            </a:lvl2pPr>
            <a:lvl3pPr marL="4176394" indent="0">
              <a:buNone/>
              <a:defRPr sz="4600"/>
            </a:lvl3pPr>
            <a:lvl4pPr marL="6264591" indent="0">
              <a:buNone/>
              <a:defRPr sz="4200"/>
            </a:lvl4pPr>
            <a:lvl5pPr marL="8352788" indent="0">
              <a:buNone/>
              <a:defRPr sz="4200"/>
            </a:lvl5pPr>
            <a:lvl6pPr marL="10440985" indent="0">
              <a:buNone/>
              <a:defRPr sz="4200"/>
            </a:lvl6pPr>
            <a:lvl7pPr marL="12529182" indent="0">
              <a:buNone/>
              <a:defRPr sz="4200"/>
            </a:lvl7pPr>
            <a:lvl8pPr marL="14617379" indent="0">
              <a:buNone/>
              <a:defRPr sz="4200"/>
            </a:lvl8pPr>
            <a:lvl9pPr marL="16705576" indent="0">
              <a:buNone/>
              <a:defRPr sz="4200"/>
            </a:lvl9pPr>
          </a:lstStyle>
          <a:p>
            <a:pPr lvl="0"/>
            <a:r>
              <a:rPr lang="de-DE"/>
              <a:t>Textmasterformat bearbeiten</a:t>
            </a:r>
          </a:p>
        </p:txBody>
      </p:sp>
      <p:sp>
        <p:nvSpPr>
          <p:cNvPr id="5" name="Datumsplatzhalter 4"/>
          <p:cNvSpPr>
            <a:spLocks noGrp="1"/>
          </p:cNvSpPr>
          <p:nvPr>
            <p:ph type="dt" sz="half" idx="10"/>
          </p:nvPr>
        </p:nvSpPr>
        <p:spPr/>
        <p:txBody>
          <a:bodyPr/>
          <a:lstStyle/>
          <a:p>
            <a:fld id="{97D3E074-0CB5-4F37-8241-C03793FE3BFA}" type="datetimeFigureOut">
              <a:rPr lang="de-DE" smtClean="0"/>
              <a:t>22.10.2019</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1824506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35086" y="29965969"/>
            <a:ext cx="18167985" cy="3537652"/>
          </a:xfrm>
        </p:spPr>
        <p:txBody>
          <a:bodyPr anchor="b"/>
          <a:lstStyle>
            <a:lvl1pPr algn="l">
              <a:defRPr sz="9100" b="1"/>
            </a:lvl1pPr>
          </a:lstStyle>
          <a:p>
            <a:r>
              <a:rPr lang="de-DE"/>
              <a:t>Titelmasterformat durch Klicken bearbeiten</a:t>
            </a:r>
          </a:p>
        </p:txBody>
      </p:sp>
      <p:sp>
        <p:nvSpPr>
          <p:cNvPr id="3" name="Bildplatzhalter 2"/>
          <p:cNvSpPr>
            <a:spLocks noGrp="1"/>
          </p:cNvSpPr>
          <p:nvPr>
            <p:ph type="pic" idx="1"/>
          </p:nvPr>
        </p:nvSpPr>
        <p:spPr>
          <a:xfrm>
            <a:off x="5935086" y="3825022"/>
            <a:ext cx="18167985" cy="25685115"/>
          </a:xfrm>
        </p:spPr>
        <p:txBody>
          <a:bodyPr/>
          <a:lstStyle>
            <a:lvl1pPr marL="0" indent="0">
              <a:buNone/>
              <a:defRPr sz="14700"/>
            </a:lvl1pPr>
            <a:lvl2pPr marL="2088197" indent="0">
              <a:buNone/>
              <a:defRPr sz="12700"/>
            </a:lvl2pPr>
            <a:lvl3pPr marL="4176394" indent="0">
              <a:buNone/>
              <a:defRPr sz="11100"/>
            </a:lvl3pPr>
            <a:lvl4pPr marL="6264591" indent="0">
              <a:buNone/>
              <a:defRPr sz="9100"/>
            </a:lvl4pPr>
            <a:lvl5pPr marL="8352788" indent="0">
              <a:buNone/>
              <a:defRPr sz="9100"/>
            </a:lvl5pPr>
            <a:lvl6pPr marL="10440985" indent="0">
              <a:buNone/>
              <a:defRPr sz="9100"/>
            </a:lvl6pPr>
            <a:lvl7pPr marL="12529182" indent="0">
              <a:buNone/>
              <a:defRPr sz="9100"/>
            </a:lvl7pPr>
            <a:lvl8pPr marL="14617379" indent="0">
              <a:buNone/>
              <a:defRPr sz="9100"/>
            </a:lvl8pPr>
            <a:lvl9pPr marL="16705576" indent="0">
              <a:buNone/>
              <a:defRPr sz="9100"/>
            </a:lvl9pPr>
          </a:lstStyle>
          <a:p>
            <a:endParaRPr lang="de-DE" dirty="0"/>
          </a:p>
        </p:txBody>
      </p:sp>
      <p:sp>
        <p:nvSpPr>
          <p:cNvPr id="4" name="Textplatzhalter 3"/>
          <p:cNvSpPr>
            <a:spLocks noGrp="1"/>
          </p:cNvSpPr>
          <p:nvPr>
            <p:ph type="body" sz="half" idx="2"/>
          </p:nvPr>
        </p:nvSpPr>
        <p:spPr>
          <a:xfrm>
            <a:off x="5935086" y="33503621"/>
            <a:ext cx="18167985" cy="5024053"/>
          </a:xfrm>
        </p:spPr>
        <p:txBody>
          <a:bodyPr/>
          <a:lstStyle>
            <a:lvl1pPr marL="0" indent="0">
              <a:buNone/>
              <a:defRPr sz="6500"/>
            </a:lvl1pPr>
            <a:lvl2pPr marL="2088197" indent="0">
              <a:buNone/>
              <a:defRPr sz="5500"/>
            </a:lvl2pPr>
            <a:lvl3pPr marL="4176394" indent="0">
              <a:buNone/>
              <a:defRPr sz="4600"/>
            </a:lvl3pPr>
            <a:lvl4pPr marL="6264591" indent="0">
              <a:buNone/>
              <a:defRPr sz="4200"/>
            </a:lvl4pPr>
            <a:lvl5pPr marL="8352788" indent="0">
              <a:buNone/>
              <a:defRPr sz="4200"/>
            </a:lvl5pPr>
            <a:lvl6pPr marL="10440985" indent="0">
              <a:buNone/>
              <a:defRPr sz="4200"/>
            </a:lvl6pPr>
            <a:lvl7pPr marL="12529182" indent="0">
              <a:buNone/>
              <a:defRPr sz="4200"/>
            </a:lvl7pPr>
            <a:lvl8pPr marL="14617379" indent="0">
              <a:buNone/>
              <a:defRPr sz="4200"/>
            </a:lvl8pPr>
            <a:lvl9pPr marL="16705576" indent="0">
              <a:buNone/>
              <a:defRPr sz="4200"/>
            </a:lvl9pPr>
          </a:lstStyle>
          <a:p>
            <a:pPr lvl="0"/>
            <a:r>
              <a:rPr lang="de-DE"/>
              <a:t>Textmasterformat bearbeiten</a:t>
            </a:r>
          </a:p>
        </p:txBody>
      </p:sp>
      <p:sp>
        <p:nvSpPr>
          <p:cNvPr id="5" name="Datumsplatzhalter 4"/>
          <p:cNvSpPr>
            <a:spLocks noGrp="1"/>
          </p:cNvSpPr>
          <p:nvPr>
            <p:ph type="dt" sz="half" idx="10"/>
          </p:nvPr>
        </p:nvSpPr>
        <p:spPr/>
        <p:txBody>
          <a:bodyPr/>
          <a:lstStyle/>
          <a:p>
            <a:fld id="{97D3E074-0CB5-4F37-8241-C03793FE3BFA}" type="datetimeFigureOut">
              <a:rPr lang="de-DE" smtClean="0"/>
              <a:t>22.10.2019</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72BBBE7F-802E-42A8-B36C-90C4E4B2CE31}" type="slidenum">
              <a:rPr lang="de-DE" smtClean="0"/>
              <a:t>‹Nr.›</a:t>
            </a:fld>
            <a:endParaRPr lang="de-DE" dirty="0"/>
          </a:p>
        </p:txBody>
      </p:sp>
    </p:spTree>
    <p:extLst>
      <p:ext uri="{BB962C8B-B14F-4D97-AF65-F5344CB8AC3E}">
        <p14:creationId xmlns:p14="http://schemas.microsoft.com/office/powerpoint/2010/main" val="533416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513999" y="1714327"/>
            <a:ext cx="27251978" cy="7134754"/>
          </a:xfrm>
          <a:prstGeom prst="rect">
            <a:avLst/>
          </a:prstGeom>
        </p:spPr>
        <p:txBody>
          <a:bodyPr vert="horz" lIns="417639" tIns="208820" rIns="417639" bIns="208820" rtlCol="0" anchor="ctr">
            <a:normAutofit/>
          </a:bodyPr>
          <a:lstStyle/>
          <a:p>
            <a:r>
              <a:rPr lang="de-DE"/>
              <a:t>Titelmasterformat durch Klicken bearbeiten</a:t>
            </a:r>
          </a:p>
        </p:txBody>
      </p:sp>
      <p:sp>
        <p:nvSpPr>
          <p:cNvPr id="3" name="Textplatzhalter 2"/>
          <p:cNvSpPr>
            <a:spLocks noGrp="1"/>
          </p:cNvSpPr>
          <p:nvPr>
            <p:ph type="body" idx="1"/>
          </p:nvPr>
        </p:nvSpPr>
        <p:spPr>
          <a:xfrm>
            <a:off x="1513999" y="9988659"/>
            <a:ext cx="27251978" cy="28251647"/>
          </a:xfrm>
          <a:prstGeom prst="rect">
            <a:avLst/>
          </a:prstGeom>
        </p:spPr>
        <p:txBody>
          <a:bodyPr vert="horz" lIns="417639" tIns="208820" rIns="417639" bIns="2088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1513999" y="39677163"/>
            <a:ext cx="7065328" cy="2279159"/>
          </a:xfrm>
          <a:prstGeom prst="rect">
            <a:avLst/>
          </a:prstGeom>
        </p:spPr>
        <p:txBody>
          <a:bodyPr vert="horz" lIns="417639" tIns="208820" rIns="417639" bIns="208820" rtlCol="0" anchor="ctr"/>
          <a:lstStyle>
            <a:lvl1pPr algn="l">
              <a:defRPr sz="5500">
                <a:solidFill>
                  <a:schemeClr val="tx1">
                    <a:tint val="75000"/>
                  </a:schemeClr>
                </a:solidFill>
              </a:defRPr>
            </a:lvl1pPr>
          </a:lstStyle>
          <a:p>
            <a:fld id="{97D3E074-0CB5-4F37-8241-C03793FE3BFA}" type="datetimeFigureOut">
              <a:rPr lang="de-DE" smtClean="0"/>
              <a:t>22.10.2019</a:t>
            </a:fld>
            <a:endParaRPr lang="de-DE" dirty="0"/>
          </a:p>
        </p:txBody>
      </p:sp>
      <p:sp>
        <p:nvSpPr>
          <p:cNvPr id="5" name="Fußzeilenplatzhalter 4"/>
          <p:cNvSpPr>
            <a:spLocks noGrp="1"/>
          </p:cNvSpPr>
          <p:nvPr>
            <p:ph type="ftr" sz="quarter" idx="3"/>
          </p:nvPr>
        </p:nvSpPr>
        <p:spPr>
          <a:xfrm>
            <a:off x="10345658" y="39677163"/>
            <a:ext cx="9588659" cy="2279159"/>
          </a:xfrm>
          <a:prstGeom prst="rect">
            <a:avLst/>
          </a:prstGeom>
        </p:spPr>
        <p:txBody>
          <a:bodyPr vert="horz" lIns="417639" tIns="208820" rIns="417639" bIns="208820" rtlCol="0" anchor="ctr"/>
          <a:lstStyle>
            <a:lvl1pPr algn="ctr">
              <a:defRPr sz="550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21700649" y="39677163"/>
            <a:ext cx="7065328" cy="2279159"/>
          </a:xfrm>
          <a:prstGeom prst="rect">
            <a:avLst/>
          </a:prstGeom>
        </p:spPr>
        <p:txBody>
          <a:bodyPr vert="horz" lIns="417639" tIns="208820" rIns="417639" bIns="208820" rtlCol="0" anchor="ctr"/>
          <a:lstStyle>
            <a:lvl1pPr algn="r">
              <a:defRPr sz="5500">
                <a:solidFill>
                  <a:schemeClr val="tx1">
                    <a:tint val="75000"/>
                  </a:schemeClr>
                </a:solidFill>
              </a:defRPr>
            </a:lvl1pPr>
          </a:lstStyle>
          <a:p>
            <a:fld id="{72BBBE7F-802E-42A8-B36C-90C4E4B2CE31}" type="slidenum">
              <a:rPr lang="de-DE" smtClean="0"/>
              <a:t>‹Nr.›</a:t>
            </a:fld>
            <a:endParaRPr lang="de-DE" dirty="0"/>
          </a:p>
        </p:txBody>
      </p:sp>
    </p:spTree>
    <p:extLst>
      <p:ext uri="{BB962C8B-B14F-4D97-AF65-F5344CB8AC3E}">
        <p14:creationId xmlns:p14="http://schemas.microsoft.com/office/powerpoint/2010/main" val="3551237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6394" rtl="0" eaLnBrk="1" latinLnBrk="0" hangingPunct="1">
        <a:spcBef>
          <a:spcPct val="0"/>
        </a:spcBef>
        <a:buNone/>
        <a:defRPr sz="20200" kern="1200">
          <a:solidFill>
            <a:schemeClr val="tx1"/>
          </a:solidFill>
          <a:latin typeface="+mj-lt"/>
          <a:ea typeface="+mj-ea"/>
          <a:cs typeface="+mj-cs"/>
        </a:defRPr>
      </a:lvl1pPr>
    </p:titleStyle>
    <p:bodyStyle>
      <a:lvl1pPr marL="1566148" indent="-1566148" algn="l" defTabSz="4176394" rtl="0" eaLnBrk="1" latinLnBrk="0" hangingPunct="1">
        <a:spcBef>
          <a:spcPct val="20000"/>
        </a:spcBef>
        <a:buFont typeface="Arial" panose="020B0604020202020204" pitchFamily="34" charset="0"/>
        <a:buChar char="•"/>
        <a:defRPr sz="14700" kern="1200">
          <a:solidFill>
            <a:schemeClr val="tx1"/>
          </a:solidFill>
          <a:latin typeface="+mn-lt"/>
          <a:ea typeface="+mn-ea"/>
          <a:cs typeface="+mn-cs"/>
        </a:defRPr>
      </a:lvl1pPr>
      <a:lvl2pPr marL="3393320" indent="-1305123" algn="l" defTabSz="4176394" rtl="0" eaLnBrk="1" latinLnBrk="0" hangingPunct="1">
        <a:spcBef>
          <a:spcPct val="20000"/>
        </a:spcBef>
        <a:buFont typeface="Arial" panose="020B0604020202020204" pitchFamily="34" charset="0"/>
        <a:buChar char="–"/>
        <a:defRPr sz="12700" kern="1200">
          <a:solidFill>
            <a:schemeClr val="tx1"/>
          </a:solidFill>
          <a:latin typeface="+mn-lt"/>
          <a:ea typeface="+mn-ea"/>
          <a:cs typeface="+mn-cs"/>
        </a:defRPr>
      </a:lvl2pPr>
      <a:lvl3pPr marL="5220492" indent="-1044098" algn="l" defTabSz="4176394" rtl="0" eaLnBrk="1" latinLnBrk="0" hangingPunct="1">
        <a:spcBef>
          <a:spcPct val="20000"/>
        </a:spcBef>
        <a:buFont typeface="Arial" panose="020B0604020202020204" pitchFamily="34" charset="0"/>
        <a:buChar char="•"/>
        <a:defRPr sz="11100" kern="1200">
          <a:solidFill>
            <a:schemeClr val="tx1"/>
          </a:solidFill>
          <a:latin typeface="+mn-lt"/>
          <a:ea typeface="+mn-ea"/>
          <a:cs typeface="+mn-cs"/>
        </a:defRPr>
      </a:lvl3pPr>
      <a:lvl4pPr marL="7308689" indent="-1044098" algn="l" defTabSz="4176394"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4pPr>
      <a:lvl5pPr marL="9396886" indent="-1044098" algn="l" defTabSz="4176394"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5pPr>
      <a:lvl6pPr marL="11485083" indent="-1044098" algn="l" defTabSz="4176394"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6pPr>
      <a:lvl7pPr marL="13573280" indent="-1044098" algn="l" defTabSz="4176394"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7pPr>
      <a:lvl8pPr marL="15661477" indent="-1044098" algn="l" defTabSz="4176394"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8pPr>
      <a:lvl9pPr marL="17749674" indent="-1044098" algn="l" defTabSz="4176394"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9pPr>
    </p:bodyStyle>
    <p:otherStyle>
      <a:defPPr>
        <a:defRPr lang="de-DE"/>
      </a:defPPr>
      <a:lvl1pPr marL="0" algn="l" defTabSz="4176394" rtl="0" eaLnBrk="1" latinLnBrk="0" hangingPunct="1">
        <a:defRPr sz="8200" kern="1200">
          <a:solidFill>
            <a:schemeClr val="tx1"/>
          </a:solidFill>
          <a:latin typeface="+mn-lt"/>
          <a:ea typeface="+mn-ea"/>
          <a:cs typeface="+mn-cs"/>
        </a:defRPr>
      </a:lvl1pPr>
      <a:lvl2pPr marL="2088197" algn="l" defTabSz="4176394" rtl="0" eaLnBrk="1" latinLnBrk="0" hangingPunct="1">
        <a:defRPr sz="8200" kern="1200">
          <a:solidFill>
            <a:schemeClr val="tx1"/>
          </a:solidFill>
          <a:latin typeface="+mn-lt"/>
          <a:ea typeface="+mn-ea"/>
          <a:cs typeface="+mn-cs"/>
        </a:defRPr>
      </a:lvl2pPr>
      <a:lvl3pPr marL="4176394" algn="l" defTabSz="4176394" rtl="0" eaLnBrk="1" latinLnBrk="0" hangingPunct="1">
        <a:defRPr sz="8200" kern="1200">
          <a:solidFill>
            <a:schemeClr val="tx1"/>
          </a:solidFill>
          <a:latin typeface="+mn-lt"/>
          <a:ea typeface="+mn-ea"/>
          <a:cs typeface="+mn-cs"/>
        </a:defRPr>
      </a:lvl3pPr>
      <a:lvl4pPr marL="6264591" algn="l" defTabSz="4176394" rtl="0" eaLnBrk="1" latinLnBrk="0" hangingPunct="1">
        <a:defRPr sz="8200" kern="1200">
          <a:solidFill>
            <a:schemeClr val="tx1"/>
          </a:solidFill>
          <a:latin typeface="+mn-lt"/>
          <a:ea typeface="+mn-ea"/>
          <a:cs typeface="+mn-cs"/>
        </a:defRPr>
      </a:lvl4pPr>
      <a:lvl5pPr marL="8352788" algn="l" defTabSz="4176394" rtl="0" eaLnBrk="1" latinLnBrk="0" hangingPunct="1">
        <a:defRPr sz="8200" kern="1200">
          <a:solidFill>
            <a:schemeClr val="tx1"/>
          </a:solidFill>
          <a:latin typeface="+mn-lt"/>
          <a:ea typeface="+mn-ea"/>
          <a:cs typeface="+mn-cs"/>
        </a:defRPr>
      </a:lvl5pPr>
      <a:lvl6pPr marL="10440985" algn="l" defTabSz="4176394" rtl="0" eaLnBrk="1" latinLnBrk="0" hangingPunct="1">
        <a:defRPr sz="8200" kern="1200">
          <a:solidFill>
            <a:schemeClr val="tx1"/>
          </a:solidFill>
          <a:latin typeface="+mn-lt"/>
          <a:ea typeface="+mn-ea"/>
          <a:cs typeface="+mn-cs"/>
        </a:defRPr>
      </a:lvl6pPr>
      <a:lvl7pPr marL="12529182" algn="l" defTabSz="4176394" rtl="0" eaLnBrk="1" latinLnBrk="0" hangingPunct="1">
        <a:defRPr sz="8200" kern="1200">
          <a:solidFill>
            <a:schemeClr val="tx1"/>
          </a:solidFill>
          <a:latin typeface="+mn-lt"/>
          <a:ea typeface="+mn-ea"/>
          <a:cs typeface="+mn-cs"/>
        </a:defRPr>
      </a:lvl7pPr>
      <a:lvl8pPr marL="14617379" algn="l" defTabSz="4176394" rtl="0" eaLnBrk="1" latinLnBrk="0" hangingPunct="1">
        <a:defRPr sz="8200" kern="1200">
          <a:solidFill>
            <a:schemeClr val="tx1"/>
          </a:solidFill>
          <a:latin typeface="+mn-lt"/>
          <a:ea typeface="+mn-ea"/>
          <a:cs typeface="+mn-cs"/>
        </a:defRPr>
      </a:lvl8pPr>
      <a:lvl9pPr marL="16705576" algn="l" defTabSz="4176394"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jpeg"/><Relationship Id="rId18" Type="http://schemas.openxmlformats.org/officeDocument/2006/relationships/image" Target="../media/image14.png"/><Relationship Id="rId26" Type="http://schemas.openxmlformats.org/officeDocument/2006/relationships/image" Target="../media/image22.png"/><Relationship Id="rId3" Type="http://schemas.openxmlformats.org/officeDocument/2006/relationships/hyperlink" Target="http://www.lmt.uni-saarland.de/" TargetMode="External"/><Relationship Id="rId21" Type="http://schemas.openxmlformats.org/officeDocument/2006/relationships/image" Target="../media/image17.png"/><Relationship Id="rId7" Type="http://schemas.openxmlformats.org/officeDocument/2006/relationships/image" Target="../media/image3.jpeg"/><Relationship Id="rId12" Type="http://schemas.openxmlformats.org/officeDocument/2006/relationships/image" Target="../media/image8.png"/><Relationship Id="rId17" Type="http://schemas.openxmlformats.org/officeDocument/2006/relationships/image" Target="../media/image13.png"/><Relationship Id="rId25" Type="http://schemas.openxmlformats.org/officeDocument/2006/relationships/image" Target="../media/image21.png"/><Relationship Id="rId2" Type="http://schemas.openxmlformats.org/officeDocument/2006/relationships/image" Target="../media/image1.png"/><Relationship Id="rId16" Type="http://schemas.openxmlformats.org/officeDocument/2006/relationships/image" Target="../media/image12.png"/><Relationship Id="rId20"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7.png"/><Relationship Id="rId24" Type="http://schemas.openxmlformats.org/officeDocument/2006/relationships/image" Target="../media/image20.png"/><Relationship Id="rId5" Type="http://schemas.openxmlformats.org/officeDocument/2006/relationships/hyperlink" Target="http://www.susmobil.de/" TargetMode="External"/><Relationship Id="rId15" Type="http://schemas.openxmlformats.org/officeDocument/2006/relationships/image" Target="../media/image11.jpeg"/><Relationship Id="rId23" Type="http://schemas.openxmlformats.org/officeDocument/2006/relationships/image" Target="../media/image19.png"/><Relationship Id="rId28" Type="http://schemas.openxmlformats.org/officeDocument/2006/relationships/image" Target="../media/image24.png"/><Relationship Id="rId10" Type="http://schemas.openxmlformats.org/officeDocument/2006/relationships/image" Target="../media/image6.jpeg"/><Relationship Id="rId19" Type="http://schemas.openxmlformats.org/officeDocument/2006/relationships/image" Target="../media/image15.png"/><Relationship Id="rId4" Type="http://schemas.openxmlformats.org/officeDocument/2006/relationships/hyperlink" Target="mailto:s.hoefner@lmt.uni-saarland.de" TargetMode="External"/><Relationship Id="rId9" Type="http://schemas.openxmlformats.org/officeDocument/2006/relationships/image" Target="../media/image5.png"/><Relationship Id="rId14" Type="http://schemas.openxmlformats.org/officeDocument/2006/relationships/image" Target="../media/image10.png"/><Relationship Id="rId22" Type="http://schemas.openxmlformats.org/officeDocument/2006/relationships/image" Target="../media/image18.png"/><Relationship Id="rId27"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Abgerundetes Rechteck 54"/>
          <p:cNvSpPr/>
          <p:nvPr/>
        </p:nvSpPr>
        <p:spPr>
          <a:xfrm>
            <a:off x="2538587" y="38785797"/>
            <a:ext cx="25626075" cy="27726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4" name="Abgerundetes Rechteck 33"/>
          <p:cNvSpPr/>
          <p:nvPr/>
        </p:nvSpPr>
        <p:spPr>
          <a:xfrm>
            <a:off x="2361208" y="10409889"/>
            <a:ext cx="11986691" cy="2748420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Abgerundetes Rechteck 3"/>
          <p:cNvSpPr/>
          <p:nvPr/>
        </p:nvSpPr>
        <p:spPr>
          <a:xfrm>
            <a:off x="2270359" y="1218124"/>
            <a:ext cx="25812484" cy="4344378"/>
          </a:xfrm>
          <a:prstGeom prst="roundRect">
            <a:avLst/>
          </a:prstGeom>
          <a:solidFill>
            <a:schemeClr val="bg1"/>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Textfeld 16"/>
          <p:cNvSpPr txBox="1"/>
          <p:nvPr/>
        </p:nvSpPr>
        <p:spPr>
          <a:xfrm>
            <a:off x="2270359" y="1435932"/>
            <a:ext cx="25812484" cy="3908762"/>
          </a:xfrm>
          <a:prstGeom prst="rect">
            <a:avLst/>
          </a:prstGeom>
          <a:noFill/>
        </p:spPr>
        <p:txBody>
          <a:bodyPr wrap="square" rtlCol="0">
            <a:spAutoFit/>
          </a:bodyPr>
          <a:lstStyle/>
          <a:p>
            <a:pPr algn="ctr"/>
            <a:r>
              <a:rPr lang="de-DE" sz="8000" dirty="0" err="1"/>
              <a:t>Citizen</a:t>
            </a:r>
            <a:r>
              <a:rPr lang="de-DE" sz="8000" dirty="0"/>
              <a:t> Science </a:t>
            </a:r>
            <a:r>
              <a:rPr lang="de-DE" sz="8000" dirty="0" err="1" smtClean="0"/>
              <a:t>for</a:t>
            </a:r>
            <a:r>
              <a:rPr lang="de-DE" sz="8000" dirty="0" smtClean="0"/>
              <a:t> high </a:t>
            </a:r>
            <a:r>
              <a:rPr lang="de-DE" sz="8000" dirty="0" err="1" smtClean="0"/>
              <a:t>school</a:t>
            </a:r>
            <a:r>
              <a:rPr lang="de-DE" sz="8000" dirty="0" smtClean="0"/>
              <a:t> </a:t>
            </a:r>
            <a:r>
              <a:rPr lang="de-DE" sz="8000" dirty="0" err="1" smtClean="0"/>
              <a:t>students</a:t>
            </a:r>
            <a:r>
              <a:rPr lang="de-DE" sz="8000" dirty="0" smtClean="0"/>
              <a:t> – Environmental </a:t>
            </a:r>
            <a:r>
              <a:rPr lang="de-DE" sz="8000" dirty="0" err="1" smtClean="0"/>
              <a:t>studies</a:t>
            </a:r>
            <a:r>
              <a:rPr lang="de-DE" sz="8000" dirty="0" smtClean="0"/>
              <a:t> </a:t>
            </a:r>
            <a:r>
              <a:rPr lang="de-DE" sz="8000" dirty="0" err="1" smtClean="0"/>
              <a:t>with</a:t>
            </a:r>
            <a:r>
              <a:rPr lang="de-DE" sz="8000" dirty="0" smtClean="0"/>
              <a:t> mobile </a:t>
            </a:r>
            <a:r>
              <a:rPr lang="de-DE" sz="8000" dirty="0" err="1" smtClean="0"/>
              <a:t>devices</a:t>
            </a:r>
            <a:endParaRPr lang="de-DE" sz="8000" dirty="0"/>
          </a:p>
          <a:p>
            <a:pPr algn="ctr"/>
            <a:r>
              <a:rPr lang="de-DE" sz="4400" dirty="0"/>
              <a:t>Sebastian Höfner, Prof. Dr. Andreas Schütze</a:t>
            </a:r>
          </a:p>
          <a:p>
            <a:pPr algn="ctr"/>
            <a:r>
              <a:rPr lang="de-DE" sz="4400" dirty="0" smtClean="0"/>
              <a:t>Laboratory </a:t>
            </a:r>
            <a:r>
              <a:rPr lang="de-DE" sz="4400" dirty="0" err="1" smtClean="0"/>
              <a:t>for</a:t>
            </a:r>
            <a:r>
              <a:rPr lang="de-DE" sz="4400" dirty="0" smtClean="0"/>
              <a:t> Measurement Technology, Saarland University, </a:t>
            </a:r>
            <a:r>
              <a:rPr lang="de-DE" sz="4400" dirty="0"/>
              <a:t>Saarbrücken </a:t>
            </a:r>
            <a:r>
              <a:rPr lang="de-DE" sz="4400" dirty="0" smtClean="0"/>
              <a:t>Germany</a:t>
            </a:r>
            <a:endParaRPr lang="de-DE" sz="4000" dirty="0"/>
          </a:p>
        </p:txBody>
      </p:sp>
      <p:sp>
        <p:nvSpPr>
          <p:cNvPr id="33" name="Textfeld 32"/>
          <p:cNvSpPr txBox="1"/>
          <p:nvPr/>
        </p:nvSpPr>
        <p:spPr>
          <a:xfrm rot="5400000">
            <a:off x="15494849" y="23357658"/>
            <a:ext cx="27201676" cy="1862048"/>
          </a:xfrm>
          <a:prstGeom prst="rect">
            <a:avLst/>
          </a:prstGeom>
          <a:noFill/>
        </p:spPr>
        <p:txBody>
          <a:bodyPr wrap="square" rtlCol="0">
            <a:spAutoFit/>
          </a:bodyPr>
          <a:lstStyle/>
          <a:p>
            <a:pPr algn="ctr"/>
            <a:r>
              <a:rPr lang="de-DE" sz="11500" i="1" dirty="0" smtClean="0"/>
              <a:t>Environmental </a:t>
            </a:r>
            <a:r>
              <a:rPr lang="de-DE" sz="11500" i="1" dirty="0" err="1" smtClean="0"/>
              <a:t>studies</a:t>
            </a:r>
            <a:endParaRPr lang="de-DE" sz="11500" i="1" dirty="0"/>
          </a:p>
        </p:txBody>
      </p:sp>
      <p:sp>
        <p:nvSpPr>
          <p:cNvPr id="40" name="Textfeld 39"/>
          <p:cNvSpPr txBox="1"/>
          <p:nvPr/>
        </p:nvSpPr>
        <p:spPr>
          <a:xfrm rot="16200000">
            <a:off x="-12804803" y="23225865"/>
            <a:ext cx="27465262" cy="1862048"/>
          </a:xfrm>
          <a:prstGeom prst="rect">
            <a:avLst/>
          </a:prstGeom>
          <a:noFill/>
        </p:spPr>
        <p:txBody>
          <a:bodyPr wrap="square" rtlCol="0">
            <a:spAutoFit/>
          </a:bodyPr>
          <a:lstStyle/>
          <a:p>
            <a:pPr algn="ctr"/>
            <a:r>
              <a:rPr lang="de-DE" sz="11500" i="1" dirty="0" err="1" smtClean="0"/>
              <a:t>Theoretical</a:t>
            </a:r>
            <a:r>
              <a:rPr lang="de-DE" sz="11500" i="1" dirty="0" smtClean="0"/>
              <a:t> </a:t>
            </a:r>
            <a:r>
              <a:rPr lang="de-DE" sz="11500" i="1" dirty="0" err="1" smtClean="0"/>
              <a:t>basics</a:t>
            </a:r>
            <a:endParaRPr lang="de-DE" sz="11500" i="1" dirty="0"/>
          </a:p>
        </p:txBody>
      </p:sp>
      <p:sp>
        <p:nvSpPr>
          <p:cNvPr id="18" name="Textfeld 17"/>
          <p:cNvSpPr txBox="1"/>
          <p:nvPr/>
        </p:nvSpPr>
        <p:spPr>
          <a:xfrm>
            <a:off x="2379145" y="10485293"/>
            <a:ext cx="11986689" cy="1261884"/>
          </a:xfrm>
          <a:prstGeom prst="rect">
            <a:avLst/>
          </a:prstGeom>
          <a:noFill/>
        </p:spPr>
        <p:txBody>
          <a:bodyPr wrap="square" rtlCol="0">
            <a:spAutoFit/>
          </a:bodyPr>
          <a:lstStyle/>
          <a:p>
            <a:pPr algn="ctr"/>
            <a:r>
              <a:rPr lang="de-DE" sz="3800" b="1" i="1" dirty="0" smtClean="0"/>
              <a:t>Module </a:t>
            </a:r>
            <a:r>
              <a:rPr lang="de-DE" sz="3800" b="1" i="1" dirty="0"/>
              <a:t>1 </a:t>
            </a:r>
          </a:p>
          <a:p>
            <a:pPr algn="ctr"/>
            <a:r>
              <a:rPr lang="de-DE" sz="3800" dirty="0" err="1" smtClean="0"/>
              <a:t>Functionality</a:t>
            </a:r>
            <a:r>
              <a:rPr lang="de-DE" sz="3800" dirty="0" smtClean="0"/>
              <a:t> </a:t>
            </a:r>
            <a:r>
              <a:rPr lang="de-DE" sz="3800" dirty="0" err="1" smtClean="0"/>
              <a:t>of</a:t>
            </a:r>
            <a:r>
              <a:rPr lang="de-DE" sz="3800" dirty="0" smtClean="0"/>
              <a:t> a </a:t>
            </a:r>
            <a:r>
              <a:rPr lang="de-DE" sz="3800" dirty="0" err="1" smtClean="0"/>
              <a:t>semiconductor</a:t>
            </a:r>
            <a:r>
              <a:rPr lang="de-DE" sz="3800" dirty="0" smtClean="0"/>
              <a:t> gas </a:t>
            </a:r>
            <a:r>
              <a:rPr lang="de-DE" sz="3800" dirty="0" err="1" smtClean="0"/>
              <a:t>sensor</a:t>
            </a:r>
            <a:endParaRPr lang="de-DE" sz="3800" dirty="0"/>
          </a:p>
        </p:txBody>
      </p:sp>
      <p:sp>
        <p:nvSpPr>
          <p:cNvPr id="43" name="Textfeld 42"/>
          <p:cNvSpPr txBox="1"/>
          <p:nvPr/>
        </p:nvSpPr>
        <p:spPr>
          <a:xfrm>
            <a:off x="2408575" y="18394998"/>
            <a:ext cx="11986690" cy="1261884"/>
          </a:xfrm>
          <a:prstGeom prst="rect">
            <a:avLst/>
          </a:prstGeom>
          <a:noFill/>
        </p:spPr>
        <p:txBody>
          <a:bodyPr wrap="square" rtlCol="0">
            <a:spAutoFit/>
          </a:bodyPr>
          <a:lstStyle/>
          <a:p>
            <a:pPr algn="ctr"/>
            <a:r>
              <a:rPr lang="de-DE" sz="3800" b="1" i="1" dirty="0" smtClean="0"/>
              <a:t>Module </a:t>
            </a:r>
            <a:r>
              <a:rPr lang="de-DE" sz="3800" b="1" i="1" dirty="0"/>
              <a:t>2a </a:t>
            </a:r>
          </a:p>
          <a:p>
            <a:pPr algn="ctr"/>
            <a:r>
              <a:rPr lang="de-DE" sz="3800" dirty="0" err="1" smtClean="0"/>
              <a:t>Calibration</a:t>
            </a:r>
            <a:r>
              <a:rPr lang="de-DE" sz="3800" dirty="0" smtClean="0"/>
              <a:t> </a:t>
            </a:r>
            <a:r>
              <a:rPr lang="de-DE" sz="3800" dirty="0" err="1" smtClean="0"/>
              <a:t>of</a:t>
            </a:r>
            <a:r>
              <a:rPr lang="de-DE" sz="3800" dirty="0"/>
              <a:t> </a:t>
            </a:r>
            <a:r>
              <a:rPr lang="de-DE" sz="3800" dirty="0" err="1" smtClean="0"/>
              <a:t>semiconductor</a:t>
            </a:r>
            <a:r>
              <a:rPr lang="de-DE" sz="3800" dirty="0" smtClean="0"/>
              <a:t> gas </a:t>
            </a:r>
            <a:r>
              <a:rPr lang="de-DE" sz="3800" dirty="0" err="1" smtClean="0"/>
              <a:t>sensors</a:t>
            </a:r>
            <a:endParaRPr lang="de-DE" sz="3800" dirty="0"/>
          </a:p>
        </p:txBody>
      </p:sp>
      <p:sp>
        <p:nvSpPr>
          <p:cNvPr id="45" name="Textfeld 44"/>
          <p:cNvSpPr txBox="1"/>
          <p:nvPr/>
        </p:nvSpPr>
        <p:spPr>
          <a:xfrm>
            <a:off x="2345655" y="27868480"/>
            <a:ext cx="11986690" cy="1846659"/>
          </a:xfrm>
          <a:prstGeom prst="rect">
            <a:avLst/>
          </a:prstGeom>
          <a:noFill/>
        </p:spPr>
        <p:txBody>
          <a:bodyPr wrap="square" rtlCol="0">
            <a:spAutoFit/>
          </a:bodyPr>
          <a:lstStyle/>
          <a:p>
            <a:pPr algn="ctr"/>
            <a:r>
              <a:rPr lang="de-DE" sz="3800" b="1" i="1" dirty="0" smtClean="0"/>
              <a:t>Module </a:t>
            </a:r>
            <a:r>
              <a:rPr lang="de-DE" sz="3800" b="1" i="1" dirty="0"/>
              <a:t>2b </a:t>
            </a:r>
          </a:p>
          <a:p>
            <a:pPr algn="ctr"/>
            <a:r>
              <a:rPr lang="de-DE" sz="3800" dirty="0" smtClean="0"/>
              <a:t>Environmental </a:t>
            </a:r>
            <a:r>
              <a:rPr lang="de-DE" sz="3800" dirty="0" err="1" smtClean="0"/>
              <a:t>measurements</a:t>
            </a:r>
            <a:r>
              <a:rPr lang="de-DE" sz="3800" dirty="0" smtClean="0"/>
              <a:t> </a:t>
            </a:r>
            <a:r>
              <a:rPr lang="de-DE" sz="3800" dirty="0" err="1" smtClean="0"/>
              <a:t>and</a:t>
            </a:r>
            <a:r>
              <a:rPr lang="de-DE" sz="3800" dirty="0" smtClean="0"/>
              <a:t> </a:t>
            </a:r>
            <a:r>
              <a:rPr lang="de-DE" sz="3800" dirty="0" err="1" smtClean="0"/>
              <a:t>indoor</a:t>
            </a:r>
            <a:r>
              <a:rPr lang="de-DE" sz="3800" dirty="0" smtClean="0"/>
              <a:t> </a:t>
            </a:r>
            <a:r>
              <a:rPr lang="de-DE" sz="3800" dirty="0" err="1" smtClean="0"/>
              <a:t>air</a:t>
            </a:r>
            <a:r>
              <a:rPr lang="de-DE" sz="3800" dirty="0" smtClean="0"/>
              <a:t> </a:t>
            </a:r>
            <a:r>
              <a:rPr lang="de-DE" sz="3800" dirty="0" err="1" smtClean="0"/>
              <a:t>quality</a:t>
            </a:r>
            <a:r>
              <a:rPr lang="de-DE" sz="3800" dirty="0" smtClean="0"/>
              <a:t> </a:t>
            </a:r>
            <a:r>
              <a:rPr lang="de-DE" sz="3800" dirty="0" err="1" smtClean="0"/>
              <a:t>qualitynenraumluftqualität</a:t>
            </a:r>
            <a:endParaRPr lang="de-DE" sz="3800" dirty="0"/>
          </a:p>
        </p:txBody>
      </p:sp>
      <p:sp>
        <p:nvSpPr>
          <p:cNvPr id="51" name="Abgerundetes Rechteck 50"/>
          <p:cNvSpPr/>
          <p:nvPr/>
        </p:nvSpPr>
        <p:spPr>
          <a:xfrm>
            <a:off x="2258328" y="6012553"/>
            <a:ext cx="25906335" cy="3775455"/>
          </a:xfrm>
          <a:prstGeom prst="round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0520" y="38845696"/>
            <a:ext cx="2701723" cy="2682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Textfeld 55"/>
          <p:cNvSpPr txBox="1"/>
          <p:nvPr/>
        </p:nvSpPr>
        <p:spPr>
          <a:xfrm>
            <a:off x="12116063" y="38827626"/>
            <a:ext cx="5925212" cy="769441"/>
          </a:xfrm>
          <a:prstGeom prst="rect">
            <a:avLst/>
          </a:prstGeom>
          <a:noFill/>
        </p:spPr>
        <p:txBody>
          <a:bodyPr wrap="square" rtlCol="0">
            <a:spAutoFit/>
          </a:bodyPr>
          <a:lstStyle/>
          <a:p>
            <a:pPr algn="ctr"/>
            <a:r>
              <a:rPr lang="de-DE" sz="4400" i="1" dirty="0"/>
              <a:t>Kontaktinformationen</a:t>
            </a:r>
            <a:endParaRPr lang="de-DE" sz="3200" i="1" dirty="0"/>
          </a:p>
        </p:txBody>
      </p:sp>
      <p:sp>
        <p:nvSpPr>
          <p:cNvPr id="57" name="Textfeld 56"/>
          <p:cNvSpPr txBox="1"/>
          <p:nvPr/>
        </p:nvSpPr>
        <p:spPr>
          <a:xfrm>
            <a:off x="5850955" y="39484846"/>
            <a:ext cx="6311275" cy="2062103"/>
          </a:xfrm>
          <a:prstGeom prst="rect">
            <a:avLst/>
          </a:prstGeom>
          <a:noFill/>
        </p:spPr>
        <p:txBody>
          <a:bodyPr wrap="square" rtlCol="0">
            <a:spAutoFit/>
          </a:bodyPr>
          <a:lstStyle/>
          <a:p>
            <a:r>
              <a:rPr lang="de-DE" sz="3200" dirty="0"/>
              <a:t>Sebastian Höfner</a:t>
            </a:r>
          </a:p>
          <a:p>
            <a:r>
              <a:rPr lang="de-DE" sz="3200" dirty="0"/>
              <a:t>Lehrstuhl für Messtechnik</a:t>
            </a:r>
          </a:p>
          <a:p>
            <a:r>
              <a:rPr lang="de-DE" sz="3200" dirty="0"/>
              <a:t>Abteilung Systems Engineering</a:t>
            </a:r>
          </a:p>
          <a:p>
            <a:r>
              <a:rPr lang="de-DE" sz="3200" dirty="0"/>
              <a:t>Webseite: </a:t>
            </a:r>
            <a:r>
              <a:rPr lang="de-DE" sz="3200" dirty="0">
                <a:hlinkClick r:id="rId3"/>
              </a:rPr>
              <a:t>www.LMT.uni-saarland.de</a:t>
            </a:r>
            <a:r>
              <a:rPr lang="de-DE" sz="3200" dirty="0"/>
              <a:t> </a:t>
            </a:r>
          </a:p>
        </p:txBody>
      </p:sp>
      <p:sp>
        <p:nvSpPr>
          <p:cNvPr id="62" name="Textfeld 61"/>
          <p:cNvSpPr txBox="1"/>
          <p:nvPr/>
        </p:nvSpPr>
        <p:spPr>
          <a:xfrm>
            <a:off x="12807810" y="39958653"/>
            <a:ext cx="4664356" cy="1569660"/>
          </a:xfrm>
          <a:prstGeom prst="rect">
            <a:avLst/>
          </a:prstGeom>
          <a:noFill/>
        </p:spPr>
        <p:txBody>
          <a:bodyPr wrap="square" rtlCol="0">
            <a:spAutoFit/>
          </a:bodyPr>
          <a:lstStyle/>
          <a:p>
            <a:r>
              <a:rPr lang="de-DE" sz="3200" dirty="0"/>
              <a:t>Universität des Saarlandes</a:t>
            </a:r>
          </a:p>
          <a:p>
            <a:r>
              <a:rPr lang="de-DE" sz="3200" dirty="0"/>
              <a:t>Campus A5.1 | Raum 2.29</a:t>
            </a:r>
          </a:p>
          <a:p>
            <a:r>
              <a:rPr lang="de-DE" sz="3200" dirty="0"/>
              <a:t>66123 Saarbrücken</a:t>
            </a:r>
          </a:p>
        </p:txBody>
      </p:sp>
      <p:sp>
        <p:nvSpPr>
          <p:cNvPr id="1024" name="Textfeld 1023"/>
          <p:cNvSpPr txBox="1"/>
          <p:nvPr/>
        </p:nvSpPr>
        <p:spPr>
          <a:xfrm>
            <a:off x="18737460" y="39530368"/>
            <a:ext cx="6385487" cy="2062103"/>
          </a:xfrm>
          <a:prstGeom prst="rect">
            <a:avLst/>
          </a:prstGeom>
          <a:noFill/>
        </p:spPr>
        <p:txBody>
          <a:bodyPr wrap="square" rtlCol="0">
            <a:spAutoFit/>
          </a:bodyPr>
          <a:lstStyle/>
          <a:p>
            <a:r>
              <a:rPr lang="de-DE" sz="3200" dirty="0"/>
              <a:t>Tel.: +49 681 302 – 2235</a:t>
            </a:r>
          </a:p>
          <a:p>
            <a:r>
              <a:rPr lang="de-DE" sz="3200" dirty="0"/>
              <a:t>Fax: +49 681 302 – 4665</a:t>
            </a:r>
          </a:p>
          <a:p>
            <a:r>
              <a:rPr lang="de-DE" sz="3200" dirty="0"/>
              <a:t>Mail: </a:t>
            </a:r>
            <a:r>
              <a:rPr lang="de-DE" sz="3200" dirty="0">
                <a:hlinkClick r:id="rId4"/>
              </a:rPr>
              <a:t>s.hoefner@lmt.uni-saarland.de</a:t>
            </a:r>
            <a:endParaRPr lang="de-DE" sz="3200" dirty="0"/>
          </a:p>
          <a:p>
            <a:r>
              <a:rPr lang="de-DE" sz="3200" dirty="0"/>
              <a:t>Projektwebseite: </a:t>
            </a:r>
            <a:r>
              <a:rPr lang="de-DE" sz="3200" dirty="0">
                <a:hlinkClick r:id="rId5"/>
              </a:rPr>
              <a:t>www.susmobil.de</a:t>
            </a:r>
            <a:r>
              <a:rPr lang="de-DE" sz="3200" dirty="0"/>
              <a:t> </a:t>
            </a:r>
          </a:p>
        </p:txBody>
      </p:sp>
      <p:cxnSp>
        <p:nvCxnSpPr>
          <p:cNvPr id="1027" name="Gerade Verbindung 1026"/>
          <p:cNvCxnSpPr/>
          <p:nvPr/>
        </p:nvCxnSpPr>
        <p:spPr>
          <a:xfrm>
            <a:off x="12162230" y="39530368"/>
            <a:ext cx="0" cy="1997945"/>
          </a:xfrm>
          <a:prstGeom prst="line">
            <a:avLst/>
          </a:prstGeom>
        </p:spPr>
        <p:style>
          <a:lnRef idx="1">
            <a:schemeClr val="accent1"/>
          </a:lnRef>
          <a:fillRef idx="0">
            <a:schemeClr val="accent1"/>
          </a:fillRef>
          <a:effectRef idx="0">
            <a:schemeClr val="accent1"/>
          </a:effectRef>
          <a:fontRef idx="minor">
            <a:schemeClr val="tx1"/>
          </a:fontRef>
        </p:style>
      </p:cxnSp>
      <p:sp>
        <p:nvSpPr>
          <p:cNvPr id="1032" name="Textfeld 1031"/>
          <p:cNvSpPr txBox="1"/>
          <p:nvPr/>
        </p:nvSpPr>
        <p:spPr>
          <a:xfrm>
            <a:off x="2888705" y="6127397"/>
            <a:ext cx="11821532" cy="3539430"/>
          </a:xfrm>
          <a:prstGeom prst="rect">
            <a:avLst/>
          </a:prstGeom>
          <a:noFill/>
        </p:spPr>
        <p:txBody>
          <a:bodyPr wrap="square" rtlCol="0">
            <a:spAutoFit/>
          </a:bodyPr>
          <a:lstStyle/>
          <a:p>
            <a:pPr algn="just"/>
            <a:r>
              <a:rPr lang="de-DE" sz="2800" b="1" dirty="0" err="1">
                <a:effectLst/>
              </a:rPr>
              <a:t>SUSmobil</a:t>
            </a:r>
            <a:r>
              <a:rPr lang="de-DE" sz="2800" dirty="0">
                <a:effectLst/>
              </a:rPr>
              <a:t> </a:t>
            </a:r>
            <a:r>
              <a:rPr lang="de-DE" sz="2800" dirty="0" err="1" smtClean="0">
                <a:effectLst/>
              </a:rPr>
              <a:t>stands</a:t>
            </a:r>
            <a:r>
              <a:rPr lang="de-DE" sz="2800" dirty="0" smtClean="0">
                <a:effectLst/>
              </a:rPr>
              <a:t> </a:t>
            </a:r>
            <a:r>
              <a:rPr lang="de-DE" sz="2800" dirty="0" err="1" smtClean="0">
                <a:effectLst/>
              </a:rPr>
              <a:t>for</a:t>
            </a:r>
            <a:r>
              <a:rPr lang="de-DE" sz="2800" dirty="0" smtClean="0">
                <a:effectLst/>
              </a:rPr>
              <a:t> „</a:t>
            </a:r>
            <a:r>
              <a:rPr lang="de-DE" sz="2800" dirty="0" err="1" smtClean="0">
                <a:effectLst/>
              </a:rPr>
              <a:t>envirnmental</a:t>
            </a:r>
            <a:r>
              <a:rPr lang="de-DE" sz="2800" dirty="0" smtClean="0">
                <a:effectLst/>
              </a:rPr>
              <a:t> </a:t>
            </a:r>
            <a:r>
              <a:rPr lang="de-DE" sz="2800" dirty="0" err="1" smtClean="0">
                <a:effectLst/>
              </a:rPr>
              <a:t>studies</a:t>
            </a:r>
            <a:r>
              <a:rPr lang="de-DE" sz="2800" dirty="0" smtClean="0">
                <a:effectLst/>
              </a:rPr>
              <a:t> </a:t>
            </a:r>
            <a:r>
              <a:rPr lang="de-DE" sz="2800" dirty="0" err="1" smtClean="0">
                <a:effectLst/>
              </a:rPr>
              <a:t>by</a:t>
            </a:r>
            <a:r>
              <a:rPr lang="de-DE" sz="2800" dirty="0" smtClean="0">
                <a:effectLst/>
              </a:rPr>
              <a:t> </a:t>
            </a:r>
            <a:r>
              <a:rPr lang="de-DE" sz="2800" dirty="0" err="1" smtClean="0">
                <a:effectLst/>
              </a:rPr>
              <a:t>students</a:t>
            </a:r>
            <a:r>
              <a:rPr lang="de-DE" sz="2800" dirty="0" smtClean="0">
                <a:effectLst/>
              </a:rPr>
              <a:t> </a:t>
            </a:r>
            <a:r>
              <a:rPr lang="de-DE" sz="2800" dirty="0" err="1" smtClean="0">
                <a:effectLst/>
              </a:rPr>
              <a:t>with</a:t>
            </a:r>
            <a:r>
              <a:rPr lang="de-DE" sz="2800" dirty="0" smtClean="0">
                <a:effectLst/>
              </a:rPr>
              <a:t> mobile </a:t>
            </a:r>
            <a:r>
              <a:rPr lang="de-DE" sz="2800" dirty="0" err="1" smtClean="0">
                <a:effectLst/>
              </a:rPr>
              <a:t>measuring</a:t>
            </a:r>
            <a:r>
              <a:rPr lang="de-DE" sz="2800" dirty="0" smtClean="0">
                <a:effectLst/>
              </a:rPr>
              <a:t> </a:t>
            </a:r>
            <a:r>
              <a:rPr lang="de-DE" sz="2800" dirty="0" err="1" smtClean="0">
                <a:effectLst/>
              </a:rPr>
              <a:t>devices</a:t>
            </a:r>
            <a:r>
              <a:rPr lang="de-DE" sz="2800" dirty="0" smtClean="0">
                <a:effectLst/>
              </a:rPr>
              <a:t>“ </a:t>
            </a:r>
            <a:r>
              <a:rPr lang="de-DE" sz="2800" dirty="0"/>
              <a:t>(German: „</a:t>
            </a:r>
            <a:r>
              <a:rPr lang="de-DE" sz="2800" b="1" dirty="0"/>
              <a:t>S</a:t>
            </a:r>
            <a:r>
              <a:rPr lang="de-DE" sz="2800" dirty="0"/>
              <a:t>chüler</a:t>
            </a:r>
            <a:r>
              <a:rPr lang="de-DE" sz="2800" b="1" dirty="0"/>
              <a:t>u</a:t>
            </a:r>
            <a:r>
              <a:rPr lang="de-DE" sz="2800" dirty="0"/>
              <a:t>mwelt</a:t>
            </a:r>
            <a:r>
              <a:rPr lang="de-DE" sz="2800" b="1" dirty="0"/>
              <a:t>s</a:t>
            </a:r>
            <a:r>
              <a:rPr lang="de-DE" sz="2800" dirty="0"/>
              <a:t>tudien mit </a:t>
            </a:r>
            <a:r>
              <a:rPr lang="de-DE" sz="2800" b="1" dirty="0"/>
              <a:t>mobil</a:t>
            </a:r>
            <a:r>
              <a:rPr lang="de-DE" sz="2800" dirty="0"/>
              <a:t>en </a:t>
            </a:r>
            <a:r>
              <a:rPr lang="de-DE" sz="2800" dirty="0" smtClean="0"/>
              <a:t>Messgeräten“) </a:t>
            </a:r>
            <a:r>
              <a:rPr lang="de-DE" sz="2800" dirty="0" err="1" smtClean="0"/>
              <a:t>and</a:t>
            </a:r>
            <a:r>
              <a:rPr lang="de-DE" sz="2800" dirty="0" smtClean="0"/>
              <a:t> </a:t>
            </a:r>
            <a:r>
              <a:rPr lang="de-DE" sz="2800" dirty="0" err="1" smtClean="0"/>
              <a:t>aims</a:t>
            </a:r>
            <a:r>
              <a:rPr lang="de-DE" sz="2800" dirty="0" smtClean="0"/>
              <a:t> </a:t>
            </a:r>
            <a:r>
              <a:rPr lang="de-DE" sz="2800" dirty="0" err="1" smtClean="0"/>
              <a:t>to</a:t>
            </a:r>
            <a:r>
              <a:rPr lang="de-DE" sz="2800" dirty="0" smtClean="0"/>
              <a:t> </a:t>
            </a:r>
            <a:r>
              <a:rPr lang="de-DE" sz="2800" dirty="0" err="1" smtClean="0"/>
              <a:t>motivate</a:t>
            </a:r>
            <a:r>
              <a:rPr lang="de-DE" sz="2800" dirty="0" smtClean="0"/>
              <a:t> high </a:t>
            </a:r>
            <a:r>
              <a:rPr lang="de-DE" sz="2800" dirty="0" err="1" smtClean="0"/>
              <a:t>school</a:t>
            </a:r>
            <a:r>
              <a:rPr lang="de-DE" sz="2800" dirty="0" smtClean="0"/>
              <a:t> </a:t>
            </a:r>
            <a:r>
              <a:rPr lang="de-DE" sz="2800" dirty="0" err="1" smtClean="0"/>
              <a:t>students</a:t>
            </a:r>
            <a:r>
              <a:rPr lang="de-DE" sz="2800" dirty="0" smtClean="0"/>
              <a:t> </a:t>
            </a:r>
            <a:r>
              <a:rPr lang="de-DE" sz="2800" dirty="0" err="1" smtClean="0"/>
              <a:t>to</a:t>
            </a:r>
            <a:r>
              <a:rPr lang="de-DE" sz="2800" dirty="0" smtClean="0"/>
              <a:t> design </a:t>
            </a:r>
            <a:r>
              <a:rPr lang="de-DE" sz="2800" dirty="0" err="1" smtClean="0"/>
              <a:t>their</a:t>
            </a:r>
            <a:r>
              <a:rPr lang="de-DE" sz="2800" dirty="0" smtClean="0"/>
              <a:t> </a:t>
            </a:r>
            <a:r>
              <a:rPr lang="de-DE" sz="2800" dirty="0" err="1" smtClean="0"/>
              <a:t>own</a:t>
            </a:r>
            <a:r>
              <a:rPr lang="de-DE" sz="2800" dirty="0" smtClean="0"/>
              <a:t> environmental </a:t>
            </a:r>
            <a:r>
              <a:rPr lang="de-DE" sz="2800" dirty="0" err="1" smtClean="0"/>
              <a:t>questions</a:t>
            </a:r>
            <a:r>
              <a:rPr lang="de-DE" sz="2800" dirty="0" smtClean="0"/>
              <a:t> </a:t>
            </a:r>
            <a:r>
              <a:rPr lang="de-DE" sz="2800" dirty="0" err="1" smtClean="0"/>
              <a:t>and</a:t>
            </a:r>
            <a:r>
              <a:rPr lang="de-DE" sz="2800" dirty="0" smtClean="0"/>
              <a:t> </a:t>
            </a:r>
            <a:r>
              <a:rPr lang="de-DE" sz="2800" dirty="0" err="1" smtClean="0"/>
              <a:t>to</a:t>
            </a:r>
            <a:r>
              <a:rPr lang="de-DE" sz="2800" dirty="0" smtClean="0"/>
              <a:t> </a:t>
            </a:r>
            <a:r>
              <a:rPr lang="de-DE" sz="2800" dirty="0" err="1" smtClean="0"/>
              <a:t>answer</a:t>
            </a:r>
            <a:r>
              <a:rPr lang="de-DE" sz="2800" dirty="0" smtClean="0"/>
              <a:t> </a:t>
            </a:r>
            <a:r>
              <a:rPr lang="de-DE" sz="2800" dirty="0" err="1" smtClean="0"/>
              <a:t>them</a:t>
            </a:r>
            <a:r>
              <a:rPr lang="de-DE" sz="2800" dirty="0" smtClean="0"/>
              <a:t> </a:t>
            </a:r>
            <a:r>
              <a:rPr lang="de-DE" sz="2800" dirty="0" err="1" smtClean="0"/>
              <a:t>with</a:t>
            </a:r>
            <a:r>
              <a:rPr lang="de-DE" sz="2800" dirty="0" smtClean="0"/>
              <a:t> professional </a:t>
            </a:r>
            <a:r>
              <a:rPr lang="de-DE" sz="2800" dirty="0" err="1" smtClean="0"/>
              <a:t>help</a:t>
            </a:r>
            <a:r>
              <a:rPr lang="de-DE" sz="2800" dirty="0" smtClean="0"/>
              <a:t> </a:t>
            </a:r>
            <a:r>
              <a:rPr lang="de-DE" sz="2800" dirty="0" err="1" smtClean="0"/>
              <a:t>by</a:t>
            </a:r>
            <a:r>
              <a:rPr lang="de-DE" sz="2800" dirty="0" smtClean="0"/>
              <a:t> </a:t>
            </a:r>
            <a:r>
              <a:rPr lang="de-DE" sz="2800" dirty="0" err="1" smtClean="0"/>
              <a:t>scientists</a:t>
            </a:r>
            <a:r>
              <a:rPr lang="de-DE" sz="2800" dirty="0" smtClean="0"/>
              <a:t>. </a:t>
            </a:r>
            <a:r>
              <a:rPr lang="de-DE" sz="2800" dirty="0" err="1" smtClean="0"/>
              <a:t>Because</a:t>
            </a:r>
            <a:r>
              <a:rPr lang="de-DE" sz="2800" dirty="0" smtClean="0"/>
              <a:t> </a:t>
            </a:r>
            <a:r>
              <a:rPr lang="de-DE" sz="2800" dirty="0" err="1" smtClean="0"/>
              <a:t>students</a:t>
            </a:r>
            <a:r>
              <a:rPr lang="de-DE" sz="2800" dirty="0" smtClean="0"/>
              <a:t> </a:t>
            </a:r>
            <a:r>
              <a:rPr lang="de-DE" sz="2800" dirty="0" err="1" smtClean="0"/>
              <a:t>should</a:t>
            </a:r>
            <a:r>
              <a:rPr lang="de-DE" sz="2800" dirty="0" smtClean="0"/>
              <a:t> not </a:t>
            </a:r>
            <a:r>
              <a:rPr lang="de-DE" sz="2800" dirty="0" err="1" smtClean="0"/>
              <a:t>only</a:t>
            </a:r>
            <a:r>
              <a:rPr lang="de-DE" sz="2800" dirty="0" smtClean="0"/>
              <a:t> </a:t>
            </a:r>
            <a:r>
              <a:rPr lang="de-DE" sz="2800" dirty="0" err="1" smtClean="0"/>
              <a:t>act</a:t>
            </a:r>
            <a:r>
              <a:rPr lang="de-DE" sz="2800" dirty="0" smtClean="0"/>
              <a:t> </a:t>
            </a:r>
            <a:r>
              <a:rPr lang="de-DE" sz="2800" dirty="0" err="1" smtClean="0"/>
              <a:t>as</a:t>
            </a:r>
            <a:r>
              <a:rPr lang="de-DE" sz="2800" dirty="0" smtClean="0"/>
              <a:t> </a:t>
            </a:r>
            <a:r>
              <a:rPr lang="de-DE" sz="2800" dirty="0" err="1" smtClean="0"/>
              <a:t>data</a:t>
            </a:r>
            <a:r>
              <a:rPr lang="de-DE" sz="2800" dirty="0" smtClean="0"/>
              <a:t> </a:t>
            </a:r>
            <a:r>
              <a:rPr lang="de-DE" sz="2800" dirty="0" err="1" smtClean="0"/>
              <a:t>collectors</a:t>
            </a:r>
            <a:r>
              <a:rPr lang="de-DE" sz="2800" dirty="0" smtClean="0"/>
              <a:t>, </a:t>
            </a:r>
            <a:r>
              <a:rPr lang="de-DE" sz="2800" dirty="0" err="1" smtClean="0"/>
              <a:t>SUSmobil</a:t>
            </a:r>
            <a:r>
              <a:rPr lang="de-DE" sz="2800" dirty="0" smtClean="0"/>
              <a:t> </a:t>
            </a:r>
            <a:r>
              <a:rPr lang="de-DE" sz="2800" dirty="0" err="1" smtClean="0"/>
              <a:t>offers</a:t>
            </a:r>
            <a:r>
              <a:rPr lang="de-DE" sz="2800" dirty="0" smtClean="0"/>
              <a:t> also </a:t>
            </a:r>
            <a:r>
              <a:rPr lang="de-DE" sz="2800" dirty="0" err="1" smtClean="0"/>
              <a:t>to</a:t>
            </a:r>
            <a:r>
              <a:rPr lang="de-DE" sz="2800" dirty="0" smtClean="0"/>
              <a:t> </a:t>
            </a:r>
            <a:r>
              <a:rPr lang="de-DE" sz="2800" dirty="0" err="1" smtClean="0"/>
              <a:t>the</a:t>
            </a:r>
            <a:r>
              <a:rPr lang="de-DE" sz="2800" dirty="0" smtClean="0"/>
              <a:t> </a:t>
            </a:r>
            <a:r>
              <a:rPr lang="de-DE" sz="2800" dirty="0" err="1" smtClean="0"/>
              <a:t>opportunity</a:t>
            </a:r>
            <a:r>
              <a:rPr lang="de-DE" sz="2800" dirty="0" smtClean="0"/>
              <a:t> </a:t>
            </a:r>
            <a:r>
              <a:rPr lang="de-DE" sz="2800" dirty="0" err="1" smtClean="0"/>
              <a:t>to</a:t>
            </a:r>
            <a:r>
              <a:rPr lang="de-DE" sz="2800" dirty="0" smtClean="0"/>
              <a:t> </a:t>
            </a:r>
            <a:r>
              <a:rPr lang="de-DE" sz="2800" dirty="0" err="1" smtClean="0"/>
              <a:t>learn</a:t>
            </a:r>
            <a:r>
              <a:rPr lang="de-DE" sz="2800" dirty="0" smtClean="0"/>
              <a:t> </a:t>
            </a:r>
            <a:r>
              <a:rPr lang="de-DE" sz="2800" dirty="0" err="1" smtClean="0"/>
              <a:t>and</a:t>
            </a:r>
            <a:r>
              <a:rPr lang="de-DE" sz="2800" dirty="0" smtClean="0"/>
              <a:t> </a:t>
            </a:r>
            <a:r>
              <a:rPr lang="de-DE" sz="2800" dirty="0" err="1" smtClean="0"/>
              <a:t>understand</a:t>
            </a:r>
            <a:r>
              <a:rPr lang="de-DE" sz="2800" dirty="0" smtClean="0"/>
              <a:t> </a:t>
            </a:r>
            <a:r>
              <a:rPr lang="de-DE" sz="2800" dirty="0" err="1" smtClean="0"/>
              <a:t>the</a:t>
            </a:r>
            <a:r>
              <a:rPr lang="de-DE" sz="2800" dirty="0" smtClean="0"/>
              <a:t> </a:t>
            </a:r>
            <a:r>
              <a:rPr lang="de-DE" sz="2800" dirty="0" err="1" smtClean="0"/>
              <a:t>theoretical</a:t>
            </a:r>
            <a:r>
              <a:rPr lang="de-DE" sz="2800" dirty="0" smtClean="0"/>
              <a:t> </a:t>
            </a:r>
            <a:r>
              <a:rPr lang="de-DE" sz="2800" dirty="0" err="1" smtClean="0"/>
              <a:t>basics</a:t>
            </a:r>
            <a:r>
              <a:rPr lang="de-DE" sz="2800" dirty="0" smtClean="0"/>
              <a:t> </a:t>
            </a:r>
            <a:r>
              <a:rPr lang="de-DE" sz="2800" dirty="0" err="1" smtClean="0"/>
              <a:t>of</a:t>
            </a:r>
            <a:r>
              <a:rPr lang="de-DE" sz="2800" dirty="0" smtClean="0"/>
              <a:t> gas </a:t>
            </a:r>
            <a:r>
              <a:rPr lang="de-DE" sz="2800" dirty="0" err="1" smtClean="0"/>
              <a:t>detection</a:t>
            </a:r>
            <a:r>
              <a:rPr lang="de-DE" sz="2800" dirty="0" smtClean="0"/>
              <a:t> </a:t>
            </a:r>
            <a:r>
              <a:rPr lang="de-DE" sz="2800" dirty="0" err="1" smtClean="0"/>
              <a:t>technology</a:t>
            </a:r>
            <a:r>
              <a:rPr lang="de-DE" sz="2800" dirty="0"/>
              <a:t> </a:t>
            </a:r>
            <a:r>
              <a:rPr lang="de-DE" sz="2800" dirty="0" smtClean="0"/>
              <a:t>„</a:t>
            </a:r>
            <a:r>
              <a:rPr lang="de-DE" sz="2800" dirty="0" err="1" smtClean="0"/>
              <a:t>self</a:t>
            </a:r>
            <a:r>
              <a:rPr lang="de-DE" sz="2800" dirty="0" smtClean="0"/>
              <a:t> </a:t>
            </a:r>
            <a:r>
              <a:rPr lang="de-DE" sz="2800" dirty="0" err="1" smtClean="0"/>
              <a:t>learning</a:t>
            </a:r>
            <a:r>
              <a:rPr lang="de-DE" sz="2800" dirty="0" smtClean="0"/>
              <a:t> </a:t>
            </a:r>
            <a:r>
              <a:rPr lang="de-DE" sz="2800" dirty="0" err="1" smtClean="0"/>
              <a:t>courses</a:t>
            </a:r>
            <a:r>
              <a:rPr lang="de-DE" sz="2800" dirty="0" smtClean="0"/>
              <a:t>“. This </a:t>
            </a:r>
            <a:r>
              <a:rPr lang="de-DE" sz="2800" dirty="0" err="1" smtClean="0"/>
              <a:t>includes</a:t>
            </a:r>
            <a:r>
              <a:rPr lang="de-DE" sz="2800" dirty="0" smtClean="0"/>
              <a:t> </a:t>
            </a:r>
            <a:r>
              <a:rPr lang="de-DE" sz="2800" dirty="0" err="1" smtClean="0"/>
              <a:t>the</a:t>
            </a:r>
            <a:r>
              <a:rPr lang="de-DE" sz="2800" dirty="0" smtClean="0"/>
              <a:t> </a:t>
            </a:r>
            <a:r>
              <a:rPr lang="de-DE" sz="2800" dirty="0" err="1" smtClean="0"/>
              <a:t>functionality</a:t>
            </a:r>
            <a:r>
              <a:rPr lang="de-DE" sz="2800" dirty="0" smtClean="0"/>
              <a:t> </a:t>
            </a:r>
            <a:r>
              <a:rPr lang="de-DE" sz="2800" dirty="0" err="1" smtClean="0"/>
              <a:t>of</a:t>
            </a:r>
            <a:r>
              <a:rPr lang="de-DE" sz="2800" dirty="0" smtClean="0"/>
              <a:t> a </a:t>
            </a:r>
            <a:r>
              <a:rPr lang="de-DE" sz="2800" dirty="0" err="1" smtClean="0"/>
              <a:t>semiconductor</a:t>
            </a:r>
            <a:r>
              <a:rPr lang="de-DE" sz="2800" dirty="0" smtClean="0"/>
              <a:t> gas </a:t>
            </a:r>
            <a:r>
              <a:rPr lang="de-DE" sz="2800" dirty="0" err="1" smtClean="0"/>
              <a:t>sensor</a:t>
            </a:r>
            <a:r>
              <a:rPr lang="de-DE" sz="2800" dirty="0" smtClean="0"/>
              <a:t> (</a:t>
            </a:r>
            <a:r>
              <a:rPr lang="de-DE" sz="2800" dirty="0" err="1" smtClean="0"/>
              <a:t>module</a:t>
            </a:r>
            <a:r>
              <a:rPr lang="de-DE" sz="2800" dirty="0" smtClean="0"/>
              <a:t>  1),  </a:t>
            </a:r>
            <a:r>
              <a:rPr lang="de-DE" sz="2800" dirty="0" err="1" smtClean="0"/>
              <a:t>the</a:t>
            </a:r>
            <a:r>
              <a:rPr lang="de-DE" sz="2800" dirty="0" smtClean="0"/>
              <a:t>  </a:t>
            </a:r>
            <a:r>
              <a:rPr lang="de-DE" sz="2800" dirty="0" err="1" smtClean="0"/>
              <a:t>calibration</a:t>
            </a:r>
            <a:r>
              <a:rPr lang="de-DE" sz="2800" dirty="0" smtClean="0"/>
              <a:t>   </a:t>
            </a:r>
            <a:r>
              <a:rPr lang="de-DE" sz="2800" dirty="0" err="1" smtClean="0"/>
              <a:t>process</a:t>
            </a:r>
            <a:r>
              <a:rPr lang="de-DE" sz="2800" dirty="0" smtClean="0"/>
              <a:t>   (</a:t>
            </a:r>
            <a:r>
              <a:rPr lang="de-DE" sz="2800" dirty="0" err="1" smtClean="0"/>
              <a:t>module</a:t>
            </a:r>
            <a:r>
              <a:rPr lang="de-DE" sz="2800" dirty="0" smtClean="0"/>
              <a:t>  2a)   </a:t>
            </a:r>
            <a:r>
              <a:rPr lang="de-DE" sz="2800" dirty="0" err="1" smtClean="0"/>
              <a:t>and</a:t>
            </a:r>
            <a:r>
              <a:rPr lang="de-DE" sz="2800" dirty="0" smtClean="0"/>
              <a:t>  </a:t>
            </a:r>
            <a:r>
              <a:rPr lang="de-DE" sz="2800" dirty="0" err="1" smtClean="0"/>
              <a:t>the</a:t>
            </a:r>
            <a:r>
              <a:rPr lang="de-DE" sz="2800" dirty="0" smtClean="0"/>
              <a:t>  </a:t>
            </a:r>
            <a:r>
              <a:rPr lang="de-DE" sz="2800" dirty="0" err="1" smtClean="0"/>
              <a:t>measurement</a:t>
            </a:r>
            <a:r>
              <a:rPr lang="de-DE" sz="2800" dirty="0" smtClean="0"/>
              <a:t>  </a:t>
            </a:r>
            <a:r>
              <a:rPr lang="de-DE" sz="2800" dirty="0" err="1" smtClean="0"/>
              <a:t>of</a:t>
            </a:r>
            <a:endParaRPr lang="de-DE" sz="2800" dirty="0">
              <a:effectLst/>
            </a:endParaRPr>
          </a:p>
        </p:txBody>
      </p:sp>
      <p:pic>
        <p:nvPicPr>
          <p:cNvPr id="1040" name="Picture 13" descr="Ähnliches Fot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88570" y="38846679"/>
            <a:ext cx="2482530" cy="2784146"/>
          </a:xfrm>
          <a:prstGeom prst="rect">
            <a:avLst/>
          </a:prstGeom>
          <a:noFill/>
          <a:extLst>
            <a:ext uri="{909E8E84-426E-40DD-AFC4-6F175D3DCCD1}">
              <a14:hiddenFill xmlns:a14="http://schemas.microsoft.com/office/drawing/2010/main">
                <a:solidFill>
                  <a:srgbClr val="FFFFFF"/>
                </a:solidFill>
              </a14:hiddenFill>
            </a:ext>
          </a:extLst>
        </p:spPr>
      </p:pic>
      <p:sp>
        <p:nvSpPr>
          <p:cNvPr id="86" name="Abgerundetes Rechteck 85"/>
          <p:cNvSpPr/>
          <p:nvPr/>
        </p:nvSpPr>
        <p:spPr>
          <a:xfrm>
            <a:off x="15783885" y="10377981"/>
            <a:ext cx="11986691" cy="27511538"/>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cxnSp>
        <p:nvCxnSpPr>
          <p:cNvPr id="98" name="Gerade Verbindung 97"/>
          <p:cNvCxnSpPr/>
          <p:nvPr/>
        </p:nvCxnSpPr>
        <p:spPr>
          <a:xfrm>
            <a:off x="18030555" y="39530368"/>
            <a:ext cx="0" cy="1997945"/>
          </a:xfrm>
          <a:prstGeom prst="line">
            <a:avLst/>
          </a:prstGeom>
        </p:spPr>
        <p:style>
          <a:lnRef idx="1">
            <a:schemeClr val="accent1"/>
          </a:lnRef>
          <a:fillRef idx="0">
            <a:schemeClr val="accent1"/>
          </a:fillRef>
          <a:effectRef idx="0">
            <a:schemeClr val="accent1"/>
          </a:effectRef>
          <a:fontRef idx="minor">
            <a:schemeClr val="tx1"/>
          </a:fontRef>
        </p:style>
      </p:cxnSp>
      <p:sp>
        <p:nvSpPr>
          <p:cNvPr id="1051" name="Textfeld 1050"/>
          <p:cNvSpPr txBox="1"/>
          <p:nvPr/>
        </p:nvSpPr>
        <p:spPr>
          <a:xfrm>
            <a:off x="15747213" y="10485293"/>
            <a:ext cx="12023363" cy="1323439"/>
          </a:xfrm>
          <a:prstGeom prst="rect">
            <a:avLst/>
          </a:prstGeom>
          <a:noFill/>
        </p:spPr>
        <p:txBody>
          <a:bodyPr wrap="square" rtlCol="0">
            <a:spAutoFit/>
          </a:bodyPr>
          <a:lstStyle/>
          <a:p>
            <a:pPr algn="ctr"/>
            <a:r>
              <a:rPr lang="de-DE" sz="4000" b="1" i="1" dirty="0" smtClean="0"/>
              <a:t>Module 3</a:t>
            </a:r>
          </a:p>
          <a:p>
            <a:pPr algn="ctr"/>
            <a:r>
              <a:rPr lang="de-DE" sz="4000" i="1" dirty="0" smtClean="0"/>
              <a:t>Pollution </a:t>
            </a:r>
            <a:r>
              <a:rPr lang="de-DE" sz="4000" i="1" dirty="0" err="1" smtClean="0"/>
              <a:t>map</a:t>
            </a:r>
            <a:endParaRPr lang="de-DE" sz="4000" i="1" dirty="0"/>
          </a:p>
        </p:txBody>
      </p:sp>
      <p:sp>
        <p:nvSpPr>
          <p:cNvPr id="100" name="Textfeld 99"/>
          <p:cNvSpPr txBox="1"/>
          <p:nvPr/>
        </p:nvSpPr>
        <p:spPr>
          <a:xfrm>
            <a:off x="15847737" y="15441506"/>
            <a:ext cx="12023363" cy="707886"/>
          </a:xfrm>
          <a:prstGeom prst="rect">
            <a:avLst/>
          </a:prstGeom>
          <a:noFill/>
        </p:spPr>
        <p:txBody>
          <a:bodyPr wrap="square" rtlCol="0">
            <a:spAutoFit/>
          </a:bodyPr>
          <a:lstStyle/>
          <a:p>
            <a:pPr algn="ctr"/>
            <a:r>
              <a:rPr lang="de-DE" sz="4000" i="1" dirty="0" smtClean="0"/>
              <a:t>Air </a:t>
            </a:r>
            <a:r>
              <a:rPr lang="de-DE" sz="4000" i="1" dirty="0" err="1" smtClean="0"/>
              <a:t>compositon</a:t>
            </a:r>
            <a:r>
              <a:rPr lang="de-DE" sz="4000" i="1" dirty="0" smtClean="0"/>
              <a:t> in </a:t>
            </a:r>
            <a:r>
              <a:rPr lang="de-DE" sz="4000" i="1" dirty="0" err="1" smtClean="0"/>
              <a:t>bee</a:t>
            </a:r>
            <a:r>
              <a:rPr lang="de-DE" sz="4000" i="1" dirty="0" smtClean="0"/>
              <a:t> </a:t>
            </a:r>
            <a:r>
              <a:rPr lang="de-DE" sz="4000" i="1" dirty="0" err="1" smtClean="0"/>
              <a:t>hives</a:t>
            </a:r>
            <a:endParaRPr lang="de-DE" sz="4000" i="1" dirty="0"/>
          </a:p>
        </p:txBody>
      </p:sp>
      <p:sp>
        <p:nvSpPr>
          <p:cNvPr id="101" name="Textfeld 100"/>
          <p:cNvSpPr txBox="1"/>
          <p:nvPr/>
        </p:nvSpPr>
        <p:spPr>
          <a:xfrm>
            <a:off x="15754789" y="25713258"/>
            <a:ext cx="12023363" cy="707886"/>
          </a:xfrm>
          <a:prstGeom prst="rect">
            <a:avLst/>
          </a:prstGeom>
          <a:noFill/>
        </p:spPr>
        <p:txBody>
          <a:bodyPr wrap="square" rtlCol="0">
            <a:spAutoFit/>
          </a:bodyPr>
          <a:lstStyle/>
          <a:p>
            <a:pPr algn="ctr"/>
            <a:r>
              <a:rPr lang="de-DE" sz="4000" i="1" dirty="0" err="1" smtClean="0"/>
              <a:t>Influence</a:t>
            </a:r>
            <a:r>
              <a:rPr lang="de-DE" sz="4000" i="1" dirty="0" smtClean="0"/>
              <a:t> </a:t>
            </a:r>
            <a:r>
              <a:rPr lang="de-DE" sz="4000" i="1" dirty="0" err="1" smtClean="0"/>
              <a:t>of</a:t>
            </a:r>
            <a:r>
              <a:rPr lang="de-DE" sz="4000" i="1" dirty="0" smtClean="0"/>
              <a:t> </a:t>
            </a:r>
            <a:r>
              <a:rPr lang="de-DE" sz="4000" i="1" dirty="0" err="1" smtClean="0"/>
              <a:t>plants</a:t>
            </a:r>
            <a:r>
              <a:rPr lang="de-DE" sz="4000" i="1" dirty="0" smtClean="0"/>
              <a:t> on </a:t>
            </a:r>
            <a:r>
              <a:rPr lang="de-DE" sz="4000" i="1" dirty="0" err="1" smtClean="0"/>
              <a:t>air</a:t>
            </a:r>
            <a:r>
              <a:rPr lang="de-DE" sz="4000" i="1" dirty="0" smtClean="0"/>
              <a:t> </a:t>
            </a:r>
            <a:r>
              <a:rPr lang="de-DE" sz="4000" i="1" dirty="0" err="1" smtClean="0"/>
              <a:t>quality</a:t>
            </a:r>
            <a:endParaRPr lang="de-DE" sz="4000" i="1" dirty="0"/>
          </a:p>
        </p:txBody>
      </p:sp>
      <p:sp>
        <p:nvSpPr>
          <p:cNvPr id="190" name="Textfeld 189"/>
          <p:cNvSpPr txBox="1"/>
          <p:nvPr/>
        </p:nvSpPr>
        <p:spPr>
          <a:xfrm>
            <a:off x="15765548" y="32379318"/>
            <a:ext cx="12023363" cy="707886"/>
          </a:xfrm>
          <a:prstGeom prst="rect">
            <a:avLst/>
          </a:prstGeom>
          <a:noFill/>
        </p:spPr>
        <p:txBody>
          <a:bodyPr wrap="square" rtlCol="0">
            <a:spAutoFit/>
          </a:bodyPr>
          <a:lstStyle/>
          <a:p>
            <a:pPr algn="ctr"/>
            <a:r>
              <a:rPr lang="de-DE" sz="4000" i="1" dirty="0" smtClean="0"/>
              <a:t>Mobile </a:t>
            </a:r>
            <a:r>
              <a:rPr lang="de-DE" sz="4000" i="1" dirty="0" err="1" smtClean="0"/>
              <a:t>carbon</a:t>
            </a:r>
            <a:r>
              <a:rPr lang="de-DE" sz="4000" i="1" dirty="0" smtClean="0"/>
              <a:t> </a:t>
            </a:r>
            <a:r>
              <a:rPr lang="de-DE" sz="4000" i="1" dirty="0" err="1" smtClean="0"/>
              <a:t>monoxide</a:t>
            </a:r>
            <a:r>
              <a:rPr lang="de-DE" sz="4000" i="1" dirty="0" smtClean="0"/>
              <a:t> </a:t>
            </a:r>
            <a:r>
              <a:rPr lang="de-DE" sz="4000" i="1" dirty="0" err="1" smtClean="0"/>
              <a:t>detector</a:t>
            </a:r>
            <a:endParaRPr lang="de-DE" sz="4000" i="1" dirty="0"/>
          </a:p>
        </p:txBody>
      </p:sp>
      <p:pic>
        <p:nvPicPr>
          <p:cNvPr id="1061" name="Picture 37" descr="https://image.jimcdn.com/app/cms/image/transf/dimension=173x10000:format=jpg/path/s27aa108ee3a8a9fa/image/i76cfe0a3f2e44e0a/version/1567069322/image.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768699" y="6110752"/>
            <a:ext cx="1722271" cy="3544095"/>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a:extLst>
              <a:ext uri="{FF2B5EF4-FFF2-40B4-BE49-F238E27FC236}">
                <a16:creationId xmlns:a16="http://schemas.microsoft.com/office/drawing/2014/main" xmlns="" id="{1880F7FF-10DF-4EE5-9B2D-9F2CB3806D10}"/>
              </a:ext>
            </a:extLst>
          </p:cNvPr>
          <p:cNvSpPr/>
          <p:nvPr/>
        </p:nvSpPr>
        <p:spPr>
          <a:xfrm>
            <a:off x="2693818" y="11758501"/>
            <a:ext cx="11255911" cy="65862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34" name="Picture 30" descr="https://image.jimcdn.com/app/cms/image/transf/none/path/s27aa108ee3a8a9fa/image/i5924085baeadcd32/version/1567091362/imag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17988" y="11871127"/>
            <a:ext cx="4215483" cy="2837344"/>
          </a:xfrm>
          <a:prstGeom prst="rect">
            <a:avLst/>
          </a:prstGeom>
          <a:noFill/>
          <a:extLst>
            <a:ext uri="{909E8E84-426E-40DD-AFC4-6F175D3DCCD1}">
              <a14:hiddenFill xmlns:a14="http://schemas.microsoft.com/office/drawing/2010/main">
                <a:solidFill>
                  <a:srgbClr val="FFFFFF"/>
                </a:solidFill>
              </a14:hiddenFill>
            </a:ext>
          </a:extLst>
        </p:spPr>
      </p:pic>
      <p:sp>
        <p:nvSpPr>
          <p:cNvPr id="3" name="Rechteck 2">
            <a:extLst>
              <a:ext uri="{FF2B5EF4-FFF2-40B4-BE49-F238E27FC236}">
                <a16:creationId xmlns:a16="http://schemas.microsoft.com/office/drawing/2014/main" xmlns="" id="{AA1A539B-C529-443D-AC45-8861F749813F}"/>
              </a:ext>
            </a:extLst>
          </p:cNvPr>
          <p:cNvSpPr/>
          <p:nvPr/>
        </p:nvSpPr>
        <p:spPr>
          <a:xfrm>
            <a:off x="2714322" y="19640333"/>
            <a:ext cx="11255911" cy="82393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12" name="Grafik 111"/>
          <p:cNvPicPr/>
          <p:nvPr/>
        </p:nvPicPr>
        <p:blipFill rotWithShape="1">
          <a:blip r:embed="rId9">
            <a:extLst>
              <a:ext uri="{28A0092B-C50C-407E-A947-70E740481C1C}">
                <a14:useLocalDpi xmlns:a14="http://schemas.microsoft.com/office/drawing/2010/main" val="0"/>
              </a:ext>
            </a:extLst>
          </a:blip>
          <a:srcRect t="-13"/>
          <a:stretch/>
        </p:blipFill>
        <p:spPr bwMode="auto">
          <a:xfrm>
            <a:off x="2978098" y="21579281"/>
            <a:ext cx="3340706" cy="3065727"/>
          </a:xfrm>
          <a:prstGeom prst="rect">
            <a:avLst/>
          </a:prstGeom>
          <a:noFill/>
          <a:ln>
            <a:noFill/>
          </a:ln>
          <a:extLst>
            <a:ext uri="{53640926-AAD7-44D8-BBD7-CCE9431645EC}">
              <a14:shadowObscured xmlns:a14="http://schemas.microsoft.com/office/drawing/2010/main"/>
            </a:ext>
          </a:extLst>
        </p:spPr>
      </p:pic>
      <p:sp>
        <p:nvSpPr>
          <p:cNvPr id="85" name="Textfeld 84"/>
          <p:cNvSpPr txBox="1"/>
          <p:nvPr/>
        </p:nvSpPr>
        <p:spPr>
          <a:xfrm flipH="1">
            <a:off x="2952956" y="19762930"/>
            <a:ext cx="6400861" cy="1923604"/>
          </a:xfrm>
          <a:prstGeom prst="rect">
            <a:avLst/>
          </a:prstGeom>
          <a:noFill/>
        </p:spPr>
        <p:txBody>
          <a:bodyPr wrap="square" rtlCol="0">
            <a:spAutoFit/>
          </a:bodyPr>
          <a:lstStyle/>
          <a:p>
            <a:pPr algn="ctr"/>
            <a:r>
              <a:rPr lang="de-DE" sz="2800" b="1" dirty="0" err="1"/>
              <a:t>Structure</a:t>
            </a:r>
            <a:r>
              <a:rPr lang="de-DE" sz="2800" b="1" dirty="0"/>
              <a:t> </a:t>
            </a:r>
            <a:r>
              <a:rPr lang="de-DE" sz="2800" b="1" dirty="0" err="1"/>
              <a:t>of</a:t>
            </a:r>
            <a:r>
              <a:rPr lang="de-DE" sz="2800" b="1" dirty="0"/>
              <a:t> </a:t>
            </a:r>
            <a:r>
              <a:rPr lang="de-DE" sz="2800" b="1" dirty="0" err="1"/>
              <a:t>the</a:t>
            </a:r>
            <a:r>
              <a:rPr lang="de-DE" sz="2800" b="1" dirty="0"/>
              <a:t> </a:t>
            </a:r>
            <a:r>
              <a:rPr lang="de-DE" sz="2800" b="1" dirty="0" err="1"/>
              <a:t>module</a:t>
            </a:r>
            <a:endParaRPr lang="de-DE" sz="2800" b="1" dirty="0"/>
          </a:p>
          <a:p>
            <a:pPr algn="ctr"/>
            <a:endParaRPr lang="de-DE" sz="1100" b="1" dirty="0"/>
          </a:p>
          <a:p>
            <a:pPr algn="just"/>
            <a:r>
              <a:rPr lang="en-US" sz="2000" dirty="0"/>
              <a:t>The goal of this module is to calibrate a semiconductor gas sensor to different concentrations of ethanol. The sensor is located in a closed measuring chamber and is read out and controlled by a microcontroller.</a:t>
            </a:r>
            <a:endParaRPr lang="de-DE" sz="2800" dirty="0"/>
          </a:p>
        </p:txBody>
      </p:sp>
      <p:sp>
        <p:nvSpPr>
          <p:cNvPr id="87" name="Textfeld 86"/>
          <p:cNvSpPr txBox="1"/>
          <p:nvPr/>
        </p:nvSpPr>
        <p:spPr>
          <a:xfrm>
            <a:off x="6803181" y="22330181"/>
            <a:ext cx="6947418" cy="1631216"/>
          </a:xfrm>
          <a:prstGeom prst="rect">
            <a:avLst/>
          </a:prstGeom>
          <a:noFill/>
        </p:spPr>
        <p:txBody>
          <a:bodyPr wrap="square" rtlCol="0">
            <a:spAutoFit/>
          </a:bodyPr>
          <a:lstStyle/>
          <a:p>
            <a:pPr algn="just"/>
            <a:r>
              <a:rPr lang="en-US" sz="2000" dirty="0"/>
              <a:t>By varying the ethanol concentration in the measuring chamber, "training data" can be recorded - a kind of fingerprint of the respective </a:t>
            </a:r>
            <a:r>
              <a:rPr lang="en-US" sz="2000" dirty="0" smtClean="0"/>
              <a:t>concentration. The data is collected using an intuitive measurement software that explains the concept of training data.</a:t>
            </a:r>
            <a:endParaRPr lang="de-DE" sz="2000" dirty="0"/>
          </a:p>
        </p:txBody>
      </p:sp>
      <p:sp>
        <p:nvSpPr>
          <p:cNvPr id="92" name="Textfeld 91"/>
          <p:cNvSpPr txBox="1"/>
          <p:nvPr/>
        </p:nvSpPr>
        <p:spPr>
          <a:xfrm>
            <a:off x="2933002" y="24707378"/>
            <a:ext cx="6259696" cy="1938992"/>
          </a:xfrm>
          <a:prstGeom prst="rect">
            <a:avLst/>
          </a:prstGeom>
          <a:noFill/>
        </p:spPr>
        <p:txBody>
          <a:bodyPr wrap="square" rtlCol="0">
            <a:spAutoFit/>
          </a:bodyPr>
          <a:lstStyle/>
          <a:p>
            <a:pPr algn="just"/>
            <a:r>
              <a:rPr lang="en-US" sz="2000" dirty="0" smtClean="0"/>
              <a:t>By </a:t>
            </a:r>
            <a:r>
              <a:rPr lang="en-US" sz="2000" dirty="0"/>
              <a:t>introducing </a:t>
            </a:r>
            <a:r>
              <a:rPr lang="en-US" sz="2000" dirty="0" smtClean="0"/>
              <a:t>a "temperature cycled operation“ (</a:t>
            </a:r>
            <a:r>
              <a:rPr lang="en-US" sz="2000" dirty="0" err="1" smtClean="0"/>
              <a:t>tco</a:t>
            </a:r>
            <a:r>
              <a:rPr lang="en-US" sz="2000" dirty="0" smtClean="0"/>
              <a:t>), </a:t>
            </a:r>
            <a:r>
              <a:rPr lang="en-US" sz="2000" dirty="0"/>
              <a:t>the sensitivity, selectivity and stability of the sensor can be improved. </a:t>
            </a:r>
            <a:endParaRPr lang="en-US" sz="2000" dirty="0" smtClean="0"/>
          </a:p>
          <a:p>
            <a:pPr algn="just"/>
            <a:r>
              <a:rPr lang="en-US" sz="2000" dirty="0" smtClean="0"/>
              <a:t>In </a:t>
            </a:r>
            <a:r>
              <a:rPr lang="en-US" sz="2000" dirty="0"/>
              <a:t>addition, emphasis is placed on the quantification of the sensor reactions by explaining the principle of feature extraction.</a:t>
            </a:r>
          </a:p>
        </p:txBody>
      </p:sp>
      <p:sp>
        <p:nvSpPr>
          <p:cNvPr id="93" name="Textfeld 92"/>
          <p:cNvSpPr txBox="1"/>
          <p:nvPr/>
        </p:nvSpPr>
        <p:spPr>
          <a:xfrm>
            <a:off x="2952956" y="26750633"/>
            <a:ext cx="10797643" cy="1323439"/>
          </a:xfrm>
          <a:prstGeom prst="rect">
            <a:avLst/>
          </a:prstGeom>
          <a:noFill/>
        </p:spPr>
        <p:txBody>
          <a:bodyPr wrap="square" rtlCol="0">
            <a:spAutoFit/>
          </a:bodyPr>
          <a:lstStyle/>
          <a:p>
            <a:pPr algn="just"/>
            <a:r>
              <a:rPr lang="en-US" sz="2000" dirty="0" smtClean="0"/>
              <a:t>Finally</a:t>
            </a:r>
            <a:r>
              <a:rPr lang="en-US" sz="2000" dirty="0"/>
              <a:t>, the focus is also placed on modeling with the help of artificial intelligence. By means of illustrative examples it is shown how a neural network </a:t>
            </a:r>
            <a:r>
              <a:rPr lang="en-US" sz="2000" dirty="0" smtClean="0"/>
              <a:t>is able to learn </a:t>
            </a:r>
            <a:r>
              <a:rPr lang="en-US" sz="2000" dirty="0"/>
              <a:t>and how it can be used to create a mathematical prediction model.</a:t>
            </a:r>
          </a:p>
          <a:p>
            <a:pPr algn="just"/>
            <a:endParaRPr lang="de-DE" sz="2000" dirty="0">
              <a:solidFill>
                <a:schemeClr val="bg1"/>
              </a:solidFill>
              <a:effectLst/>
            </a:endParaRPr>
          </a:p>
        </p:txBody>
      </p:sp>
      <p:sp>
        <p:nvSpPr>
          <p:cNvPr id="95" name="Rechteck 94">
            <a:extLst>
              <a:ext uri="{FF2B5EF4-FFF2-40B4-BE49-F238E27FC236}">
                <a16:creationId xmlns:a16="http://schemas.microsoft.com/office/drawing/2014/main" xmlns="" id="{6E4C0A0D-F939-4597-BAC6-DEF83923F623}"/>
              </a:ext>
            </a:extLst>
          </p:cNvPr>
          <p:cNvSpPr/>
          <p:nvPr/>
        </p:nvSpPr>
        <p:spPr>
          <a:xfrm>
            <a:off x="2711044" y="29075725"/>
            <a:ext cx="11255911" cy="76361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8" name="Textfeld 147"/>
          <p:cNvSpPr txBox="1"/>
          <p:nvPr/>
        </p:nvSpPr>
        <p:spPr>
          <a:xfrm flipH="1">
            <a:off x="2891137" y="29207862"/>
            <a:ext cx="5185667" cy="2839239"/>
          </a:xfrm>
          <a:prstGeom prst="rect">
            <a:avLst/>
          </a:prstGeom>
          <a:noFill/>
        </p:spPr>
        <p:txBody>
          <a:bodyPr wrap="square" rtlCol="0">
            <a:spAutoFit/>
          </a:bodyPr>
          <a:lstStyle/>
          <a:p>
            <a:pPr algn="ctr"/>
            <a:r>
              <a:rPr lang="de-DE" sz="2800" b="1" dirty="0" err="1"/>
              <a:t>Structure</a:t>
            </a:r>
            <a:r>
              <a:rPr lang="de-DE" sz="2800" b="1" dirty="0"/>
              <a:t> </a:t>
            </a:r>
            <a:r>
              <a:rPr lang="de-DE" sz="2800" b="1" dirty="0" err="1"/>
              <a:t>of</a:t>
            </a:r>
            <a:r>
              <a:rPr lang="de-DE" sz="2800" b="1" dirty="0"/>
              <a:t> </a:t>
            </a:r>
            <a:r>
              <a:rPr lang="de-DE" sz="2800" b="1" dirty="0" err="1"/>
              <a:t>the</a:t>
            </a:r>
            <a:r>
              <a:rPr lang="de-DE" sz="2800" b="1" dirty="0"/>
              <a:t> </a:t>
            </a:r>
            <a:r>
              <a:rPr lang="de-DE" sz="2800" b="1" dirty="0" err="1"/>
              <a:t>module</a:t>
            </a:r>
            <a:endParaRPr lang="de-DE" sz="2800" b="1" dirty="0"/>
          </a:p>
          <a:p>
            <a:pPr algn="ctr"/>
            <a:endParaRPr lang="de-DE" sz="1050" b="1" dirty="0"/>
          </a:p>
          <a:p>
            <a:pPr algn="just"/>
            <a:r>
              <a:rPr lang="en-US" sz="2000" dirty="0"/>
              <a:t>The aim is to carry out environmental measurements in the interior. It introduces the environmentally relevant substances particulate matter, TVOC (Total Volatile Organic Compounds) and CO</a:t>
            </a:r>
            <a:r>
              <a:rPr lang="en-US" sz="2000" baseline="-25000" dirty="0"/>
              <a:t>2</a:t>
            </a:r>
            <a:r>
              <a:rPr lang="en-US" sz="2000" dirty="0"/>
              <a:t>, as an indicator of TVOC, as well as their health effects on human </a:t>
            </a:r>
            <a:r>
              <a:rPr lang="en-US" sz="2000" dirty="0" smtClean="0"/>
              <a:t>consumption is discussed. </a:t>
            </a:r>
            <a:endParaRPr lang="de-DE" sz="2000" dirty="0"/>
          </a:p>
        </p:txBody>
      </p:sp>
      <p:sp>
        <p:nvSpPr>
          <p:cNvPr id="108" name="Textfeld 107"/>
          <p:cNvSpPr txBox="1"/>
          <p:nvPr/>
        </p:nvSpPr>
        <p:spPr>
          <a:xfrm>
            <a:off x="8443007" y="29787584"/>
            <a:ext cx="5388665" cy="2246769"/>
          </a:xfrm>
          <a:prstGeom prst="rect">
            <a:avLst/>
          </a:prstGeom>
          <a:noFill/>
        </p:spPr>
        <p:txBody>
          <a:bodyPr wrap="square" rtlCol="0">
            <a:spAutoFit/>
          </a:bodyPr>
          <a:lstStyle/>
          <a:p>
            <a:pPr algn="just"/>
            <a:r>
              <a:rPr lang="en-US" sz="2000" dirty="0"/>
              <a:t>Subsequently, official limits, possible sources and recommendations </a:t>
            </a:r>
            <a:r>
              <a:rPr lang="en-US" sz="2000" dirty="0" smtClean="0"/>
              <a:t>to </a:t>
            </a:r>
            <a:r>
              <a:rPr lang="en-US" sz="2000" dirty="0"/>
              <a:t>avoid bad air quality are described. After all, the students get to know different sensor </a:t>
            </a:r>
            <a:r>
              <a:rPr lang="en-US" sz="2000" dirty="0" smtClean="0"/>
              <a:t>principles, like laser scattering and infrared absorption, and </a:t>
            </a:r>
            <a:r>
              <a:rPr lang="en-US" sz="2000" dirty="0"/>
              <a:t>conduct their own </a:t>
            </a:r>
            <a:r>
              <a:rPr lang="en-US" sz="2000" dirty="0" smtClean="0"/>
              <a:t>measurements </a:t>
            </a:r>
            <a:r>
              <a:rPr lang="en-US" sz="2000" dirty="0"/>
              <a:t>at four stations </a:t>
            </a:r>
            <a:r>
              <a:rPr lang="en-US" sz="2000" dirty="0" smtClean="0"/>
              <a:t>, focusing on different  measurement variables.</a:t>
            </a:r>
            <a:endParaRPr lang="de-DE" sz="2000" dirty="0"/>
          </a:p>
        </p:txBody>
      </p:sp>
      <p:sp>
        <p:nvSpPr>
          <p:cNvPr id="113" name="Textfeld 112"/>
          <p:cNvSpPr txBox="1"/>
          <p:nvPr/>
        </p:nvSpPr>
        <p:spPr>
          <a:xfrm>
            <a:off x="2952957" y="32068890"/>
            <a:ext cx="3800201" cy="2339102"/>
          </a:xfrm>
          <a:prstGeom prst="rect">
            <a:avLst/>
          </a:prstGeom>
          <a:noFill/>
        </p:spPr>
        <p:txBody>
          <a:bodyPr wrap="square" rtlCol="0">
            <a:spAutoFit/>
          </a:bodyPr>
          <a:lstStyle/>
          <a:p>
            <a:pPr algn="just"/>
            <a:r>
              <a:rPr lang="de-DE" sz="2000" b="1" dirty="0"/>
              <a:t>Station 1 – </a:t>
            </a:r>
            <a:r>
              <a:rPr lang="de-DE" sz="2000" i="1" dirty="0" err="1" smtClean="0"/>
              <a:t>Particulate</a:t>
            </a:r>
            <a:r>
              <a:rPr lang="de-DE" sz="2000" i="1" dirty="0" smtClean="0"/>
              <a:t> </a:t>
            </a:r>
            <a:r>
              <a:rPr lang="de-DE" sz="2000" i="1" dirty="0" smtClean="0"/>
              <a:t>Matter</a:t>
            </a:r>
            <a:endParaRPr lang="de-DE" sz="2400" i="1" dirty="0"/>
          </a:p>
          <a:p>
            <a:pPr algn="just"/>
            <a:r>
              <a:rPr lang="de-DE" sz="600" dirty="0"/>
              <a:t> </a:t>
            </a:r>
          </a:p>
          <a:p>
            <a:pPr algn="just"/>
            <a:r>
              <a:rPr lang="en-US" sz="2000" dirty="0" smtClean="0"/>
              <a:t>Writing on and wiping a chalkboard produces high levels of particulate matter in the classroom. An effective way to reduce the fine dust is using wet sponges to clean the boards.</a:t>
            </a:r>
            <a:endParaRPr lang="en-US" sz="2000" dirty="0"/>
          </a:p>
        </p:txBody>
      </p:sp>
      <p:sp>
        <p:nvSpPr>
          <p:cNvPr id="126" name="Textfeld 125"/>
          <p:cNvSpPr txBox="1"/>
          <p:nvPr/>
        </p:nvSpPr>
        <p:spPr>
          <a:xfrm>
            <a:off x="8404875" y="32096959"/>
            <a:ext cx="3286111" cy="1107996"/>
          </a:xfrm>
          <a:prstGeom prst="rect">
            <a:avLst/>
          </a:prstGeom>
          <a:noFill/>
        </p:spPr>
        <p:txBody>
          <a:bodyPr wrap="square" rtlCol="0">
            <a:spAutoFit/>
          </a:bodyPr>
          <a:lstStyle/>
          <a:p>
            <a:r>
              <a:rPr lang="de-DE" sz="2000" b="1" dirty="0" smtClean="0"/>
              <a:t>Station 2 </a:t>
            </a:r>
            <a:r>
              <a:rPr lang="de-DE" sz="2000" dirty="0" smtClean="0"/>
              <a:t>– </a:t>
            </a:r>
            <a:r>
              <a:rPr lang="de-DE" sz="2000" i="1" dirty="0" smtClean="0"/>
              <a:t>Human vs. Sensor</a:t>
            </a:r>
            <a:endParaRPr lang="de-DE" sz="2400" i="1" dirty="0" smtClean="0"/>
          </a:p>
          <a:p>
            <a:r>
              <a:rPr lang="de-DE" sz="600" dirty="0" smtClean="0"/>
              <a:t> </a:t>
            </a:r>
          </a:p>
          <a:p>
            <a:r>
              <a:rPr lang="en-US" sz="2000" dirty="0" smtClean="0"/>
              <a:t>Many </a:t>
            </a:r>
            <a:r>
              <a:rPr lang="en-US" sz="2000" dirty="0"/>
              <a:t>hazardous substances can not be perceived by </a:t>
            </a:r>
            <a:r>
              <a:rPr lang="en-US" sz="2000" dirty="0" smtClean="0"/>
              <a:t>the</a:t>
            </a:r>
            <a:endParaRPr lang="de-DE" sz="2000" dirty="0" smtClean="0"/>
          </a:p>
        </p:txBody>
      </p:sp>
      <p:pic>
        <p:nvPicPr>
          <p:cNvPr id="162"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1690986" y="32527184"/>
            <a:ext cx="2059613" cy="6340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8" name="Textfeld 127"/>
          <p:cNvSpPr txBox="1"/>
          <p:nvPr/>
        </p:nvSpPr>
        <p:spPr>
          <a:xfrm>
            <a:off x="2940333" y="34407810"/>
            <a:ext cx="3710191" cy="400110"/>
          </a:xfrm>
          <a:prstGeom prst="rect">
            <a:avLst/>
          </a:prstGeom>
          <a:noFill/>
        </p:spPr>
        <p:txBody>
          <a:bodyPr wrap="square" rtlCol="0">
            <a:spAutoFit/>
          </a:bodyPr>
          <a:lstStyle/>
          <a:p>
            <a:pPr algn="just"/>
            <a:r>
              <a:rPr lang="de-DE" sz="2000" b="1" dirty="0"/>
              <a:t>Station 3 – </a:t>
            </a:r>
            <a:r>
              <a:rPr lang="de-DE" sz="2000" i="1" dirty="0" smtClean="0"/>
              <a:t>TVOC-</a:t>
            </a:r>
            <a:r>
              <a:rPr lang="de-DE" sz="2000" i="1" dirty="0" err="1" smtClean="0"/>
              <a:t>duels</a:t>
            </a:r>
            <a:endParaRPr lang="de-DE" sz="2000" i="1" dirty="0" smtClean="0"/>
          </a:p>
        </p:txBody>
      </p:sp>
      <p:sp>
        <p:nvSpPr>
          <p:cNvPr id="130" name="Textfeld 129"/>
          <p:cNvSpPr txBox="1"/>
          <p:nvPr/>
        </p:nvSpPr>
        <p:spPr>
          <a:xfrm>
            <a:off x="8473736" y="34423738"/>
            <a:ext cx="2668968" cy="492443"/>
          </a:xfrm>
          <a:prstGeom prst="rect">
            <a:avLst/>
          </a:prstGeom>
          <a:noFill/>
        </p:spPr>
        <p:txBody>
          <a:bodyPr wrap="square" rtlCol="0">
            <a:spAutoFit/>
          </a:bodyPr>
          <a:lstStyle/>
          <a:p>
            <a:pPr algn="just"/>
            <a:r>
              <a:rPr lang="de-DE" sz="2000" b="1" dirty="0"/>
              <a:t>Station 4 – </a:t>
            </a:r>
            <a:r>
              <a:rPr lang="de-DE" sz="2000" i="1" dirty="0" err="1" smtClean="0"/>
              <a:t>Thick</a:t>
            </a:r>
            <a:r>
              <a:rPr lang="de-DE" sz="2000" i="1" dirty="0" smtClean="0"/>
              <a:t> </a:t>
            </a:r>
            <a:r>
              <a:rPr lang="de-DE" sz="2000" i="1" dirty="0" err="1" smtClean="0"/>
              <a:t>air</a:t>
            </a:r>
            <a:endParaRPr lang="de-DE" sz="2400" i="1" dirty="0"/>
          </a:p>
          <a:p>
            <a:pPr algn="just"/>
            <a:r>
              <a:rPr lang="de-DE" sz="600" dirty="0"/>
              <a:t> </a:t>
            </a:r>
          </a:p>
        </p:txBody>
      </p:sp>
      <p:cxnSp>
        <p:nvCxnSpPr>
          <p:cNvPr id="71" name="Gerade Verbindung 70"/>
          <p:cNvCxnSpPr>
            <a:cxnSpLocks/>
            <a:stCxn id="95" idx="2"/>
          </p:cNvCxnSpPr>
          <p:nvPr/>
        </p:nvCxnSpPr>
        <p:spPr>
          <a:xfrm flipH="1" flipV="1">
            <a:off x="8333940" y="32096959"/>
            <a:ext cx="5060" cy="4614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Gerade Verbindung 73"/>
          <p:cNvCxnSpPr>
            <a:cxnSpLocks/>
          </p:cNvCxnSpPr>
          <p:nvPr/>
        </p:nvCxnSpPr>
        <p:spPr>
          <a:xfrm>
            <a:off x="2714322" y="32069344"/>
            <a:ext cx="11235407" cy="27615"/>
          </a:xfrm>
          <a:prstGeom prst="line">
            <a:avLst/>
          </a:prstGeom>
        </p:spPr>
        <p:style>
          <a:lnRef idx="1">
            <a:schemeClr val="accent1"/>
          </a:lnRef>
          <a:fillRef idx="0">
            <a:schemeClr val="accent1"/>
          </a:fillRef>
          <a:effectRef idx="0">
            <a:schemeClr val="accent1"/>
          </a:effectRef>
          <a:fontRef idx="minor">
            <a:schemeClr val="tx1"/>
          </a:fontRef>
        </p:style>
      </p:cxnSp>
      <p:sp>
        <p:nvSpPr>
          <p:cNvPr id="127" name="Textfeld 126"/>
          <p:cNvSpPr txBox="1"/>
          <p:nvPr/>
        </p:nvSpPr>
        <p:spPr>
          <a:xfrm>
            <a:off x="8421047" y="33087204"/>
            <a:ext cx="5321617" cy="1323439"/>
          </a:xfrm>
          <a:prstGeom prst="rect">
            <a:avLst/>
          </a:prstGeom>
          <a:noFill/>
        </p:spPr>
        <p:txBody>
          <a:bodyPr wrap="square" rtlCol="0">
            <a:spAutoFit/>
          </a:bodyPr>
          <a:lstStyle/>
          <a:p>
            <a:pPr algn="just"/>
            <a:r>
              <a:rPr lang="en-US" sz="2000" dirty="0"/>
              <a:t>human nose, or only in very high concentrations. Sensors, on the other hand, can detect these even in the smallest quantities and thus warn against dangers.</a:t>
            </a:r>
            <a:endParaRPr lang="de-DE" sz="2000" dirty="0"/>
          </a:p>
        </p:txBody>
      </p:sp>
      <p:sp>
        <p:nvSpPr>
          <p:cNvPr id="129" name="Textfeld 128"/>
          <p:cNvSpPr txBox="1"/>
          <p:nvPr/>
        </p:nvSpPr>
        <p:spPr>
          <a:xfrm>
            <a:off x="2891137" y="35782355"/>
            <a:ext cx="5274300" cy="1015663"/>
          </a:xfrm>
          <a:prstGeom prst="rect">
            <a:avLst/>
          </a:prstGeom>
          <a:noFill/>
        </p:spPr>
        <p:txBody>
          <a:bodyPr wrap="square" rtlCol="0">
            <a:spAutoFit/>
          </a:bodyPr>
          <a:lstStyle/>
          <a:p>
            <a:pPr algn="just"/>
            <a:r>
              <a:rPr lang="en-US" sz="2000" dirty="0" smtClean="0"/>
              <a:t>But </a:t>
            </a:r>
            <a:r>
              <a:rPr lang="en-US" sz="2000" dirty="0"/>
              <a:t>there are also </a:t>
            </a:r>
            <a:r>
              <a:rPr lang="en-US" sz="2000" dirty="0" smtClean="0"/>
              <a:t>environmental </a:t>
            </a:r>
            <a:r>
              <a:rPr lang="en-US" sz="2000" dirty="0"/>
              <a:t>and health </a:t>
            </a:r>
            <a:r>
              <a:rPr lang="en-US" sz="2000" dirty="0" smtClean="0"/>
              <a:t>harmless</a:t>
            </a:r>
            <a:r>
              <a:rPr lang="en-US" sz="2000" dirty="0" smtClean="0"/>
              <a:t>. </a:t>
            </a:r>
            <a:r>
              <a:rPr lang="en-US" sz="2000" dirty="0"/>
              <a:t>alternatives</a:t>
            </a:r>
            <a:endParaRPr lang="en-US" sz="2000" dirty="0"/>
          </a:p>
          <a:p>
            <a:endParaRPr lang="de-DE" sz="2000" dirty="0"/>
          </a:p>
        </p:txBody>
      </p:sp>
      <p:sp>
        <p:nvSpPr>
          <p:cNvPr id="13" name="Rechteck 12">
            <a:extLst>
              <a:ext uri="{FF2B5EF4-FFF2-40B4-BE49-F238E27FC236}">
                <a16:creationId xmlns:a16="http://schemas.microsoft.com/office/drawing/2014/main" xmlns="" id="{CAFC0BEF-CA38-4D02-BF61-346337F923BE}"/>
              </a:ext>
            </a:extLst>
          </p:cNvPr>
          <p:cNvSpPr/>
          <p:nvPr/>
        </p:nvSpPr>
        <p:spPr>
          <a:xfrm>
            <a:off x="16157367" y="11872299"/>
            <a:ext cx="11218208" cy="34651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52" name="Picture 15" descr="https://image.jimcdn.com/app/cms/image/transf/dimension=161x10000:format=png/path/s27aa108ee3a8a9fa/image/i987a88b7570f5bd9/version/1567077678/image.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666739" y="13500428"/>
            <a:ext cx="1408414" cy="1714590"/>
          </a:xfrm>
          <a:prstGeom prst="rect">
            <a:avLst/>
          </a:prstGeom>
          <a:noFill/>
          <a:extLst>
            <a:ext uri="{909E8E84-426E-40DD-AFC4-6F175D3DCCD1}">
              <a14:hiddenFill xmlns:a14="http://schemas.microsoft.com/office/drawing/2010/main">
                <a:solidFill>
                  <a:srgbClr val="FFFFFF"/>
                </a:solidFill>
              </a14:hiddenFill>
            </a:ext>
          </a:extLst>
        </p:spPr>
      </p:pic>
      <p:pic>
        <p:nvPicPr>
          <p:cNvPr id="1053" name="Picture 17" descr="https://image.jimcdn.com/app/cms/image/transf/dimension=319x10000:format=png/path/s27aa108ee3a8a9fa/image/i583f18a2678cebc8/version/1567077680/image.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296571" y="11992513"/>
            <a:ext cx="2396174" cy="1479769"/>
          </a:xfrm>
          <a:prstGeom prst="rect">
            <a:avLst/>
          </a:prstGeom>
          <a:noFill/>
          <a:extLst>
            <a:ext uri="{909E8E84-426E-40DD-AFC4-6F175D3DCCD1}">
              <a14:hiddenFill xmlns:a14="http://schemas.microsoft.com/office/drawing/2010/main">
                <a:solidFill>
                  <a:srgbClr val="FFFFFF"/>
                </a:solidFill>
              </a14:hiddenFill>
            </a:ext>
          </a:extLst>
        </p:spPr>
      </p:pic>
      <p:pic>
        <p:nvPicPr>
          <p:cNvPr id="114" name="Grafik 113"/>
          <p:cNvPicPr/>
          <p:nvPr/>
        </p:nvPicPr>
        <p:blipFill>
          <a:blip r:embed="rId13" cstate="print"/>
          <a:stretch>
            <a:fillRect/>
          </a:stretch>
        </p:blipFill>
        <p:spPr>
          <a:xfrm>
            <a:off x="23811670" y="13500428"/>
            <a:ext cx="1576900" cy="17145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6" name="Textfeld 135"/>
          <p:cNvSpPr txBox="1"/>
          <p:nvPr/>
        </p:nvSpPr>
        <p:spPr>
          <a:xfrm>
            <a:off x="16321937" y="11989381"/>
            <a:ext cx="7026738" cy="2954655"/>
          </a:xfrm>
          <a:prstGeom prst="rect">
            <a:avLst/>
          </a:prstGeom>
          <a:noFill/>
        </p:spPr>
        <p:txBody>
          <a:bodyPr wrap="square" rtlCol="0">
            <a:spAutoFit/>
          </a:bodyPr>
          <a:lstStyle/>
          <a:p>
            <a:pPr algn="just"/>
            <a:r>
              <a:rPr lang="de-DE" sz="2000" b="1" dirty="0" err="1" smtClean="0"/>
              <a:t>Aim</a:t>
            </a:r>
            <a:r>
              <a:rPr lang="de-DE" sz="2000" b="1" dirty="0" smtClean="0"/>
              <a:t> </a:t>
            </a:r>
            <a:r>
              <a:rPr lang="de-DE" sz="2000" b="1" dirty="0" err="1" smtClean="0"/>
              <a:t>and</a:t>
            </a:r>
            <a:r>
              <a:rPr lang="de-DE" sz="2000" b="1" dirty="0" smtClean="0"/>
              <a:t> </a:t>
            </a:r>
            <a:r>
              <a:rPr lang="de-DE" sz="2000" b="1" dirty="0" err="1" smtClean="0"/>
              <a:t>implementation</a:t>
            </a:r>
            <a:endParaRPr lang="de-DE" sz="2000" b="1" dirty="0"/>
          </a:p>
          <a:p>
            <a:pPr algn="just"/>
            <a:r>
              <a:rPr lang="de-DE" sz="600" b="1" dirty="0"/>
              <a:t> </a:t>
            </a:r>
          </a:p>
          <a:p>
            <a:pPr algn="just"/>
            <a:r>
              <a:rPr lang="en-US" sz="2000" dirty="0"/>
              <a:t>As part of the youth research competition "</a:t>
            </a:r>
            <a:r>
              <a:rPr lang="en-US" sz="2000" dirty="0" err="1"/>
              <a:t>Jugend</a:t>
            </a:r>
            <a:r>
              <a:rPr lang="en-US" sz="2000" dirty="0"/>
              <a:t> </a:t>
            </a:r>
            <a:r>
              <a:rPr lang="en-US" sz="2000" dirty="0" err="1"/>
              <a:t>forscht</a:t>
            </a:r>
            <a:r>
              <a:rPr lang="en-US" sz="2000" dirty="0"/>
              <a:t>" a "Google Maps </a:t>
            </a:r>
            <a:r>
              <a:rPr lang="en-US" sz="2000" dirty="0" smtClean="0"/>
              <a:t>pollution map" </a:t>
            </a:r>
            <a:r>
              <a:rPr lang="en-US" sz="2000" dirty="0"/>
              <a:t>was developed. With the aid of a 3D printed measuring chamber containing the BME680 sensor from Bosch, (uncalibrated) air quality measurements of the ambient air can be made. The data is sent together with GPS data </a:t>
            </a:r>
            <a:r>
              <a:rPr lang="en-US" sz="2000" dirty="0" smtClean="0"/>
              <a:t>to a </a:t>
            </a:r>
            <a:r>
              <a:rPr lang="en-US" sz="2000" dirty="0"/>
              <a:t>server on the Internet and read by the app "</a:t>
            </a:r>
            <a:r>
              <a:rPr lang="en-US" sz="2000" dirty="0" err="1"/>
              <a:t>Blynk</a:t>
            </a:r>
            <a:r>
              <a:rPr lang="en-US" sz="2000" dirty="0"/>
              <a:t>". This makes it possible to display the data as a heat map via Google's Maps service.</a:t>
            </a:r>
          </a:p>
        </p:txBody>
      </p:sp>
      <p:sp>
        <p:nvSpPr>
          <p:cNvPr id="105" name="Rechteck 104">
            <a:extLst>
              <a:ext uri="{FF2B5EF4-FFF2-40B4-BE49-F238E27FC236}">
                <a16:creationId xmlns:a16="http://schemas.microsoft.com/office/drawing/2014/main" xmlns="" id="{47D597BE-B4D3-421F-9622-B242DCEA6693}"/>
              </a:ext>
            </a:extLst>
          </p:cNvPr>
          <p:cNvSpPr/>
          <p:nvPr/>
        </p:nvSpPr>
        <p:spPr>
          <a:xfrm>
            <a:off x="16149790" y="16243575"/>
            <a:ext cx="11218208" cy="93613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9" name="Textfeld 138"/>
          <p:cNvSpPr txBox="1"/>
          <p:nvPr/>
        </p:nvSpPr>
        <p:spPr>
          <a:xfrm>
            <a:off x="16295967" y="16405726"/>
            <a:ext cx="7056000" cy="3877985"/>
          </a:xfrm>
          <a:prstGeom prst="rect">
            <a:avLst/>
          </a:prstGeom>
          <a:noFill/>
        </p:spPr>
        <p:txBody>
          <a:bodyPr wrap="square" rtlCol="0">
            <a:spAutoFit/>
          </a:bodyPr>
          <a:lstStyle/>
          <a:p>
            <a:pPr algn="just"/>
            <a:r>
              <a:rPr lang="de-DE" sz="2000" b="1" dirty="0" err="1" smtClean="0"/>
              <a:t>Aim</a:t>
            </a:r>
            <a:endParaRPr lang="de-DE" sz="2000" dirty="0"/>
          </a:p>
          <a:p>
            <a:pPr algn="just"/>
            <a:r>
              <a:rPr lang="de-DE" sz="600" dirty="0"/>
              <a:t>  </a:t>
            </a:r>
          </a:p>
          <a:p>
            <a:pPr algn="just"/>
            <a:r>
              <a:rPr lang="en-US" sz="2000" dirty="0"/>
              <a:t>In cooperation with the regional association of beekeepers in </a:t>
            </a:r>
            <a:r>
              <a:rPr lang="en-US" sz="2000" dirty="0" smtClean="0"/>
              <a:t>Saarland</a:t>
            </a:r>
            <a:r>
              <a:rPr lang="en-US" sz="2000" dirty="0"/>
              <a:t>, </a:t>
            </a:r>
            <a:r>
              <a:rPr lang="en-US" sz="2000" dirty="0" smtClean="0"/>
              <a:t>project for a national student competition, called “</a:t>
            </a:r>
            <a:r>
              <a:rPr lang="en-US" sz="2000" dirty="0" err="1" smtClean="0"/>
              <a:t>Jugend</a:t>
            </a:r>
            <a:r>
              <a:rPr lang="en-US" sz="2000" dirty="0" smtClean="0"/>
              <a:t> </a:t>
            </a:r>
            <a:r>
              <a:rPr lang="en-US" sz="2000" dirty="0" err="1" smtClean="0"/>
              <a:t>forscht</a:t>
            </a:r>
            <a:r>
              <a:rPr lang="en-US" sz="2000" dirty="0" smtClean="0"/>
              <a:t>”, was </a:t>
            </a:r>
            <a:r>
              <a:rPr lang="en-US" sz="2000" dirty="0"/>
              <a:t>developed to examine beehives for gases, temperature, humidity and air pressure. </a:t>
            </a:r>
            <a:endParaRPr lang="en-US" sz="2000" dirty="0" smtClean="0"/>
          </a:p>
          <a:p>
            <a:pPr algn="just"/>
            <a:r>
              <a:rPr lang="en-US" sz="2000" dirty="0" smtClean="0"/>
              <a:t>Students </a:t>
            </a:r>
            <a:r>
              <a:rPr lang="en-US" sz="2000" dirty="0"/>
              <a:t>are given the opportunity to work </a:t>
            </a:r>
            <a:r>
              <a:rPr lang="en-US" sz="2000" dirty="0" smtClean="0"/>
              <a:t>scientifically </a:t>
            </a:r>
            <a:r>
              <a:rPr lang="en-US" sz="2000" dirty="0"/>
              <a:t>in an authentic and </a:t>
            </a:r>
            <a:r>
              <a:rPr lang="en-US" sz="2000" dirty="0" smtClean="0"/>
              <a:t>current context </a:t>
            </a:r>
            <a:r>
              <a:rPr lang="en-US" sz="2000" dirty="0"/>
              <a:t>by capturing, evaluating, and interpreting data</a:t>
            </a:r>
            <a:r>
              <a:rPr lang="en-US" sz="2000" dirty="0" smtClean="0"/>
              <a:t>.</a:t>
            </a:r>
          </a:p>
          <a:p>
            <a:pPr algn="just"/>
            <a:r>
              <a:rPr lang="en-US" sz="2000" dirty="0" smtClean="0"/>
              <a:t>Over </a:t>
            </a:r>
            <a:r>
              <a:rPr lang="en-US" sz="2000" dirty="0"/>
              <a:t>a longer period of </a:t>
            </a:r>
            <a:r>
              <a:rPr lang="en-US" sz="2000" dirty="0" smtClean="0"/>
              <a:t>time (several months), measured </a:t>
            </a:r>
            <a:r>
              <a:rPr lang="en-US" sz="2000" dirty="0"/>
              <a:t>data is sent to the online database service of "</a:t>
            </a:r>
            <a:r>
              <a:rPr lang="en-US" sz="2000" dirty="0" err="1" smtClean="0"/>
              <a:t>ThingSpeak</a:t>
            </a:r>
            <a:r>
              <a:rPr lang="en-US" sz="2000" dirty="0" smtClean="0"/>
              <a:t>“ by </a:t>
            </a:r>
            <a:r>
              <a:rPr lang="en-US" sz="2000" dirty="0" err="1" smtClean="0"/>
              <a:t>MathWorks</a:t>
            </a:r>
            <a:r>
              <a:rPr lang="en-US" sz="2000" dirty="0" smtClean="0"/>
              <a:t> </a:t>
            </a:r>
            <a:r>
              <a:rPr lang="en-US" sz="2000" dirty="0"/>
              <a:t>and stored there. Then the data can be downloaded and analyzed.</a:t>
            </a:r>
            <a:endParaRPr lang="de-DE" sz="2000" dirty="0"/>
          </a:p>
        </p:txBody>
      </p:sp>
      <p:pic>
        <p:nvPicPr>
          <p:cNvPr id="1055" name="Picture 21" descr="https://image.jimcdn.com/app/cms/image/transf/dimension=319x10000:format=png/path/s27aa108ee3a8a9fa/image/i03e56e0c17e93ad8/version/1567078000/image.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052728" y="16402158"/>
            <a:ext cx="2450345" cy="2058597"/>
          </a:xfrm>
          <a:prstGeom prst="rect">
            <a:avLst/>
          </a:prstGeom>
          <a:noFill/>
          <a:extLst>
            <a:ext uri="{909E8E84-426E-40DD-AFC4-6F175D3DCCD1}">
              <a14:hiddenFill xmlns:a14="http://schemas.microsoft.com/office/drawing/2010/main">
                <a:solidFill>
                  <a:srgbClr val="FFFFFF"/>
                </a:solidFill>
              </a14:hiddenFill>
            </a:ext>
          </a:extLst>
        </p:spPr>
      </p:pic>
      <p:pic>
        <p:nvPicPr>
          <p:cNvPr id="117" name="Grafik 116"/>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4052728" y="18478783"/>
            <a:ext cx="2459250" cy="2036635"/>
          </a:xfrm>
          <a:prstGeom prst="rect">
            <a:avLst/>
          </a:prstGeom>
          <a:noFill/>
          <a:ln>
            <a:noFill/>
          </a:ln>
        </p:spPr>
      </p:pic>
      <p:sp>
        <p:nvSpPr>
          <p:cNvPr id="141" name="Textfeld 140"/>
          <p:cNvSpPr txBox="1"/>
          <p:nvPr/>
        </p:nvSpPr>
        <p:spPr>
          <a:xfrm>
            <a:off x="16321937" y="23132794"/>
            <a:ext cx="7030031" cy="2339102"/>
          </a:xfrm>
          <a:prstGeom prst="rect">
            <a:avLst/>
          </a:prstGeom>
          <a:noFill/>
        </p:spPr>
        <p:txBody>
          <a:bodyPr wrap="square" rtlCol="0">
            <a:spAutoFit/>
          </a:bodyPr>
          <a:lstStyle/>
          <a:p>
            <a:pPr algn="just"/>
            <a:r>
              <a:rPr lang="de-DE" sz="2000" b="1" dirty="0" err="1" smtClean="0"/>
              <a:t>Bees</a:t>
            </a:r>
            <a:r>
              <a:rPr lang="de-DE" sz="2000" b="1" dirty="0" smtClean="0"/>
              <a:t> </a:t>
            </a:r>
            <a:r>
              <a:rPr lang="de-DE" sz="2000" b="1" dirty="0" err="1" smtClean="0"/>
              <a:t>have</a:t>
            </a:r>
            <a:r>
              <a:rPr lang="de-DE" sz="2000" b="1" dirty="0" smtClean="0"/>
              <a:t> CO</a:t>
            </a:r>
            <a:r>
              <a:rPr lang="de-DE" sz="2000" b="1" baseline="-25000" dirty="0" smtClean="0"/>
              <a:t>2</a:t>
            </a:r>
            <a:r>
              <a:rPr lang="de-DE" sz="2000" b="1" dirty="0"/>
              <a:t> </a:t>
            </a:r>
            <a:r>
              <a:rPr lang="de-DE" sz="2000" b="1" dirty="0" err="1" smtClean="0"/>
              <a:t>sensors</a:t>
            </a:r>
            <a:endParaRPr lang="de-DE" sz="2000" b="1" dirty="0"/>
          </a:p>
          <a:p>
            <a:pPr algn="just"/>
            <a:r>
              <a:rPr lang="de-DE" sz="600" b="1" dirty="0"/>
              <a:t> </a:t>
            </a:r>
          </a:p>
          <a:p>
            <a:pPr algn="just"/>
            <a:r>
              <a:rPr lang="en-US" sz="2000" dirty="0"/>
              <a:t>The CO</a:t>
            </a:r>
            <a:r>
              <a:rPr lang="en-US" sz="2000" baseline="-25000" dirty="0"/>
              <a:t>2</a:t>
            </a:r>
            <a:r>
              <a:rPr lang="en-US" sz="2000" dirty="0"/>
              <a:t> concentration within the </a:t>
            </a:r>
            <a:r>
              <a:rPr lang="en-US" sz="2000" dirty="0" smtClean="0"/>
              <a:t>hive behaves </a:t>
            </a:r>
            <a:r>
              <a:rPr lang="en-US" sz="2000" dirty="0"/>
              <a:t>analogously to the course of the TVOC concentration. In order to test whether bees regulate the CO</a:t>
            </a:r>
            <a:r>
              <a:rPr lang="en-US" sz="2000" baseline="-25000" dirty="0"/>
              <a:t>2</a:t>
            </a:r>
            <a:r>
              <a:rPr lang="en-US" sz="2000" dirty="0"/>
              <a:t> concentration actively by </a:t>
            </a:r>
            <a:r>
              <a:rPr lang="en-US" sz="2000" dirty="0" smtClean="0"/>
              <a:t>fanning, CO</a:t>
            </a:r>
            <a:r>
              <a:rPr lang="en-US" sz="2000" baseline="-25000" dirty="0" smtClean="0"/>
              <a:t>2</a:t>
            </a:r>
            <a:r>
              <a:rPr lang="en-US" sz="2000" dirty="0" smtClean="0"/>
              <a:t> was </a:t>
            </a:r>
            <a:r>
              <a:rPr lang="en-US" sz="2000" dirty="0"/>
              <a:t>artificially increased. After a brief increase in concentration, the bees were able to regulate them to a value around 18,000 ppm. This behavior was evident at different flux densities.</a:t>
            </a:r>
            <a:endParaRPr lang="de-DE" sz="2000" dirty="0"/>
          </a:p>
        </p:txBody>
      </p:sp>
      <p:sp>
        <p:nvSpPr>
          <p:cNvPr id="106" name="Rechteck 105">
            <a:extLst>
              <a:ext uri="{FF2B5EF4-FFF2-40B4-BE49-F238E27FC236}">
                <a16:creationId xmlns:a16="http://schemas.microsoft.com/office/drawing/2014/main" xmlns="" id="{07E0B696-6DE7-41BB-8D69-079DAFAA4B80}"/>
              </a:ext>
            </a:extLst>
          </p:cNvPr>
          <p:cNvSpPr/>
          <p:nvPr/>
        </p:nvSpPr>
        <p:spPr>
          <a:xfrm>
            <a:off x="16177212" y="26542535"/>
            <a:ext cx="11218208" cy="57227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3" name="Textfeld 142"/>
          <p:cNvSpPr txBox="1"/>
          <p:nvPr/>
        </p:nvSpPr>
        <p:spPr>
          <a:xfrm>
            <a:off x="16359041" y="26674405"/>
            <a:ext cx="6992926" cy="2339102"/>
          </a:xfrm>
          <a:prstGeom prst="rect">
            <a:avLst/>
          </a:prstGeom>
          <a:noFill/>
        </p:spPr>
        <p:txBody>
          <a:bodyPr wrap="square" rtlCol="0">
            <a:spAutoFit/>
          </a:bodyPr>
          <a:lstStyle/>
          <a:p>
            <a:pPr algn="just"/>
            <a:r>
              <a:rPr lang="de-DE" sz="2000" b="1" dirty="0" err="1" smtClean="0"/>
              <a:t>Aim</a:t>
            </a:r>
            <a:endParaRPr lang="de-DE" sz="2000" b="1" dirty="0"/>
          </a:p>
          <a:p>
            <a:pPr algn="just"/>
            <a:r>
              <a:rPr lang="de-DE" sz="600" b="1" dirty="0"/>
              <a:t> </a:t>
            </a:r>
            <a:endParaRPr lang="de-DE" sz="600" dirty="0"/>
          </a:p>
          <a:p>
            <a:pPr algn="just"/>
            <a:r>
              <a:rPr lang="en-US" sz="2000" dirty="0" smtClean="0"/>
              <a:t>Two </a:t>
            </a:r>
            <a:r>
              <a:rPr lang="en-US" sz="2000" dirty="0"/>
              <a:t>students </a:t>
            </a:r>
            <a:r>
              <a:rPr lang="en-US" sz="2000" dirty="0" smtClean="0"/>
              <a:t>investigated </a:t>
            </a:r>
            <a:r>
              <a:rPr lang="en-US" sz="2000" dirty="0"/>
              <a:t>whether plants improve indoor air quality by absorbing or converting pollutants. For this purpose, two airtight measuring chambers equipped with gas sensors were built, one </a:t>
            </a:r>
            <a:r>
              <a:rPr lang="en-US" sz="2000" dirty="0" smtClean="0"/>
              <a:t>having plants in it </a:t>
            </a:r>
            <a:r>
              <a:rPr lang="en-US" sz="2000" dirty="0"/>
              <a:t>and the second serving as a control box. Small amounts of ethanol, acetone, acetic acid and formic acid were added and their degradation examined.</a:t>
            </a:r>
          </a:p>
        </p:txBody>
      </p:sp>
      <p:pic>
        <p:nvPicPr>
          <p:cNvPr id="65" name="Picture 24" descr="https://image.jimcdn.com/app/cms/image/transf/dimension=457x10000:format=png/path/s27aa108ee3a8a9fa/image/i08f85adb8636a235/version/1567079953/image.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649192" y="27150888"/>
            <a:ext cx="3490240" cy="22530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feld 13">
            <a:extLst>
              <a:ext uri="{FF2B5EF4-FFF2-40B4-BE49-F238E27FC236}">
                <a16:creationId xmlns:a16="http://schemas.microsoft.com/office/drawing/2014/main" xmlns="" id="{4069B199-1ED7-44AE-9430-826F6929E0F6}"/>
              </a:ext>
            </a:extLst>
          </p:cNvPr>
          <p:cNvSpPr txBox="1"/>
          <p:nvPr/>
        </p:nvSpPr>
        <p:spPr>
          <a:xfrm>
            <a:off x="15590037" y="6122272"/>
            <a:ext cx="9860805" cy="3970318"/>
          </a:xfrm>
          <a:prstGeom prst="rect">
            <a:avLst/>
          </a:prstGeom>
          <a:noFill/>
        </p:spPr>
        <p:txBody>
          <a:bodyPr wrap="square" rtlCol="0">
            <a:spAutoFit/>
          </a:bodyPr>
          <a:lstStyle/>
          <a:p>
            <a:pPr algn="just"/>
            <a:r>
              <a:rPr lang="de-DE" sz="2800" dirty="0" err="1"/>
              <a:t>indoor</a:t>
            </a:r>
            <a:r>
              <a:rPr lang="de-DE" sz="2800" dirty="0"/>
              <a:t>  </a:t>
            </a:r>
            <a:r>
              <a:rPr lang="de-DE" sz="2800" dirty="0" err="1"/>
              <a:t>air</a:t>
            </a:r>
            <a:r>
              <a:rPr lang="de-DE" sz="2800" dirty="0"/>
              <a:t>  </a:t>
            </a:r>
            <a:r>
              <a:rPr lang="de-DE" sz="2800" dirty="0" err="1" smtClean="0"/>
              <a:t>quality</a:t>
            </a:r>
            <a:r>
              <a:rPr lang="de-DE" sz="2800" dirty="0" smtClean="0"/>
              <a:t> (</a:t>
            </a:r>
            <a:r>
              <a:rPr lang="de-DE" sz="2800" dirty="0" err="1" smtClean="0"/>
              <a:t>module</a:t>
            </a:r>
            <a:r>
              <a:rPr lang="de-DE" sz="2800" dirty="0" smtClean="0"/>
              <a:t> 2b). The „Internet </a:t>
            </a:r>
            <a:r>
              <a:rPr lang="de-DE" sz="2800" dirty="0" err="1" smtClean="0"/>
              <a:t>of</a:t>
            </a:r>
            <a:r>
              <a:rPr lang="de-DE" sz="2800" dirty="0" smtClean="0"/>
              <a:t> Things“ (</a:t>
            </a:r>
            <a:r>
              <a:rPr lang="de-DE" sz="2800" dirty="0" err="1" smtClean="0"/>
              <a:t>IoT</a:t>
            </a:r>
            <a:r>
              <a:rPr lang="de-DE" sz="2800" dirty="0" smtClean="0"/>
              <a:t>)  </a:t>
            </a:r>
            <a:r>
              <a:rPr lang="de-DE" sz="2800" dirty="0" err="1" smtClean="0"/>
              <a:t>allows</a:t>
            </a:r>
            <a:r>
              <a:rPr lang="de-DE" sz="2800" dirty="0" smtClean="0"/>
              <a:t> </a:t>
            </a:r>
            <a:r>
              <a:rPr lang="de-DE" sz="2800" dirty="0" err="1" smtClean="0"/>
              <a:t>to</a:t>
            </a:r>
            <a:r>
              <a:rPr lang="de-DE" sz="2800" dirty="0" smtClean="0"/>
              <a:t> </a:t>
            </a:r>
            <a:r>
              <a:rPr lang="de-DE" sz="2800" dirty="0" err="1" smtClean="0"/>
              <a:t>record</a:t>
            </a:r>
            <a:r>
              <a:rPr lang="de-DE" sz="2800" dirty="0" smtClean="0"/>
              <a:t> </a:t>
            </a:r>
            <a:r>
              <a:rPr lang="de-DE" sz="2800" dirty="0" err="1" smtClean="0"/>
              <a:t>and</a:t>
            </a:r>
            <a:r>
              <a:rPr lang="de-DE" sz="2800" dirty="0" smtClean="0"/>
              <a:t> </a:t>
            </a:r>
            <a:r>
              <a:rPr lang="de-DE" sz="2800" dirty="0" err="1" smtClean="0"/>
              <a:t>store</a:t>
            </a:r>
            <a:r>
              <a:rPr lang="de-DE" sz="2800" dirty="0" smtClean="0"/>
              <a:t> </a:t>
            </a:r>
            <a:r>
              <a:rPr lang="de-DE" sz="2800" dirty="0" err="1" smtClean="0"/>
              <a:t>data</a:t>
            </a:r>
            <a:r>
              <a:rPr lang="de-DE" sz="2800" dirty="0" smtClean="0"/>
              <a:t> on mobile </a:t>
            </a:r>
            <a:r>
              <a:rPr lang="de-DE" sz="2800" dirty="0" err="1" smtClean="0"/>
              <a:t>devices</a:t>
            </a:r>
            <a:r>
              <a:rPr lang="de-DE" sz="2800" dirty="0" smtClean="0"/>
              <a:t> </a:t>
            </a:r>
            <a:r>
              <a:rPr lang="de-DE" sz="2800" dirty="0" err="1" smtClean="0"/>
              <a:t>and</a:t>
            </a:r>
            <a:r>
              <a:rPr lang="de-DE" sz="2800" dirty="0" smtClean="0"/>
              <a:t> </a:t>
            </a:r>
            <a:r>
              <a:rPr lang="de-DE" sz="2800" dirty="0" err="1" smtClean="0"/>
              <a:t>internet</a:t>
            </a:r>
            <a:r>
              <a:rPr lang="de-DE" sz="2800" dirty="0" smtClean="0"/>
              <a:t> </a:t>
            </a:r>
            <a:r>
              <a:rPr lang="de-DE" sz="2800" dirty="0" err="1" smtClean="0"/>
              <a:t>servers</a:t>
            </a:r>
            <a:r>
              <a:rPr lang="de-DE" sz="2800" dirty="0" smtClean="0"/>
              <a:t>. </a:t>
            </a:r>
            <a:r>
              <a:rPr lang="en-US" sz="2800" dirty="0"/>
              <a:t>The mobility and ubiquity of smartphones and tablets make it possible </a:t>
            </a:r>
            <a:r>
              <a:rPr lang="en-US" sz="2800" dirty="0" smtClean="0"/>
              <a:t>to experience a learning process that </a:t>
            </a:r>
            <a:r>
              <a:rPr lang="en-US" sz="2800" dirty="0"/>
              <a:t>can take place </a:t>
            </a:r>
            <a:r>
              <a:rPr lang="en-US" sz="2800" dirty="0" smtClean="0"/>
              <a:t>seamlessly </a:t>
            </a:r>
            <a:r>
              <a:rPr lang="en-US" sz="2800" dirty="0"/>
              <a:t>in a variety of scenarios and is not confined to the classroom or auditorium. Mobile technology acts as a mediator of such a learning process in the sense of the approach of "Mobile Assisted Seamless Learning".</a:t>
            </a:r>
          </a:p>
          <a:p>
            <a:pPr algn="just"/>
            <a:endParaRPr lang="de-DE" sz="2800" dirty="0"/>
          </a:p>
        </p:txBody>
      </p:sp>
      <p:sp>
        <p:nvSpPr>
          <p:cNvPr id="109" name="Rechteck 108">
            <a:extLst>
              <a:ext uri="{FF2B5EF4-FFF2-40B4-BE49-F238E27FC236}">
                <a16:creationId xmlns:a16="http://schemas.microsoft.com/office/drawing/2014/main" xmlns="" id="{2C36DA58-1095-44B6-A237-A985CA82A382}"/>
              </a:ext>
            </a:extLst>
          </p:cNvPr>
          <p:cNvSpPr/>
          <p:nvPr/>
        </p:nvSpPr>
        <p:spPr>
          <a:xfrm>
            <a:off x="16177211" y="33166280"/>
            <a:ext cx="11218209" cy="35442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5" name="Textfeld 144"/>
          <p:cNvSpPr txBox="1"/>
          <p:nvPr/>
        </p:nvSpPr>
        <p:spPr>
          <a:xfrm>
            <a:off x="16321936" y="33268300"/>
            <a:ext cx="7030031" cy="1723549"/>
          </a:xfrm>
          <a:prstGeom prst="rect">
            <a:avLst/>
          </a:prstGeom>
          <a:noFill/>
        </p:spPr>
        <p:txBody>
          <a:bodyPr wrap="square" rtlCol="0">
            <a:spAutoFit/>
          </a:bodyPr>
          <a:lstStyle/>
          <a:p>
            <a:pPr algn="just"/>
            <a:r>
              <a:rPr lang="de-DE" sz="2000" b="1" dirty="0" err="1" smtClean="0"/>
              <a:t>Aim</a:t>
            </a:r>
            <a:endParaRPr lang="de-DE" sz="2000" b="1" dirty="0"/>
          </a:p>
          <a:p>
            <a:pPr algn="just"/>
            <a:r>
              <a:rPr lang="de-DE" sz="600" b="1" dirty="0"/>
              <a:t> </a:t>
            </a:r>
          </a:p>
          <a:p>
            <a:pPr algn="just"/>
            <a:r>
              <a:rPr lang="en-US" sz="2000" dirty="0" smtClean="0"/>
              <a:t>One </a:t>
            </a:r>
            <a:r>
              <a:rPr lang="en-US" sz="2000" dirty="0"/>
              <a:t>student has been studying the measurement of carbon monoxide concentration in indoor air and the risks associated with the uptake of carbon monoxide (CO). As part of his project, </a:t>
            </a:r>
            <a:r>
              <a:rPr lang="en-US" sz="2000" dirty="0" smtClean="0"/>
              <a:t>a </a:t>
            </a:r>
            <a:r>
              <a:rPr lang="en-US" sz="2000" dirty="0"/>
              <a:t>mobile carbon monoxide </a:t>
            </a:r>
            <a:r>
              <a:rPr lang="en-US" sz="2000" dirty="0" smtClean="0"/>
              <a:t>detector was developed</a:t>
            </a:r>
            <a:endParaRPr lang="en-US" sz="2000" dirty="0"/>
          </a:p>
        </p:txBody>
      </p:sp>
      <p:sp>
        <p:nvSpPr>
          <p:cNvPr id="147" name="Textfeld 146"/>
          <p:cNvSpPr txBox="1"/>
          <p:nvPr/>
        </p:nvSpPr>
        <p:spPr>
          <a:xfrm>
            <a:off x="16343680" y="35152932"/>
            <a:ext cx="10795752" cy="1415772"/>
          </a:xfrm>
          <a:prstGeom prst="rect">
            <a:avLst/>
          </a:prstGeom>
          <a:noFill/>
        </p:spPr>
        <p:txBody>
          <a:bodyPr wrap="square" rtlCol="0">
            <a:spAutoFit/>
          </a:bodyPr>
          <a:lstStyle/>
          <a:p>
            <a:pPr algn="just"/>
            <a:r>
              <a:rPr lang="de-DE" sz="2000" b="1" dirty="0" smtClean="0"/>
              <a:t>Implementation</a:t>
            </a:r>
            <a:endParaRPr lang="de-DE" sz="2000" b="1" dirty="0"/>
          </a:p>
          <a:p>
            <a:pPr algn="just"/>
            <a:r>
              <a:rPr lang="de-DE" sz="600" dirty="0" smtClean="0"/>
              <a:t> </a:t>
            </a:r>
            <a:endParaRPr lang="de-DE" sz="600" dirty="0"/>
          </a:p>
          <a:p>
            <a:pPr algn="just"/>
            <a:r>
              <a:rPr lang="en-US" sz="2000" dirty="0"/>
              <a:t>The </a:t>
            </a:r>
            <a:r>
              <a:rPr lang="en-US" sz="2000" dirty="0" smtClean="0"/>
              <a:t>CO detector </a:t>
            </a:r>
            <a:r>
              <a:rPr lang="en-US" sz="2000" dirty="0"/>
              <a:t>uses the miniature gas sensor BME680 from Bosch. Controlled by a microcontroller, the LED is switched to a fast flashing mode </a:t>
            </a:r>
            <a:r>
              <a:rPr lang="en-US" sz="2000" dirty="0" smtClean="0"/>
              <a:t>when the </a:t>
            </a:r>
            <a:r>
              <a:rPr lang="en-US" sz="2000" dirty="0"/>
              <a:t>CO concentration </a:t>
            </a:r>
            <a:r>
              <a:rPr lang="en-US" sz="2000" dirty="0" smtClean="0"/>
              <a:t>reaches more than 50 </a:t>
            </a:r>
            <a:r>
              <a:rPr lang="en-US" sz="2000" dirty="0"/>
              <a:t>ppm. </a:t>
            </a:r>
            <a:r>
              <a:rPr lang="en-US" sz="2000" dirty="0" smtClean="0"/>
              <a:t>If the concentration reaches a threshold of 250 </a:t>
            </a:r>
            <a:r>
              <a:rPr lang="en-US" sz="2000" dirty="0"/>
              <a:t>ppm, a warning signal is generated via a buzzer.</a:t>
            </a:r>
          </a:p>
        </p:txBody>
      </p:sp>
      <p:pic>
        <p:nvPicPr>
          <p:cNvPr id="67" name="Picture 28" descr="https://image.jimcdn.com/app/cms/image/transf/dimension=391x10000:format=png/path/s27aa108ee3a8a9fa/image/i20af4750637fd6b9/version/1567080904/image.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584913" y="33392380"/>
            <a:ext cx="3490240" cy="2062715"/>
          </a:xfrm>
          <a:prstGeom prst="rect">
            <a:avLst/>
          </a:prstGeom>
          <a:noFill/>
          <a:extLst>
            <a:ext uri="{909E8E84-426E-40DD-AFC4-6F175D3DCCD1}">
              <a14:hiddenFill xmlns:a14="http://schemas.microsoft.com/office/drawing/2010/main">
                <a:solidFill>
                  <a:srgbClr val="FFFFFF"/>
                </a:solidFill>
              </a14:hiddenFill>
            </a:ext>
          </a:extLst>
        </p:spPr>
      </p:pic>
      <p:sp>
        <p:nvSpPr>
          <p:cNvPr id="115" name="Rechteck 114">
            <a:extLst>
              <a:ext uri="{FF2B5EF4-FFF2-40B4-BE49-F238E27FC236}">
                <a16:creationId xmlns:a16="http://schemas.microsoft.com/office/drawing/2014/main" xmlns="" id="{43798406-D3EA-4F44-AA55-169441B05A33}"/>
              </a:ext>
            </a:extLst>
          </p:cNvPr>
          <p:cNvSpPr/>
          <p:nvPr/>
        </p:nvSpPr>
        <p:spPr>
          <a:xfrm>
            <a:off x="6921840" y="32273028"/>
            <a:ext cx="1285462" cy="19389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6" name="Rechteck 115">
            <a:extLst>
              <a:ext uri="{FF2B5EF4-FFF2-40B4-BE49-F238E27FC236}">
                <a16:creationId xmlns:a16="http://schemas.microsoft.com/office/drawing/2014/main" xmlns="" id="{C09821F3-BC15-4F87-B341-EDE240728EEC}"/>
              </a:ext>
            </a:extLst>
          </p:cNvPr>
          <p:cNvSpPr/>
          <p:nvPr/>
        </p:nvSpPr>
        <p:spPr>
          <a:xfrm>
            <a:off x="6924866" y="34545752"/>
            <a:ext cx="1285462" cy="12366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a:extLst>
              <a:ext uri="{FF2B5EF4-FFF2-40B4-BE49-F238E27FC236}">
                <a16:creationId xmlns:a16="http://schemas.microsoft.com/office/drawing/2014/main" xmlns="" id="{4AA437C5-5A53-46AA-81A7-3D16E705D575}"/>
              </a:ext>
            </a:extLst>
          </p:cNvPr>
          <p:cNvSpPr/>
          <p:nvPr/>
        </p:nvSpPr>
        <p:spPr>
          <a:xfrm>
            <a:off x="11167093" y="34500325"/>
            <a:ext cx="762943" cy="20683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3" name="Textfeld 132"/>
          <p:cNvSpPr txBox="1"/>
          <p:nvPr/>
        </p:nvSpPr>
        <p:spPr>
          <a:xfrm>
            <a:off x="2830695" y="11827382"/>
            <a:ext cx="6504217" cy="2846933"/>
          </a:xfrm>
          <a:prstGeom prst="rect">
            <a:avLst/>
          </a:prstGeom>
          <a:noFill/>
        </p:spPr>
        <p:txBody>
          <a:bodyPr wrap="square" rtlCol="0">
            <a:spAutoFit/>
          </a:bodyPr>
          <a:lstStyle/>
          <a:p>
            <a:pPr algn="ctr"/>
            <a:r>
              <a:rPr lang="de-DE" sz="2800" b="1" dirty="0" err="1" smtClean="0">
                <a:effectLst/>
              </a:rPr>
              <a:t>Structure</a:t>
            </a:r>
            <a:r>
              <a:rPr lang="de-DE" sz="2800" b="1" dirty="0" smtClean="0">
                <a:effectLst/>
              </a:rPr>
              <a:t> </a:t>
            </a:r>
            <a:r>
              <a:rPr lang="de-DE" sz="2800" b="1" dirty="0" err="1" smtClean="0">
                <a:effectLst/>
              </a:rPr>
              <a:t>of</a:t>
            </a:r>
            <a:r>
              <a:rPr lang="de-DE" sz="2800" b="1" dirty="0" smtClean="0">
                <a:effectLst/>
              </a:rPr>
              <a:t> </a:t>
            </a:r>
            <a:r>
              <a:rPr lang="de-DE" sz="2800" b="1" dirty="0" err="1" smtClean="0">
                <a:effectLst/>
              </a:rPr>
              <a:t>the</a:t>
            </a:r>
            <a:r>
              <a:rPr lang="de-DE" sz="2800" b="1" dirty="0" smtClean="0">
                <a:effectLst/>
              </a:rPr>
              <a:t> </a:t>
            </a:r>
            <a:r>
              <a:rPr lang="de-DE" sz="2800" b="1" dirty="0" err="1" smtClean="0">
                <a:effectLst/>
              </a:rPr>
              <a:t>module</a:t>
            </a:r>
            <a:endParaRPr lang="de-DE" sz="2800" b="1" dirty="0">
              <a:effectLst/>
            </a:endParaRPr>
          </a:p>
          <a:p>
            <a:pPr algn="just"/>
            <a:endParaRPr lang="de-DE" sz="1100" dirty="0">
              <a:effectLst/>
            </a:endParaRPr>
          </a:p>
          <a:p>
            <a:pPr algn="just"/>
            <a:r>
              <a:rPr lang="en-US" sz="2000" dirty="0" smtClean="0"/>
              <a:t>The </a:t>
            </a:r>
            <a:r>
              <a:rPr lang="en-US" sz="2000" dirty="0"/>
              <a:t>first module offers an introduction to the basics of semiconductor gas detection.</a:t>
            </a:r>
          </a:p>
          <a:p>
            <a:pPr algn="just"/>
            <a:r>
              <a:rPr lang="en-US" sz="2000" dirty="0"/>
              <a:t>The students examine the sensor reaction in the presence of </a:t>
            </a:r>
            <a:r>
              <a:rPr lang="en-US" sz="2000" dirty="0" smtClean="0"/>
              <a:t>an atmosphere, that is saturated with water, alcohol free beer and apple juice. Depending on the sensor temperature, different processes on the surface of the sensor lead to a typical parabolic course of the sensor reaction.</a:t>
            </a:r>
            <a:endParaRPr lang="de-DE" sz="2000" dirty="0"/>
          </a:p>
        </p:txBody>
      </p:sp>
      <p:pic>
        <p:nvPicPr>
          <p:cNvPr id="1030" name="Picture 6" descr="https://www.dbu.de/media/300617022127d3sq.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5122947" y="2728986"/>
            <a:ext cx="2680048" cy="268004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483310" y="3098943"/>
            <a:ext cx="2984627" cy="1948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293266" y="23829527"/>
            <a:ext cx="4439933" cy="27130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0401438" y="19768878"/>
            <a:ext cx="2660518" cy="25613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descr="C:\Users\Sebastian Höfner\Desktop\fan_englisch.png"/>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2048609" y="34373457"/>
            <a:ext cx="1795000" cy="2299375"/>
          </a:xfrm>
          <a:prstGeom prst="rect">
            <a:avLst/>
          </a:prstGeom>
          <a:noFill/>
          <a:extLst>
            <a:ext uri="{909E8E84-426E-40DD-AFC4-6F175D3DCCD1}">
              <a14:hiddenFill xmlns:a14="http://schemas.microsoft.com/office/drawing/2010/main">
                <a:solidFill>
                  <a:srgbClr val="FFFFFF"/>
                </a:solidFill>
              </a14:hiddenFill>
            </a:ext>
          </a:extLst>
        </p:spPr>
      </p:pic>
      <p:cxnSp>
        <p:nvCxnSpPr>
          <p:cNvPr id="81" name="Gerade Verbindung 80"/>
          <p:cNvCxnSpPr>
            <a:cxnSpLocks/>
          </p:cNvCxnSpPr>
          <p:nvPr/>
        </p:nvCxnSpPr>
        <p:spPr>
          <a:xfrm>
            <a:off x="2693818" y="34373457"/>
            <a:ext cx="11255911"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8" name="Picture 4" descr="C:\Users\Sebastian Höfner\Desktop\temp_englisch.png"/>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6258484" y="20147137"/>
            <a:ext cx="3218230" cy="254973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Sebastian Höfner\Desktop\tvoc_englisch.png"/>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19233626" y="20209598"/>
            <a:ext cx="3140902" cy="2481072"/>
          </a:xfrm>
          <a:prstGeom prst="rect">
            <a:avLst/>
          </a:prstGeom>
          <a:noFill/>
          <a:extLst>
            <a:ext uri="{909E8E84-426E-40DD-AFC4-6F175D3DCCD1}">
              <a14:hiddenFill xmlns:a14="http://schemas.microsoft.com/office/drawing/2010/main">
                <a:solidFill>
                  <a:srgbClr val="FFFFFF"/>
                </a:solidFill>
              </a14:hiddenFill>
            </a:ext>
          </a:extLst>
        </p:spPr>
      </p:pic>
      <p:sp>
        <p:nvSpPr>
          <p:cNvPr id="138" name="Textfeld 137"/>
          <p:cNvSpPr txBox="1"/>
          <p:nvPr/>
        </p:nvSpPr>
        <p:spPr>
          <a:xfrm>
            <a:off x="22206285" y="20341066"/>
            <a:ext cx="5059130" cy="2339102"/>
          </a:xfrm>
          <a:prstGeom prst="rect">
            <a:avLst/>
          </a:prstGeom>
          <a:noFill/>
        </p:spPr>
        <p:txBody>
          <a:bodyPr wrap="square" rtlCol="0">
            <a:spAutoFit/>
          </a:bodyPr>
          <a:lstStyle/>
          <a:p>
            <a:pPr algn="just"/>
            <a:r>
              <a:rPr lang="de-DE" sz="2000" b="1" dirty="0" err="1" smtClean="0"/>
              <a:t>Results</a:t>
            </a:r>
            <a:endParaRPr lang="de-DE" sz="2000" b="1" dirty="0"/>
          </a:p>
          <a:p>
            <a:pPr algn="just"/>
            <a:r>
              <a:rPr lang="de-DE" sz="600" b="1" dirty="0"/>
              <a:t> </a:t>
            </a:r>
          </a:p>
          <a:p>
            <a:pPr algn="just"/>
            <a:r>
              <a:rPr lang="en-US" sz="2000" dirty="0" smtClean="0"/>
              <a:t>A </a:t>
            </a:r>
            <a:r>
              <a:rPr lang="en-US" sz="2000" dirty="0"/>
              <a:t>comparison of the TVOC concentration with and without bees shows a periodic course in a 24 hour rhythm. The concentration within the beehive with bees is increased by about 800-1000 ppb. In addition, both </a:t>
            </a:r>
            <a:r>
              <a:rPr lang="en-US" sz="2000" dirty="0" smtClean="0"/>
              <a:t>curves are </a:t>
            </a:r>
            <a:r>
              <a:rPr lang="en-US" sz="2000" dirty="0"/>
              <a:t>phase-shifted by approximately 12 hours.</a:t>
            </a:r>
          </a:p>
        </p:txBody>
      </p:sp>
      <p:pic>
        <p:nvPicPr>
          <p:cNvPr id="1029" name="Picture 5" descr="C:\Users\Sebastian Höfner\Desktop\Modul1_Werte_englisch.png"/>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821341" y="14804659"/>
            <a:ext cx="4427153" cy="320213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6966002" y="14708472"/>
            <a:ext cx="6636801" cy="2661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5" name="Textfeld 134"/>
          <p:cNvSpPr txBox="1"/>
          <p:nvPr/>
        </p:nvSpPr>
        <p:spPr>
          <a:xfrm>
            <a:off x="6924866" y="17379335"/>
            <a:ext cx="6719075" cy="1015663"/>
          </a:xfrm>
          <a:prstGeom prst="rect">
            <a:avLst/>
          </a:prstGeom>
          <a:noFill/>
        </p:spPr>
        <p:txBody>
          <a:bodyPr wrap="square" rtlCol="0">
            <a:spAutoFit/>
          </a:bodyPr>
          <a:lstStyle/>
          <a:p>
            <a:pPr algn="just"/>
            <a:r>
              <a:rPr lang="en-US" sz="2000" dirty="0" smtClean="0"/>
              <a:t>After </a:t>
            </a:r>
            <a:r>
              <a:rPr lang="en-US" sz="2000" dirty="0"/>
              <a:t>the recording of measurement series, the responsible processes are clearly described in a student-friendly model.</a:t>
            </a:r>
          </a:p>
          <a:p>
            <a:pPr algn="just"/>
            <a:endParaRPr lang="de-DE" sz="2000" dirty="0"/>
          </a:p>
        </p:txBody>
      </p:sp>
      <p:pic>
        <p:nvPicPr>
          <p:cNvPr id="9" name="Picture 6" descr="C:\Users\Sebastian Höfner\Desktop\co2 englisch.png"/>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3484959" y="22708447"/>
            <a:ext cx="3585882" cy="2850606"/>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2920118" y="34872794"/>
            <a:ext cx="3825083" cy="1323439"/>
          </a:xfrm>
          <a:prstGeom prst="rect">
            <a:avLst/>
          </a:prstGeom>
          <a:noFill/>
        </p:spPr>
        <p:txBody>
          <a:bodyPr wrap="square" rtlCol="0">
            <a:spAutoFit/>
          </a:bodyPr>
          <a:lstStyle/>
          <a:p>
            <a:r>
              <a:rPr lang="en-US" sz="2000" dirty="0"/>
              <a:t>Paints, felt-tip pens, floor coverings or adhesives. Many products contain harmful substances.</a:t>
            </a:r>
          </a:p>
          <a:p>
            <a:endParaRPr lang="de-DE" sz="2000" dirty="0"/>
          </a:p>
        </p:txBody>
      </p:sp>
      <p:sp>
        <p:nvSpPr>
          <p:cNvPr id="10" name="Textfeld 9"/>
          <p:cNvSpPr txBox="1"/>
          <p:nvPr/>
        </p:nvSpPr>
        <p:spPr>
          <a:xfrm>
            <a:off x="8473736" y="34872794"/>
            <a:ext cx="2608119" cy="1631216"/>
          </a:xfrm>
          <a:prstGeom prst="rect">
            <a:avLst/>
          </a:prstGeom>
          <a:noFill/>
        </p:spPr>
        <p:txBody>
          <a:bodyPr wrap="square" rtlCol="0">
            <a:spAutoFit/>
          </a:bodyPr>
          <a:lstStyle/>
          <a:p>
            <a:pPr algn="just"/>
            <a:r>
              <a:rPr lang="en-US" sz="2000" dirty="0"/>
              <a:t>The most effective way to maintain good indoor air quality is to ventilate regularly.</a:t>
            </a:r>
          </a:p>
          <a:p>
            <a:endParaRPr lang="de-DE" sz="2000" dirty="0"/>
          </a:p>
        </p:txBody>
      </p:sp>
      <p:pic>
        <p:nvPicPr>
          <p:cNvPr id="11" name="Picture 2" descr="C:\Users\Sebastian Höfner\Desktop\Acetone_plants.png"/>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6295464" y="29220890"/>
            <a:ext cx="3975093" cy="2828712"/>
          </a:xfrm>
          <a:prstGeom prst="rect">
            <a:avLst/>
          </a:prstGeom>
          <a:noFill/>
          <a:extLst>
            <a:ext uri="{909E8E84-426E-40DD-AFC4-6F175D3DCCD1}">
              <a14:hiddenFill xmlns:a14="http://schemas.microsoft.com/office/drawing/2010/main">
                <a:solidFill>
                  <a:srgbClr val="FFFFFF"/>
                </a:solidFill>
              </a14:hiddenFill>
            </a:ext>
          </a:extLst>
        </p:spPr>
      </p:pic>
      <p:sp>
        <p:nvSpPr>
          <p:cNvPr id="144" name="Textfeld 143"/>
          <p:cNvSpPr txBox="1"/>
          <p:nvPr/>
        </p:nvSpPr>
        <p:spPr>
          <a:xfrm>
            <a:off x="19973039" y="29380428"/>
            <a:ext cx="7273402" cy="2646878"/>
          </a:xfrm>
          <a:prstGeom prst="rect">
            <a:avLst/>
          </a:prstGeom>
          <a:noFill/>
        </p:spPr>
        <p:txBody>
          <a:bodyPr wrap="square" rtlCol="0">
            <a:spAutoFit/>
          </a:bodyPr>
          <a:lstStyle/>
          <a:p>
            <a:pPr algn="just"/>
            <a:r>
              <a:rPr lang="de-DE" sz="2000" b="1" dirty="0" err="1" smtClean="0"/>
              <a:t>Results</a:t>
            </a:r>
            <a:endParaRPr lang="de-DE" sz="2000" b="1" dirty="0"/>
          </a:p>
          <a:p>
            <a:pPr algn="just"/>
            <a:r>
              <a:rPr lang="de-DE" sz="600" b="1" dirty="0"/>
              <a:t> </a:t>
            </a:r>
          </a:p>
          <a:p>
            <a:pPr algn="just"/>
            <a:r>
              <a:rPr lang="en-US" sz="2000" dirty="0" smtClean="0"/>
              <a:t>In </a:t>
            </a:r>
            <a:r>
              <a:rPr lang="en-US" sz="2000" dirty="0"/>
              <a:t>the test the two sensors SGP30 of the company "Sensirion" and CCS811 of the company "</a:t>
            </a:r>
            <a:r>
              <a:rPr lang="en-US" sz="2000" dirty="0" err="1"/>
              <a:t>ams</a:t>
            </a:r>
            <a:r>
              <a:rPr lang="en-US" sz="2000" dirty="0"/>
              <a:t>" were used. In the evaluation, a significant decrease in the gas concentration was found in the comparison of the two measuring chambers, which, however, took different amounts of time depending on the type of pollutant. As an example, the course of the acetone concentration in the two measuring chambers, with (blue) or without (orange) plants to see.</a:t>
            </a:r>
          </a:p>
        </p:txBody>
      </p:sp>
    </p:spTree>
    <p:extLst>
      <p:ext uri="{BB962C8B-B14F-4D97-AF65-F5344CB8AC3E}">
        <p14:creationId xmlns:p14="http://schemas.microsoft.com/office/powerpoint/2010/main" val="1988839260"/>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1386</Words>
  <Application>Microsoft Office PowerPoint</Application>
  <PresentationFormat>Benutzerdefiniert</PresentationFormat>
  <Paragraphs>85</Paragraphs>
  <Slides>1</Slides>
  <Notes>0</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Larissa</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Sebastian Höfner</dc:creator>
  <cp:lastModifiedBy>Sebastian Höfner</cp:lastModifiedBy>
  <cp:revision>116</cp:revision>
  <cp:lastPrinted>2019-10-18T15:35:43Z</cp:lastPrinted>
  <dcterms:created xsi:type="dcterms:W3CDTF">2019-10-18T09:03:37Z</dcterms:created>
  <dcterms:modified xsi:type="dcterms:W3CDTF">2019-10-22T07:40:03Z</dcterms:modified>
</cp:coreProperties>
</file>