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1.xml"/><Relationship Id="rId18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71e14f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71e14f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75d01ff0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75d01ff0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71e14f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71e14f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75d01f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75d01f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75d01f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75d01f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75d01ff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75d01f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75d01ff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75d01ff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75d01ff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75d01ff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75d01ff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75d01ff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esathon.herokuapp.com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675" y="0"/>
            <a:ext cx="73133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3356100" cy="5143500"/>
          </a:xfrm>
          <a:prstGeom prst="rect">
            <a:avLst/>
          </a:prstGeom>
          <a:solidFill>
            <a:srgbClr val="00A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27394" l="20673" r="22672" t="21818"/>
          <a:stretch/>
        </p:blipFill>
        <p:spPr>
          <a:xfrm>
            <a:off x="392913" y="490375"/>
            <a:ext cx="2477824" cy="22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2972450"/>
            <a:ext cx="33561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TEAM NO.</a:t>
            </a:r>
            <a:endParaRPr sz="3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34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-100" y="-4675"/>
            <a:ext cx="9144000" cy="5143500"/>
          </a:xfrm>
          <a:prstGeom prst="rect">
            <a:avLst/>
          </a:prstGeom>
          <a:solidFill>
            <a:srgbClr val="00A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6681" y="-4675"/>
            <a:ext cx="91306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1552350" y="1607275"/>
            <a:ext cx="63483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How do we improve user</a:t>
            </a:r>
            <a:r>
              <a:rPr lang="en" sz="30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36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engagement?</a:t>
            </a:r>
            <a:r>
              <a:rPr lang="en" sz="30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3000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Answer: </a:t>
            </a:r>
            <a:r>
              <a:rPr lang="en" sz="36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Use the Sesathon App</a:t>
            </a:r>
            <a:endParaRPr sz="3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100" y="-4675"/>
            <a:ext cx="9144000" cy="5143500"/>
          </a:xfrm>
          <a:prstGeom prst="rect">
            <a:avLst/>
          </a:prstGeom>
          <a:solidFill>
            <a:srgbClr val="00A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6681" y="-4675"/>
            <a:ext cx="91306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552350" y="1607275"/>
            <a:ext cx="60393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How do we improve user</a:t>
            </a:r>
            <a:r>
              <a:rPr lang="en" sz="30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36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engagement?</a:t>
            </a:r>
            <a:r>
              <a:rPr lang="en" sz="30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00800" y="47250"/>
            <a:ext cx="4935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First: </a:t>
            </a:r>
            <a:r>
              <a:rPr lang="en" sz="30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Preprocess Data</a:t>
            </a:r>
            <a:endParaRPr sz="3000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01200" y="1091650"/>
            <a:ext cx="1398000" cy="1143000"/>
          </a:xfrm>
          <a:prstGeom prst="rect">
            <a:avLst/>
          </a:prstGeom>
          <a:solidFill>
            <a:srgbClr val="FFD8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User Profile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01200" y="2445500"/>
            <a:ext cx="13980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First Session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01200" y="3799350"/>
            <a:ext cx="13980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30 day engag.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184588" y="2131850"/>
            <a:ext cx="1902000" cy="17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Select relevant cols,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onvert categories to dummy variables,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Scaled numerical cols.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572000" y="2131850"/>
            <a:ext cx="1902000" cy="17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Summarized data using groupby aggregations to get 1 row per user. Create score function for 30 day engag.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894575" y="2131850"/>
            <a:ext cx="1902000" cy="17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Training set: User Profile &amp; First Session.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Target: Engagement score from 30 day engag. table.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7" name="Google Shape;77;p15"/>
          <p:cNvCxnSpPr>
            <a:stCxn id="71" idx="3"/>
            <a:endCxn id="74" idx="1"/>
          </p:cNvCxnSpPr>
          <p:nvPr/>
        </p:nvCxnSpPr>
        <p:spPr>
          <a:xfrm>
            <a:off x="1699200" y="1663150"/>
            <a:ext cx="485400" cy="13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>
            <a:stCxn id="72" idx="3"/>
            <a:endCxn id="74" idx="1"/>
          </p:cNvCxnSpPr>
          <p:nvPr/>
        </p:nvCxnSpPr>
        <p:spPr>
          <a:xfrm>
            <a:off x="1699200" y="3017000"/>
            <a:ext cx="4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73" idx="3"/>
            <a:endCxn id="74" idx="1"/>
          </p:cNvCxnSpPr>
          <p:nvPr/>
        </p:nvCxnSpPr>
        <p:spPr>
          <a:xfrm flipH="1" rot="10800000">
            <a:off x="1699200" y="3016950"/>
            <a:ext cx="485400" cy="13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74" idx="3"/>
            <a:endCxn id="75" idx="1"/>
          </p:cNvCxnSpPr>
          <p:nvPr/>
        </p:nvCxnSpPr>
        <p:spPr>
          <a:xfrm>
            <a:off x="4086588" y="3017000"/>
            <a:ext cx="4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5" idx="3"/>
            <a:endCxn id="76" idx="1"/>
          </p:cNvCxnSpPr>
          <p:nvPr/>
        </p:nvCxnSpPr>
        <p:spPr>
          <a:xfrm>
            <a:off x="6474000" y="3017000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00800" y="47250"/>
            <a:ext cx="4935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Second</a:t>
            </a: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" sz="30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Model</a:t>
            </a:r>
            <a:endParaRPr sz="3000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93500" y="868650"/>
            <a:ext cx="1992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Attempt 1: </a:t>
            </a:r>
            <a:r>
              <a:rPr i="1" lang="en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supervised - linear regression</a:t>
            </a:r>
            <a:endParaRPr i="1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401988"/>
            <a:ext cx="41624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93500" y="1718300"/>
            <a:ext cx="3614400" cy="2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Low correlation between dependent and independent variables (R squared = 0.045)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Hard to interpret results/coefficients as there are 167 columns.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Classification may be used to improve model accuracy (after classifying scores to classes), however, lack of interpretability of results wouldn’t change.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We needed to model the problem differently!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3205863"/>
            <a:ext cx="40862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7082025" y="505825"/>
            <a:ext cx="1652400" cy="40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081725" y="3089513"/>
            <a:ext cx="841800" cy="1937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00800" y="47250"/>
            <a:ext cx="4935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Second: </a:t>
            </a:r>
            <a:r>
              <a:rPr lang="en" sz="30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Model</a:t>
            </a:r>
            <a:endParaRPr sz="3000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93500" y="868650"/>
            <a:ext cx="2293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Attempt 1: </a:t>
            </a:r>
            <a:r>
              <a:rPr i="1" lang="en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unsupervised - k-means clustering</a:t>
            </a:r>
            <a:endParaRPr i="1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93500" y="1718300"/>
            <a:ext cx="4795800" cy="2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We fit the k-means model (n_clusters=3), to the training set (fig 1). The training set only includes first-day information of user.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When we plotted the clusters with user engagement score (from the 30-day table), we found that the clusters had distinctive results (fig 2).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This means actions taken only from the first day can inform us about user engagement over 30 days.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Now that we know cluster 2 exhibits properties that make its users more engaged, we need to take a deep dive into these properties to answer our question: “How do we improve user engagement?”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716" y="250075"/>
            <a:ext cx="3417234" cy="22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575" y="2685975"/>
            <a:ext cx="3449525" cy="22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00800" y="47250"/>
            <a:ext cx="4935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Third</a:t>
            </a: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" sz="30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Analysis</a:t>
            </a:r>
            <a:endParaRPr sz="3000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138" y="160163"/>
            <a:ext cx="39528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93500" y="868650"/>
            <a:ext cx="22938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Created script</a:t>
            </a: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i="1" lang="en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to see what properties clusters differed on.</a:t>
            </a:r>
            <a:endParaRPr i="1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62961" l="0" r="0" t="0"/>
          <a:stretch/>
        </p:blipFill>
        <p:spPr>
          <a:xfrm>
            <a:off x="200800" y="2283675"/>
            <a:ext cx="3676650" cy="10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5">
            <a:alphaModFix/>
          </a:blip>
          <a:srcRect b="0" l="19923" r="0" t="0"/>
          <a:stretch/>
        </p:blipFill>
        <p:spPr>
          <a:xfrm>
            <a:off x="200800" y="3905250"/>
            <a:ext cx="42561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93500" y="1768150"/>
            <a:ext cx="157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Weakest features</a:t>
            </a:r>
            <a:endParaRPr i="1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76400" y="3430513"/>
            <a:ext cx="168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Strongest </a:t>
            </a: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features</a:t>
            </a:r>
            <a:endParaRPr i="1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012200" y="3085275"/>
            <a:ext cx="39528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988550" y="2274350"/>
            <a:ext cx="1560000" cy="104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00800" y="3905275"/>
            <a:ext cx="1467300" cy="104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996775" y="3062100"/>
            <a:ext cx="39528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958150" y="3062100"/>
            <a:ext cx="4092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Action type features from day1 influence 30-day user engagement the most.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Features like browser type do not influence user engagement as seen by cluster similarity.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200800" y="47250"/>
            <a:ext cx="4935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Third</a:t>
            </a: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" sz="30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Analysis</a:t>
            </a:r>
            <a:endParaRPr sz="3000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>
            <a:off x="4579725" y="1000075"/>
            <a:ext cx="0" cy="390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9"/>
          <p:cNvSpPr txBox="1"/>
          <p:nvPr/>
        </p:nvSpPr>
        <p:spPr>
          <a:xfrm>
            <a:off x="787725" y="868650"/>
            <a:ext cx="269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Strongest features: </a:t>
            </a:r>
            <a:r>
              <a:rPr i="1" lang="en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action type</a:t>
            </a:r>
            <a:endParaRPr i="1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Low</a:t>
            </a:r>
            <a:r>
              <a:rPr i="1" lang="en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 overlap of clusters = </a:t>
            </a:r>
            <a:r>
              <a:rPr i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high user engagement predictive power</a:t>
            </a:r>
            <a:endParaRPr i="1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573913" y="868650"/>
            <a:ext cx="26955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Weakest</a:t>
            </a: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features: </a:t>
            </a:r>
            <a:r>
              <a:rPr i="1" lang="en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pre-financial data, browser type etc.</a:t>
            </a:r>
            <a:endParaRPr i="1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High overlap of clusters = </a:t>
            </a:r>
            <a:r>
              <a:rPr i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low user engagement predictive power</a:t>
            </a:r>
            <a:endParaRPr i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525" y="2449325"/>
            <a:ext cx="3394275" cy="2410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23" y="2449325"/>
            <a:ext cx="3369502" cy="23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00800" y="47250"/>
            <a:ext cx="52824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Fourth</a:t>
            </a: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" sz="30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Create Data Product</a:t>
            </a:r>
            <a:endParaRPr sz="3000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93500" y="868650"/>
            <a:ext cx="27186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Link to app</a:t>
            </a:r>
            <a:r>
              <a:rPr i="1"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i="1" lang="en" u="sng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http://sesathon.herokuapp.com/</a:t>
            </a:r>
            <a:endParaRPr i="1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675" y="2850225"/>
            <a:ext cx="4136825" cy="21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293500" y="1718300"/>
            <a:ext cx="3614400" cy="2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Using our scoring index from the 30 day table, we calculated a total engagement score for all segments combined for the first 30 days.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We assumed, for the purposes of simplicity, a constant rate at which engagement scores decreased with time. With the right time-series data, this adjustment can be made far more precise and empirical.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875" y="637075"/>
            <a:ext cx="3017625" cy="21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00800" y="47250"/>
            <a:ext cx="52824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Fourth: </a:t>
            </a:r>
            <a:r>
              <a:rPr lang="en" sz="3000">
                <a:solidFill>
                  <a:srgbClr val="FFD800"/>
                </a:solidFill>
                <a:latin typeface="Ubuntu"/>
                <a:ea typeface="Ubuntu"/>
                <a:cs typeface="Ubuntu"/>
                <a:sym typeface="Ubuntu"/>
              </a:rPr>
              <a:t>Create Data Product</a:t>
            </a:r>
            <a:endParaRPr sz="3000">
              <a:solidFill>
                <a:srgbClr val="FFD8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00800" y="1602450"/>
            <a:ext cx="4255200" cy="2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data product is great for showing the magnitude of impact of A/B test results and new hypotheses.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For example, our product has an option “Increase Offers Shown” , this is a hypothesis formulated to increase the activity of users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After this is clicked, a forecast is generated to show how much that increases the activity of users over a 90 day period.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Formulating more hypotheses based on the analysis from our data, specific changes can be collectively made to increase user product usage.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88" y="868638"/>
            <a:ext cx="25431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825" y="1738625"/>
            <a:ext cx="4048302" cy="990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0062" y="2803400"/>
            <a:ext cx="855961" cy="990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sp>
        <p:nvSpPr>
          <p:cNvPr id="152" name="Google Shape;152;p21"/>
          <p:cNvSpPr txBox="1"/>
          <p:nvPr/>
        </p:nvSpPr>
        <p:spPr>
          <a:xfrm>
            <a:off x="5589888" y="3794350"/>
            <a:ext cx="22563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D800"/>
                </a:solidFill>
              </a:rPr>
              <a:t>On the app, characteristics of different users are also showed to display what other options are influencing activity</a:t>
            </a:r>
            <a:endParaRPr sz="1100">
              <a:solidFill>
                <a:srgbClr val="FFD8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