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5" r:id="rId10"/>
    <p:sldId id="267" r:id="rId11"/>
    <p:sldId id="270" r:id="rId12"/>
    <p:sldId id="268" r:id="rId13"/>
    <p:sldId id="269" r:id="rId14"/>
    <p:sldId id="271" r:id="rId15"/>
    <p:sldId id="26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5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EB2C-D7BF-4CF9-90BA-F430E9B36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8B7D6-9940-46C9-B62E-62D738C42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E621-1EF0-4168-AFE6-AD7EF5E3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C8FC-5000-4008-9640-1E52169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C25E-884D-4A56-93DE-DC698ECE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5CB7-838F-4DA4-A2D1-97EBB6EC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9848F-8832-4EF5-A321-3E54A239F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1AFE-FD6E-41DD-945A-DF2E95BB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2483-36EB-4738-830F-95BDDDE7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F458-4732-4575-881A-DB847BEE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E4FC1-250D-4BE0-AA25-27D3C0E73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19765-384D-494C-AA26-11316172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E8DA-23B1-45E1-A5ED-A5C55306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DD01-B652-4441-AC76-7F7B0778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2DD8-3FAB-4A58-A6B6-E3528CE6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BAEE-FE99-4475-9CE7-1B2A41AA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5D4B-5801-496C-9196-C1299F72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CA70-1DE4-48C6-BEB5-705C470D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494F-A16E-46FB-873C-D7923ED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6DBE-30EF-4580-902D-04805AB1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F69B-2778-4990-B9B5-958A19A6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46F5-38E6-4735-9280-03014790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BBD7-297A-4587-9A3B-7553ACAB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461B-7234-415C-A25D-4C5276DC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0E3B-C3A5-4ADC-8FD4-B8514708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B9CC-EE75-4745-812F-3B65DB7D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1825-9CDE-49F9-B345-8A832D5E9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B7E65-B95B-44A7-9211-6AEB5D56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5E1F-93E1-47AF-AE72-48E829E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1156-BEF5-4539-89AB-4351FD1C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77A0-B7DD-4431-8177-E3581859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8FFE-CC5B-4B68-A128-F65256B5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821A-E404-43F9-B977-91CF6082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70FCA-AA64-41EF-9AE9-2EA69BC3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DC053-8A15-4BC6-AD68-49429CDC2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26F37-5A9A-4FB0-938B-326FE4F47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C8E2D-98BA-44FE-B7DB-05BFEAF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403D0-E272-4C13-9A89-E4136465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A0CFB-1083-4EE5-A66C-0C0C6C7E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EE3-8193-4725-84E7-27FCEA64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4AF05-2087-4171-8CEE-F240BB0A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48981-08FF-4DEA-82D2-3EF3114F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57A9-8064-47F8-B94B-7E2A56B5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3382D-0C78-4657-9B93-5368991F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E3396-BD91-493A-B256-5EF4865E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C1BF4-F0C3-4A2E-85A9-19E46048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7F0C-F76F-4DCD-8817-F9F730E2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8638-E832-4C0C-82AE-9E335702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1B031-212D-4947-A589-1DB4E405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2538-C294-456B-A958-F3813694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991A-1A00-4006-9251-87150D2D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516D9-BA18-433C-8A12-15F7BE3D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9877-9823-4B1E-A6E8-46900383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9DA6A-8491-40EF-A2C0-EDCBF510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9F215-0CAB-46A5-8DAD-9328F5EA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A2FCF-6C74-4E0D-A6CD-D39CB0BC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A3A4-068B-4726-86B7-57429014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77BF-E12C-41C3-8DF6-D09384EE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75628-9C8C-46E7-8561-C29EA761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9C92-5927-4AB6-AE54-073602ED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07C91-8F58-46B9-BB14-C3034459D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BA4F-28E6-4EE0-9D31-C45B3F358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7A94-81D6-42C3-A339-F35F77790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dockerfile_best-practices/" TargetMode="External"/><Relationship Id="rId2" Type="http://schemas.openxmlformats.org/officeDocument/2006/relationships/hyperlink" Target="https://docs.docker.com/s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blog/products/gcp/7-best-practices-for-building-container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kb/how-to-install-docker-on-ubuntu-18-0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24F6-D105-4FD8-8562-BE2B5ED4B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6119"/>
            <a:ext cx="9144000" cy="2387600"/>
          </a:xfrm>
        </p:spPr>
        <p:txBody>
          <a:bodyPr/>
          <a:lstStyle/>
          <a:p>
            <a:r>
              <a:rPr lang="en-US" dirty="0"/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77B17-22B4-4DFB-A25C-A09EEFAE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6FF7FA9B-E821-4B98-B885-6BB60F68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14" y="523008"/>
            <a:ext cx="3840371" cy="29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1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E73F-5573-4670-BB10-834B7295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a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FEDF-6D51-4431-AD0D-86D7BE42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build . --tag </a:t>
            </a:r>
            <a:r>
              <a:rPr lang="en-US" dirty="0" err="1">
                <a:latin typeface="Consolas" panose="020B0609020204030204" pitchFamily="49" charset="0"/>
              </a:rPr>
              <a:t>hi:latest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hi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8F97-AACE-47A1-B982-A0602C33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inside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E362-FAA5-4B93-87AE-90C98D3B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>
                <a:latin typeface="Consolas" panose="020B0609020204030204" pitchFamily="49" charset="0"/>
              </a:rPr>
              <a:t>run -</a:t>
            </a:r>
            <a:r>
              <a:rPr lang="en-US" dirty="0">
                <a:latin typeface="Consolas" panose="020B0609020204030204" pitchFamily="49" charset="0"/>
              </a:rPr>
              <a:t>it hi /bin/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python --version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2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20FE-C89B-4D93-8C6A-ED09AA6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host paths into </a:t>
            </a:r>
            <a:r>
              <a:rPr lang="en-US"/>
              <a:t>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4BC0-901B-4777-8ABC-0F40CD34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D7A-01CA-4F2E-8D4E-223B2969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8876-E38B-4D6B-8750-D8E224CB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EC76-8D9A-4722-BFAD-89293CF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Orchestrating </a:t>
            </a:r>
            <a:r>
              <a:rPr lang="en-US"/>
              <a:t>several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6E15-C11D-4326-B0BD-7DC29736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9F35-B62C-4EE9-B4A9-F66DE27E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0A98-328E-4955-B69D-290A2308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https://docs.docker.com/samples/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https://docs.docker.com/develop/develop-images/dockerfile_best-practices/</a:t>
            </a:r>
            <a:endParaRPr lang="en-US" dirty="0"/>
          </a:p>
          <a:p>
            <a:r>
              <a:rPr lang="en-US" dirty="0">
                <a:hlinkClick r:id="rId4"/>
              </a:rPr>
              <a:t>https://cloud.google.com/blog/products/gcp/7-best-practices-for-building-containers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E80D-4401-41F3-9094-8D4CEEC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7AA7-62FF-4D39-876D-894361D9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 container to a .tar or .tar.gz: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&gt; myimage_latest.tar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gzip</a:t>
            </a:r>
            <a:r>
              <a:rPr lang="en-US" dirty="0">
                <a:latin typeface="Consolas" panose="020B0609020204030204" pitchFamily="49" charset="0"/>
              </a:rPr>
              <a:t> &gt; myimage_latest.tar.gz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23E-BE13-4626-BCFA-1CCFE8A2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4F20-F286-43CE-AE48-DB5397B4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containerization technology that enables lightweight application segmentation, portability and isolation</a:t>
            </a:r>
          </a:p>
          <a:p>
            <a:pPr lvl="1"/>
            <a:r>
              <a:rPr lang="en-US" dirty="0"/>
              <a:t>Functionally similar to, but much lighter weight than, traditional Virtual Machines (VMs)</a:t>
            </a:r>
          </a:p>
          <a:p>
            <a:pPr lvl="1"/>
            <a:r>
              <a:rPr lang="en-US" dirty="0"/>
              <a:t>Four to six times more containerized applications can be run on a given server machine than the if the applications were to be run in separate VMs (when done properly)</a:t>
            </a:r>
          </a:p>
          <a:p>
            <a:pPr lvl="1"/>
            <a:r>
              <a:rPr lang="en-US" dirty="0"/>
              <a:t>Docker lends itself to Continuous Integration/Continuous Deployment (CI/CD) build, test and deployment environments</a:t>
            </a:r>
          </a:p>
          <a:p>
            <a:pPr lvl="1"/>
            <a:r>
              <a:rPr lang="en-US" dirty="0"/>
              <a:t>Used heavily in cloud-scale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19612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D0C4-59CC-4E08-B97D-6B83EBFD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Docker differ from traditional VMs?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5F3B-0F9E-4D3E-8552-4AA6509E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use hardware virtualization and hypervisors, and can run different operating systems and kernels on separate VMs on the same hardware</a:t>
            </a:r>
          </a:p>
          <a:p>
            <a:r>
              <a:rPr lang="en-US" dirty="0"/>
              <a:t>Docker uses OS virtualization, the host kernel is shared among all containers</a:t>
            </a:r>
          </a:p>
          <a:p>
            <a:r>
              <a:rPr lang="en-US" dirty="0"/>
              <a:t>VMs running on the same host may be more secure than containers, but when developing or running trusted containers, this is often not a primary concern</a:t>
            </a:r>
          </a:p>
          <a:p>
            <a:r>
              <a:rPr lang="en-US" dirty="0"/>
              <a:t>Containers boot much faster than VMs (milliseconds vs. seconds), which makes scaling applications up and down much simpler</a:t>
            </a:r>
          </a:p>
        </p:txBody>
      </p:sp>
    </p:spTree>
    <p:extLst>
      <p:ext uri="{BB962C8B-B14F-4D97-AF65-F5344CB8AC3E}">
        <p14:creationId xmlns:p14="http://schemas.microsoft.com/office/powerpoint/2010/main" val="167690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38E-401A-4EA2-8978-880F7B04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  <p:pic>
        <p:nvPicPr>
          <p:cNvPr id="2050" name="Picture 2" descr="Virtual Machine System Architecture Diagram">
            <a:extLst>
              <a:ext uri="{FF2B5EF4-FFF2-40B4-BE49-F238E27FC236}">
                <a16:creationId xmlns:a16="http://schemas.microsoft.com/office/drawing/2014/main" id="{7B227927-30C5-49BA-898F-7EEAE8E49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595"/>
            <a:ext cx="48417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ainers System Architecture Diagram">
            <a:extLst>
              <a:ext uri="{FF2B5EF4-FFF2-40B4-BE49-F238E27FC236}">
                <a16:creationId xmlns:a16="http://schemas.microsoft.com/office/drawing/2014/main" id="{C729BD2F-EBB6-4A06-8EC9-213AEDA7E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24" y="1880613"/>
            <a:ext cx="4841776" cy="43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4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EED3-7D87-4A89-8B3D-4AAFE857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FCE1-1ADD-4DD0-BDBB-7DC54C3C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Reduced IT management resources</a:t>
            </a:r>
          </a:p>
          <a:p>
            <a:r>
              <a:rPr lang="en-US" dirty="0"/>
              <a:t>Reduced size of snapshots vs. VM images</a:t>
            </a:r>
          </a:p>
          <a:p>
            <a:r>
              <a:rPr lang="en-US" dirty="0"/>
              <a:t>Quicker spinning up apps – milliseconds to a few seconds vs. many seconds to minutes</a:t>
            </a:r>
          </a:p>
          <a:p>
            <a:r>
              <a:rPr lang="en-US" dirty="0"/>
              <a:t>Reduced &amp; simplified security updates</a:t>
            </a:r>
          </a:p>
          <a:p>
            <a:r>
              <a:rPr lang="en-US" dirty="0"/>
              <a:t>Less code to transfer, migrate, upload workloads</a:t>
            </a:r>
          </a:p>
          <a:p>
            <a:r>
              <a:rPr lang="en-US" dirty="0"/>
              <a:t>Isolated application environment</a:t>
            </a:r>
          </a:p>
          <a:p>
            <a:r>
              <a:rPr lang="en-US" dirty="0"/>
              <a:t>Complex environments are easily shared, when built properly e.g. without external dependencies.  Solves the ‘works on my machine’ problem</a:t>
            </a:r>
          </a:p>
          <a:p>
            <a:r>
              <a:rPr lang="en-US" dirty="0"/>
              <a:t>Greatly improved repeatability for application build and deploy</a:t>
            </a:r>
          </a:p>
        </p:txBody>
      </p:sp>
    </p:spTree>
    <p:extLst>
      <p:ext uri="{BB962C8B-B14F-4D97-AF65-F5344CB8AC3E}">
        <p14:creationId xmlns:p14="http://schemas.microsoft.com/office/powerpoint/2010/main" val="35669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F3CA-3993-4B48-9670-7306C49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Docker can help with at SSCI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3B5C-0E82-4C4B-9209-289B8ED0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Containerizing complex build environments can eliminate the dependency on a single, hard to maintain build machine</a:t>
            </a:r>
          </a:p>
          <a:p>
            <a:r>
              <a:rPr lang="en-US" dirty="0"/>
              <a:t>Containers can make it easy to have multiple, different test environments that can be layered on top of a common substrate</a:t>
            </a:r>
          </a:p>
          <a:p>
            <a:r>
              <a:rPr lang="en-US" dirty="0"/>
              <a:t>Docker container layers can help abstract common environments, allowing developers to focus on any additional configuration or tooling needed to, for example, build multiple versions of a system as requirements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1801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59A6-A3E6-458D-92B5-0D0C1C93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7474-67E2-40E2-B9CA-48F2812D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hlinkClick r:id="rId2"/>
              </a:rPr>
              <a:t>https://phoenixnap.com/kb/how-to-install-docker-on-ubuntu-18-04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hello-world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pull python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image ls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</a:rPr>
              <a:t> [-a]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history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system prune -a</a:t>
            </a:r>
          </a:p>
        </p:txBody>
      </p:sp>
    </p:spTree>
    <p:extLst>
      <p:ext uri="{BB962C8B-B14F-4D97-AF65-F5344CB8AC3E}">
        <p14:creationId xmlns:p14="http://schemas.microsoft.com/office/powerpoint/2010/main" val="34818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AFC9-6BA5-42A7-9669-4F93542B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application (Python 3.6+)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229C-3EAE-489A-B3A7-DD1143D0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platform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f'Hi</a:t>
            </a:r>
            <a:r>
              <a:rPr lang="en-US" dirty="0">
                <a:latin typeface="Consolas" panose="020B0609020204030204" pitchFamily="49" charset="0"/>
              </a:rPr>
              <a:t> from Python {</a:t>
            </a:r>
            <a:r>
              <a:rPr lang="en-US" dirty="0" err="1">
                <a:latin typeface="Consolas" panose="020B0609020204030204" pitchFamily="49" charset="0"/>
              </a:rPr>
              <a:t>platform.python_version</a:t>
            </a:r>
            <a:r>
              <a:rPr lang="en-US" dirty="0">
                <a:latin typeface="Consolas" panose="020B0609020204030204" pitchFamily="49" charset="0"/>
              </a:rPr>
              <a:t>()}')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2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2E0B-F2E4-46E8-B4ED-7AB218F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5551-DA78-4DD9-9BDF-3357E9F3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COPY hi.py 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CMD python hi.py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0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6341</TotalTime>
  <Words>563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Docker 101</vt:lpstr>
      <vt:lpstr>What is Docker?</vt:lpstr>
      <vt:lpstr>How does Docker differ from traditional VMs?</vt:lpstr>
      <vt:lpstr>VMs vs. Containers</vt:lpstr>
      <vt:lpstr>Benefits of Containers</vt:lpstr>
      <vt:lpstr>What Docker can help with at SSCI </vt:lpstr>
      <vt:lpstr>Getting started with Docker</vt:lpstr>
      <vt:lpstr>Example Python application (Python 3.6+)</vt:lpstr>
      <vt:lpstr>Example Dockerfile</vt:lpstr>
      <vt:lpstr>Building and running a Docker image</vt:lpstr>
      <vt:lpstr>Peeking inside the container</vt:lpstr>
      <vt:lpstr>Mounting host paths into a container</vt:lpstr>
      <vt:lpstr>Use cases</vt:lpstr>
      <vt:lpstr>Orchestrating several containers</vt:lpstr>
      <vt:lpstr>Reference and Further Reading</vt:lpstr>
      <vt:lpstr>Useful docker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David Anderson</dc:creator>
  <cp:lastModifiedBy>David Anderson</cp:lastModifiedBy>
  <cp:revision>23</cp:revision>
  <dcterms:created xsi:type="dcterms:W3CDTF">2020-02-13T19:47:03Z</dcterms:created>
  <dcterms:modified xsi:type="dcterms:W3CDTF">2020-03-03T21:48:58Z</dcterms:modified>
</cp:coreProperties>
</file>