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6" r:id="rId9"/>
    <p:sldId id="265" r:id="rId10"/>
    <p:sldId id="267" r:id="rId11"/>
    <p:sldId id="270" r:id="rId12"/>
    <p:sldId id="268" r:id="rId13"/>
    <p:sldId id="272" r:id="rId14"/>
    <p:sldId id="269" r:id="rId15"/>
    <p:sldId id="271" r:id="rId16"/>
    <p:sldId id="263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EB2C-D7BF-4CF9-90BA-F430E9B36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8B7D6-9940-46C9-B62E-62D738C42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EE621-1EF0-4168-AFE6-AD7EF5E39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AC8FC-5000-4008-9640-1E52169B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AC25E-884D-4A56-93DE-DC698ECE0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3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D5CB7-838F-4DA4-A2D1-97EBB6EC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9848F-8832-4EF5-A321-3E54A239F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91AFE-FD6E-41DD-945A-DF2E95BB5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22483-36EB-4738-830F-95BDDDE74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7F458-4732-4575-881A-DB847BEE3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2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DE4FC1-250D-4BE0-AA25-27D3C0E73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19765-384D-494C-AA26-113161722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5E8DA-23B1-45E1-A5ED-A5C553068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3DD01-B652-4441-AC76-7F7B0778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02DD8-3FAB-4A58-A6B6-E3528CE6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7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CBAEE-FE99-4475-9CE7-1B2A41AA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75D4B-5801-496C-9196-C1299F72A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0CA70-1DE4-48C6-BEB5-705C470D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4494F-A16E-46FB-873C-D7923EDB2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76DBE-30EF-4580-902D-04805AB1B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5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F69B-2778-4990-B9B5-958A19A64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446F5-38E6-4735-9280-03014790A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BBD7-297A-4587-9A3B-7553ACAB4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4461B-7234-415C-A25D-4C5276DC9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F0E3B-C3A5-4ADC-8FD4-B8514708D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4B9CC-EE75-4745-812F-3B65DB7D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41825-9CDE-49F9-B345-8A832D5E9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B7E65-B95B-44A7-9211-6AEB5D565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55E1F-93E1-47AF-AE72-48E829E4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D1156-BEF5-4539-89AB-4351FD1C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D77A0-B7DD-4431-8177-E3581859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98FFE-CC5B-4B68-A128-F65256B54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F821A-E404-43F9-B977-91CF6082E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70FCA-AA64-41EF-9AE9-2EA69BC3D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DC053-8A15-4BC6-AD68-49429CDC2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26F37-5A9A-4FB0-938B-326FE4F47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7C8E2D-98BA-44FE-B7DB-05BFEAF9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403D0-E272-4C13-9A89-E41364659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A0CFB-1083-4EE5-A66C-0C0C6C7E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7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0EE3-8193-4725-84E7-27FCEA64B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4AF05-2087-4171-8CEE-F240BB0A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48981-08FF-4DEA-82D2-3EF3114F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657A9-8064-47F8-B94B-7E2A56B50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7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F3382D-0C78-4657-9B93-5368991F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6E3396-BD91-493A-B256-5EF4865E6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C1BF4-F0C3-4A2E-85A9-19E46048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2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B7F0C-F76F-4DCD-8817-F9F730E2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D8638-E832-4C0C-82AE-9E3357028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1B031-212D-4947-A589-1DB4E405A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B2538-C294-456B-A958-F3813694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A991A-1A00-4006-9251-87150D2D8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516D9-BA18-433C-8A12-15F7BE3D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4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9877-9823-4B1E-A6E8-469003836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A9DA6A-8491-40EF-A2C0-EDCBF5109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9F215-0CAB-46A5-8DAD-9328F5EA5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A2FCF-6C74-4E0D-A6CD-D39CB0BCD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DA3A4-068B-4726-86B7-57429014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D77BF-E12C-41C3-8DF6-D09384EE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8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E75628-9C8C-46E7-8561-C29EA7618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B9C92-5927-4AB6-AE54-073602EDB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07C91-8F58-46B9-BB14-C3034459D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824F4-AB9C-4D04-B21E-D0E0598E59B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4BA4F-28E6-4EE0-9D31-C45B3F358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C7A94-81D6-42C3-A339-F35F77790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1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evelop/develop-images/dockerfile_best-practices/" TargetMode="External"/><Relationship Id="rId2" Type="http://schemas.openxmlformats.org/officeDocument/2006/relationships/hyperlink" Target="https://docs.docker.com/samp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.google.com/blog/products/gcp/7-best-practices-for-building-container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hoenixnap.com/kb/how-to-install-docker-on-ubuntu-18-0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524F6-D105-4FD8-8562-BE2B5ED4B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36119"/>
            <a:ext cx="9144000" cy="2387600"/>
          </a:xfrm>
        </p:spPr>
        <p:txBody>
          <a:bodyPr/>
          <a:lstStyle/>
          <a:p>
            <a:r>
              <a:rPr lang="en-US" dirty="0"/>
              <a:t>Docker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77B17-22B4-4DFB-A25C-A09EEFAE5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docker logo">
            <a:extLst>
              <a:ext uri="{FF2B5EF4-FFF2-40B4-BE49-F238E27FC236}">
                <a16:creationId xmlns:a16="http://schemas.microsoft.com/office/drawing/2014/main" id="{6FF7FA9B-E821-4B98-B885-6BB60F68B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814" y="523008"/>
            <a:ext cx="3840371" cy="298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216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5E73F-5573-4670-BB10-834B7295E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running a Docker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2FEDF-6D51-4431-AD0D-86D7BE424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build . --tag </a:t>
            </a:r>
            <a:r>
              <a:rPr lang="en-US" dirty="0" err="1">
                <a:latin typeface="Consolas" panose="020B0609020204030204" pitchFamily="49" charset="0"/>
              </a:rPr>
              <a:t>hi:latest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run hi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540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8F97-AACE-47A1-B982-A0602C33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Peeking inside the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DE362-FAA5-4B93-87AE-90C98D3BB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interactions with containers are from outside – i.e. from the context of the host OS.  But you can, in many circumstances, run a shell inside the container and issue commands to the containerized OS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run -it hi /bin/</a:t>
            </a:r>
            <a:r>
              <a:rPr lang="en-US" dirty="0" err="1">
                <a:latin typeface="Consolas" panose="020B0609020204030204" pitchFamily="49" charset="0"/>
              </a:rPr>
              <a:t>sh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whoami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python --version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124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020FE-C89B-4D93-8C6A-ED09AA6F0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Persisting files across container invocations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14BC0-901B-4777-8ABC-0F40CD343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files written to the container’s internal filesystem at runtime are saved in a </a:t>
            </a:r>
            <a:r>
              <a:rPr lang="en-US" dirty="0" err="1"/>
              <a:t>tmpfs</a:t>
            </a:r>
            <a:r>
              <a:rPr lang="en-US" dirty="0"/>
              <a:t> and do not persist across container invocations</a:t>
            </a:r>
          </a:p>
          <a:p>
            <a:r>
              <a:rPr lang="en-US" dirty="0"/>
              <a:t>If you need persistent data for your containerized applications, you will need to mount a volume inside your container</a:t>
            </a:r>
          </a:p>
          <a:p>
            <a:r>
              <a:rPr lang="en-US" dirty="0"/>
              <a:t>A mounted volume can be any directory on the host.  Files written or read by the container can be stored there and will persist across container invocations</a:t>
            </a:r>
          </a:p>
          <a:p>
            <a:r>
              <a:rPr lang="en-US" dirty="0"/>
              <a:t>Containers run (internally) as root, by default.  You can change the user and group IDs that run inside the container.</a:t>
            </a:r>
          </a:p>
        </p:txBody>
      </p:sp>
    </p:spTree>
    <p:extLst>
      <p:ext uri="{BB962C8B-B14F-4D97-AF65-F5344CB8AC3E}">
        <p14:creationId xmlns:p14="http://schemas.microsoft.com/office/powerpoint/2010/main" val="2800986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87D7-8191-4448-B0AD-24091C81F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Mounted volume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CFB0F-57FE-4F35-A489-4490C4445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cd mount</a:t>
            </a:r>
          </a:p>
          <a:p>
            <a:pPr marL="0" indent="0">
              <a:buNone/>
            </a:pPr>
            <a:r>
              <a:rPr lang="en-US" dirty="0"/>
              <a:t>docker build . --tag </a:t>
            </a:r>
            <a:r>
              <a:rPr lang="en-US" dirty="0" err="1"/>
              <a:t>writer:latest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docker run writer foo.txt</a:t>
            </a:r>
          </a:p>
          <a:p>
            <a:pPr marL="0" indent="0">
              <a:buNone/>
            </a:pPr>
            <a:r>
              <a:rPr lang="en-US" dirty="0"/>
              <a:t>docker run --rm -it --</a:t>
            </a:r>
            <a:r>
              <a:rPr lang="en-US" dirty="0" err="1"/>
              <a:t>entrypoint</a:t>
            </a:r>
            <a:r>
              <a:rPr lang="en-US" dirty="0"/>
              <a:t>=/bin/</a:t>
            </a:r>
            <a:r>
              <a:rPr lang="en-US" dirty="0" err="1"/>
              <a:t>sh</a:t>
            </a:r>
            <a:r>
              <a:rPr lang="en-US" dirty="0"/>
              <a:t> writer</a:t>
            </a:r>
          </a:p>
          <a:p>
            <a:pPr marL="0" indent="0">
              <a:buNone/>
            </a:pPr>
            <a:r>
              <a:rPr lang="en-US" dirty="0"/>
              <a:t>docker run -v $(</a:t>
            </a:r>
            <a:r>
              <a:rPr lang="en-US" dirty="0" err="1"/>
              <a:t>pwd</a:t>
            </a:r>
            <a:r>
              <a:rPr lang="en-US" dirty="0"/>
              <a:t>)/:/host </a:t>
            </a:r>
            <a:r>
              <a:rPr lang="en-US" dirty="0" err="1"/>
              <a:t>writer:latest</a:t>
            </a:r>
            <a:r>
              <a:rPr lang="en-US" dirty="0"/>
              <a:t> /host/bar.txt</a:t>
            </a:r>
          </a:p>
          <a:p>
            <a:pPr marL="0" indent="0">
              <a:buNone/>
            </a:pPr>
            <a:r>
              <a:rPr lang="en-US" dirty="0"/>
              <a:t>docker run --user $(id -u):$(id -g) -v $(</a:t>
            </a:r>
            <a:r>
              <a:rPr lang="en-US" dirty="0" err="1"/>
              <a:t>pwd</a:t>
            </a:r>
            <a:r>
              <a:rPr lang="en-US" dirty="0"/>
              <a:t>)/:/host </a:t>
            </a:r>
            <a:r>
              <a:rPr lang="en-US" dirty="0" err="1"/>
              <a:t>writer:latest</a:t>
            </a:r>
            <a:r>
              <a:rPr lang="en-US" dirty="0"/>
              <a:t> /host/baz.txt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74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78D7A-01CA-4F2E-8D4E-223B2969E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38876-E38B-4D6B-8750-D8E224CB9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Blackjack project – Dan Heinen</a:t>
            </a:r>
          </a:p>
        </p:txBody>
      </p:sp>
    </p:spTree>
    <p:extLst>
      <p:ext uri="{BB962C8B-B14F-4D97-AF65-F5344CB8AC3E}">
        <p14:creationId xmlns:p14="http://schemas.microsoft.com/office/powerpoint/2010/main" val="1441775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CEC76-8D9A-4722-BFAD-89293CFF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orchestration with docker-compose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C6E15-C11D-4326-B0BD-7DC297368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version: '3'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services: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server: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build: server/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ports: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- "1234:1234"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client: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build: client/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command: "hello from docker-compose"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network_mode</a:t>
            </a:r>
            <a:r>
              <a:rPr lang="en-US" dirty="0">
                <a:latin typeface="Consolas" panose="020B0609020204030204" pitchFamily="49" charset="0"/>
              </a:rPr>
              <a:t>: host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depends_on</a:t>
            </a:r>
            <a:r>
              <a:rPr lang="en-US" dirty="0">
                <a:latin typeface="Consolas" panose="020B0609020204030204" pitchFamily="49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- server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067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9F35-B62C-4EE9-B4A9-F66DE27E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and 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90A98-328E-4955-B69D-290A2308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https://docs.docker.com/samples/</a:t>
            </a:r>
            <a:endParaRPr lang="en-US" dirty="0"/>
          </a:p>
          <a:p>
            <a:r>
              <a:rPr lang="en-US" dirty="0">
                <a:hlinkClick r:id="rId3"/>
              </a:rPr>
              <a:t>https://docs.docker.com/develop/develop-images/dockerfile_best-practices/</a:t>
            </a:r>
            <a:endParaRPr lang="en-US" dirty="0"/>
          </a:p>
          <a:p>
            <a:r>
              <a:rPr lang="en-US" dirty="0">
                <a:hlinkClick r:id="rId4"/>
              </a:rPr>
              <a:t>https://cloud.google.com/blog/products/gcp/7-best-practices-for-building-containers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739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E80D-4401-41F3-9094-8D4CEEC2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docker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A7AA7-62FF-4D39-876D-894361D9B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a container to a .tar or .tar.gz: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docker save </a:t>
            </a:r>
            <a:r>
              <a:rPr lang="en-US" dirty="0" err="1">
                <a:latin typeface="Consolas" panose="020B0609020204030204" pitchFamily="49" charset="0"/>
              </a:rPr>
              <a:t>myimage:latest</a:t>
            </a:r>
            <a:r>
              <a:rPr lang="en-US" dirty="0">
                <a:latin typeface="Consolas" panose="020B0609020204030204" pitchFamily="49" charset="0"/>
              </a:rPr>
              <a:t> &gt; myimage_latest.tar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docker save </a:t>
            </a:r>
            <a:r>
              <a:rPr lang="en-US" dirty="0" err="1">
                <a:latin typeface="Consolas" panose="020B0609020204030204" pitchFamily="49" charset="0"/>
              </a:rPr>
              <a:t>myimage:latest</a:t>
            </a:r>
            <a:r>
              <a:rPr lang="en-US" dirty="0">
                <a:latin typeface="Consolas" panose="020B0609020204030204" pitchFamily="49" charset="0"/>
              </a:rPr>
              <a:t> | </a:t>
            </a:r>
            <a:r>
              <a:rPr lang="en-US" dirty="0" err="1">
                <a:latin typeface="Consolas" panose="020B0609020204030204" pitchFamily="49" charset="0"/>
              </a:rPr>
              <a:t>gzip</a:t>
            </a:r>
            <a:r>
              <a:rPr lang="en-US" dirty="0">
                <a:latin typeface="Consolas" panose="020B0609020204030204" pitchFamily="49" charset="0"/>
              </a:rPr>
              <a:t> &gt; myimage_latest.tar.gz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8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823E-BE13-4626-BCFA-1CCFE8A2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74F20-F286-43CE-AE48-DB5397B4B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is a containerization technology that enables lightweight application segmentation, portability and isolation</a:t>
            </a:r>
          </a:p>
          <a:p>
            <a:pPr lvl="1"/>
            <a:r>
              <a:rPr lang="en-US" dirty="0"/>
              <a:t>Functionally similar to, but much lighter weight than, traditional Virtual Machines (VMs)</a:t>
            </a:r>
          </a:p>
          <a:p>
            <a:pPr lvl="1"/>
            <a:r>
              <a:rPr lang="en-US" dirty="0"/>
              <a:t>Four to six times more containerized applications can be run on a given server machine than the if the applications were to be run in separate VMs (when done properly)</a:t>
            </a:r>
          </a:p>
          <a:p>
            <a:pPr lvl="1"/>
            <a:r>
              <a:rPr lang="en-US" dirty="0"/>
              <a:t>Docker lends itself to Continuous Integration/Continuous Deployment (CI/CD) build, test and deployment environments</a:t>
            </a:r>
          </a:p>
          <a:p>
            <a:pPr lvl="1"/>
            <a:r>
              <a:rPr lang="en-US" dirty="0"/>
              <a:t>Used heavily in cloud-scale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219612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D0C4-59CC-4E08-B97D-6B83EBFD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Docker differ from traditional VMs?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85F3B-0F9E-4D3E-8552-4AA6509E3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VMs use hardware virtualization and hypervisors, and can run different operating systems and kernels on separate VMs on the same hardware</a:t>
            </a:r>
          </a:p>
          <a:p>
            <a:r>
              <a:rPr lang="en-US" dirty="0"/>
              <a:t>Docker uses OS virtualization, the host kernel is shared among all containers</a:t>
            </a:r>
          </a:p>
          <a:p>
            <a:r>
              <a:rPr lang="en-US" dirty="0"/>
              <a:t>VMs running on the same host may be more secure than containers, but when developing or running trusted containers, this is often not a primary concern</a:t>
            </a:r>
          </a:p>
          <a:p>
            <a:r>
              <a:rPr lang="en-US" dirty="0"/>
              <a:t>Containers boot much faster than VMs (milliseconds vs. seconds), which makes scaling applications up and down much simpler</a:t>
            </a:r>
          </a:p>
        </p:txBody>
      </p:sp>
    </p:spTree>
    <p:extLst>
      <p:ext uri="{BB962C8B-B14F-4D97-AF65-F5344CB8AC3E}">
        <p14:creationId xmlns:p14="http://schemas.microsoft.com/office/powerpoint/2010/main" val="167690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338E-401A-4EA2-8978-880F7B047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VMs vs. Containers</a:t>
            </a:r>
          </a:p>
        </p:txBody>
      </p:sp>
      <p:pic>
        <p:nvPicPr>
          <p:cNvPr id="2050" name="Picture 2" descr="Virtual Machine System Architecture Diagram">
            <a:extLst>
              <a:ext uri="{FF2B5EF4-FFF2-40B4-BE49-F238E27FC236}">
                <a16:creationId xmlns:a16="http://schemas.microsoft.com/office/drawing/2014/main" id="{7B227927-30C5-49BA-898F-7EEAE8E492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70595"/>
            <a:ext cx="484177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ntainers System Architecture Diagram">
            <a:extLst>
              <a:ext uri="{FF2B5EF4-FFF2-40B4-BE49-F238E27FC236}">
                <a16:creationId xmlns:a16="http://schemas.microsoft.com/office/drawing/2014/main" id="{C729BD2F-EBB6-4A06-8EC9-213AEDA7E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024" y="1880613"/>
            <a:ext cx="4841776" cy="43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14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FEED3-7D87-4A89-8B3D-4AAFE857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6FCE1-1ADD-4DD0-BDBB-7DC54C3CB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Reduced IT management resources</a:t>
            </a:r>
          </a:p>
          <a:p>
            <a:r>
              <a:rPr lang="en-US" dirty="0"/>
              <a:t>Reduced size of snapshots vs. VM images</a:t>
            </a:r>
          </a:p>
          <a:p>
            <a:r>
              <a:rPr lang="en-US" dirty="0"/>
              <a:t>Quicker spinning up apps – milliseconds to a few seconds vs. many seconds to minutes</a:t>
            </a:r>
          </a:p>
          <a:p>
            <a:r>
              <a:rPr lang="en-US" dirty="0"/>
              <a:t>Reduced &amp; simplified security updates</a:t>
            </a:r>
          </a:p>
          <a:p>
            <a:r>
              <a:rPr lang="en-US" dirty="0"/>
              <a:t>Less code to transfer, migrate, upload workloads</a:t>
            </a:r>
          </a:p>
          <a:p>
            <a:r>
              <a:rPr lang="en-US" dirty="0"/>
              <a:t>Isolated application environment</a:t>
            </a:r>
          </a:p>
          <a:p>
            <a:r>
              <a:rPr lang="en-US" dirty="0"/>
              <a:t>Complex environments are easily shared, when built properly e.g. without external dependencies.  Solves the ‘works on my machine’ problem</a:t>
            </a:r>
          </a:p>
          <a:p>
            <a:r>
              <a:rPr lang="en-US" dirty="0"/>
              <a:t>Greatly improved repeatability for application build and deploy</a:t>
            </a:r>
          </a:p>
        </p:txBody>
      </p:sp>
    </p:spTree>
    <p:extLst>
      <p:ext uri="{BB962C8B-B14F-4D97-AF65-F5344CB8AC3E}">
        <p14:creationId xmlns:p14="http://schemas.microsoft.com/office/powerpoint/2010/main" val="356694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F3CA-3993-4B48-9670-7306C49D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Docker can help with at SSCI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63B5C-0E82-4C4B-9209-289B8ED0D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Containerizing complex build environments can eliminate the dependency on a single, hard to maintain build machine</a:t>
            </a:r>
          </a:p>
          <a:p>
            <a:r>
              <a:rPr lang="en-US" dirty="0"/>
              <a:t>Containers can make it easy to have multiple, different test environments that can be layered on top of a common substrate</a:t>
            </a:r>
          </a:p>
          <a:p>
            <a:r>
              <a:rPr lang="en-US" dirty="0"/>
              <a:t>Docker container layers can help abstract common environments, allowing developers to focus on any additional configuration or tooling needed to, for example, build multiple versions of a system as requirements change over time.</a:t>
            </a:r>
          </a:p>
        </p:txBody>
      </p:sp>
    </p:spTree>
    <p:extLst>
      <p:ext uri="{BB962C8B-B14F-4D97-AF65-F5344CB8AC3E}">
        <p14:creationId xmlns:p14="http://schemas.microsoft.com/office/powerpoint/2010/main" val="1801423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59A6-A3E6-458D-92B5-0D0C1C93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07474-67E2-40E2-B9CA-48F2812DE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hlinkClick r:id="rId2"/>
              </a:rPr>
              <a:t>https://phoenixnap.com/kb/how-to-install-docker-on-ubuntu-18-04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run hello-world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pull python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image ls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</a:t>
            </a:r>
            <a:r>
              <a:rPr lang="en-US" dirty="0" err="1">
                <a:latin typeface="Consolas" panose="020B0609020204030204" pitchFamily="49" charset="0"/>
              </a:rPr>
              <a:t>ps</a:t>
            </a:r>
            <a:r>
              <a:rPr lang="en-US" dirty="0">
                <a:latin typeface="Consolas" panose="020B0609020204030204" pitchFamily="49" charset="0"/>
              </a:rPr>
              <a:t> [-a]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history </a:t>
            </a:r>
            <a:r>
              <a:rPr lang="en-US" dirty="0" err="1">
                <a:latin typeface="Consolas" panose="020B0609020204030204" pitchFamily="49" charset="0"/>
              </a:rPr>
              <a:t>python:latest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system prune -a</a:t>
            </a:r>
          </a:p>
        </p:txBody>
      </p:sp>
    </p:spTree>
    <p:extLst>
      <p:ext uri="{BB962C8B-B14F-4D97-AF65-F5344CB8AC3E}">
        <p14:creationId xmlns:p14="http://schemas.microsoft.com/office/powerpoint/2010/main" val="348182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AFC9-6BA5-42A7-9669-4F93542B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Python application (Python 3.6+)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7229C-3EAE-489A-B3A7-DD1143D01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import platform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f'Hi</a:t>
            </a:r>
            <a:r>
              <a:rPr lang="en-US" dirty="0">
                <a:latin typeface="Consolas" panose="020B0609020204030204" pitchFamily="49" charset="0"/>
              </a:rPr>
              <a:t> from Python {</a:t>
            </a:r>
            <a:r>
              <a:rPr lang="en-US" dirty="0" err="1">
                <a:latin typeface="Consolas" panose="020B0609020204030204" pitchFamily="49" charset="0"/>
              </a:rPr>
              <a:t>platform.python_version</a:t>
            </a:r>
            <a:r>
              <a:rPr lang="en-US" dirty="0">
                <a:latin typeface="Consolas" panose="020B0609020204030204" pitchFamily="49" charset="0"/>
              </a:rPr>
              <a:t>()}')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2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2E0B-F2E4-46E8-B4ED-7AB218F24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05551-DA78-4DD9-9BDF-3357E9F32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dirty="0" err="1">
                <a:latin typeface="Consolas" panose="020B0609020204030204" pitchFamily="49" charset="0"/>
              </a:rPr>
              <a:t>python:latest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COPY hi.py 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CMD python hi.py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909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9248</TotalTime>
  <Words>833</Words>
  <Application>Microsoft Office PowerPoint</Application>
  <PresentationFormat>Widescreen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Docker 101</vt:lpstr>
      <vt:lpstr>What is Docker?</vt:lpstr>
      <vt:lpstr>How does Docker differ from traditional VMs?</vt:lpstr>
      <vt:lpstr>VMs vs. Containers</vt:lpstr>
      <vt:lpstr>Benefits of Containers</vt:lpstr>
      <vt:lpstr>What Docker can help with at SSCI </vt:lpstr>
      <vt:lpstr>Getting started with Docker</vt:lpstr>
      <vt:lpstr>Example Python application (Python 3.6+)</vt:lpstr>
      <vt:lpstr>Example Dockerfile</vt:lpstr>
      <vt:lpstr>Building and running a Docker image</vt:lpstr>
      <vt:lpstr>Peeking inside the container</vt:lpstr>
      <vt:lpstr>Persisting files across container invocations</vt:lpstr>
      <vt:lpstr>Mounted volume examples</vt:lpstr>
      <vt:lpstr>Use cases</vt:lpstr>
      <vt:lpstr>Container orchestration with docker-compose</vt:lpstr>
      <vt:lpstr>Reference and Further Reading</vt:lpstr>
      <vt:lpstr>Useful docker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101</dc:title>
  <dc:creator>David Anderson</dc:creator>
  <cp:lastModifiedBy>David Anderson</cp:lastModifiedBy>
  <cp:revision>37</cp:revision>
  <dcterms:created xsi:type="dcterms:W3CDTF">2020-02-13T19:47:03Z</dcterms:created>
  <dcterms:modified xsi:type="dcterms:W3CDTF">2020-03-06T16:08:09Z</dcterms:modified>
</cp:coreProperties>
</file>