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9" r:id="rId3"/>
    <p:sldId id="270" r:id="rId4"/>
    <p:sldId id="263" r:id="rId5"/>
    <p:sldId id="264" r:id="rId6"/>
    <p:sldId id="265" r:id="rId7"/>
    <p:sldId id="266" r:id="rId8"/>
    <p:sldId id="260" r:id="rId9"/>
    <p:sldId id="261" r:id="rId10"/>
    <p:sldId id="267"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77324" autoAdjust="0"/>
  </p:normalViewPr>
  <p:slideViewPr>
    <p:cSldViewPr snapToGrid="0">
      <p:cViewPr varScale="1">
        <p:scale>
          <a:sx n="103" d="100"/>
          <a:sy n="103" d="100"/>
        </p:scale>
        <p:origin x="730" y="4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E9FE4-70FF-45BE-BA4C-58898B58A9EA}"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7ED1E-FE5B-4AC5-803E-A423FB8DB3C9}" type="slidenum">
              <a:rPr lang="en-US" smtClean="0"/>
              <a:t>‹#›</a:t>
            </a:fld>
            <a:endParaRPr lang="en-US"/>
          </a:p>
        </p:txBody>
      </p:sp>
    </p:spTree>
    <p:extLst>
      <p:ext uri="{BB962C8B-B14F-4D97-AF65-F5344CB8AC3E}">
        <p14:creationId xmlns:p14="http://schemas.microsoft.com/office/powerpoint/2010/main" val="1481494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GmrDEX4P5l8"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youtube.com/watch?v=CIEYlUosKUY"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GmrDEX4P5l8"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CIEYlUosKU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0MqsWqBX4wQ"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FxbC7kYJ__c"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youtu.be/WaSGVAO-Ki8"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thank you for tuning into this presentation. I’ll be talking about Jean </a:t>
            </a:r>
            <a:r>
              <a:rPr lang="en-US" dirty="0" err="1"/>
              <a:t>Tinguely</a:t>
            </a:r>
            <a:r>
              <a:rPr lang="en-US" dirty="0"/>
              <a:t>. I apologize for the incredible number of mispronunciations that will happen in the next five to ten minutes ahead of time.</a:t>
            </a:r>
          </a:p>
        </p:txBody>
      </p:sp>
      <p:sp>
        <p:nvSpPr>
          <p:cNvPr id="4" name="Slide Number Placeholder 3"/>
          <p:cNvSpPr>
            <a:spLocks noGrp="1"/>
          </p:cNvSpPr>
          <p:nvPr>
            <p:ph type="sldNum" sz="quarter" idx="5"/>
          </p:nvPr>
        </p:nvSpPr>
        <p:spPr/>
        <p:txBody>
          <a:bodyPr/>
          <a:lstStyle/>
          <a:p>
            <a:fld id="{1327ED1E-FE5B-4AC5-803E-A423FB8DB3C9}" type="slidenum">
              <a:rPr lang="en-US" smtClean="0"/>
              <a:t>1</a:t>
            </a:fld>
            <a:endParaRPr lang="en-US"/>
          </a:p>
        </p:txBody>
      </p:sp>
    </p:spTree>
    <p:extLst>
      <p:ext uri="{BB962C8B-B14F-4D97-AF65-F5344CB8AC3E}">
        <p14:creationId xmlns:p14="http://schemas.microsoft.com/office/powerpoint/2010/main" val="712693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Bahnschrift" panose="020B0502040204020203" pitchFamily="34" charset="0"/>
              </a:rPr>
              <a:t>Another distinctive aspect of these later and larger works might be the collaborative aspects.  The Stravinsky Fountain, for instance, contains 16 fountains designed by </a:t>
            </a:r>
            <a:r>
              <a:rPr lang="en-US" dirty="0" err="1">
                <a:latin typeface="Bahnschrift" panose="020B0502040204020203" pitchFamily="34" charset="0"/>
              </a:rPr>
              <a:t>Tinguely</a:t>
            </a:r>
            <a:r>
              <a:rPr lang="en-US" dirty="0">
                <a:latin typeface="Bahnschrift" panose="020B0502040204020203" pitchFamily="34" charset="0"/>
              </a:rPr>
              <a:t> and his wife Niki de Saint </a:t>
            </a:r>
            <a:r>
              <a:rPr lang="en-US" dirty="0" err="1">
                <a:latin typeface="Bahnschrift" panose="020B0502040204020203" pitchFamily="34" charset="0"/>
              </a:rPr>
              <a:t>Phalle</a:t>
            </a:r>
            <a:r>
              <a:rPr lang="en-US" dirty="0">
                <a:latin typeface="Bahnschrift" panose="020B0502040204020203" pitchFamily="34" charset="0"/>
              </a:rPr>
              <a:t>. Each was inspired by the works of composer Igor Stravinsky. Elements of expression emerge as </a:t>
            </a:r>
            <a:r>
              <a:rPr lang="en-US" dirty="0" err="1">
                <a:latin typeface="Bahnschrift" panose="020B0502040204020203" pitchFamily="34" charset="0"/>
              </a:rPr>
              <a:t>Tinguely</a:t>
            </a:r>
            <a:r>
              <a:rPr lang="en-US" dirty="0">
                <a:latin typeface="Bahnschrift" panose="020B0502040204020203" pitchFamily="34" charset="0"/>
              </a:rPr>
              <a:t> wanted the machines to be like street performers, and the element of collaboration became more important as time passed, as his wife at the time began to make changes to the sculptures in the fountain. One final piece of </a:t>
            </a:r>
            <a:r>
              <a:rPr lang="en-US" dirty="0" err="1">
                <a:latin typeface="Bahnschrift" panose="020B0502040204020203" pitchFamily="34" charset="0"/>
              </a:rPr>
              <a:t>Tinguely’s</a:t>
            </a:r>
            <a:r>
              <a:rPr lang="en-US" dirty="0">
                <a:latin typeface="Bahnschrift" panose="020B0502040204020203" pitchFamily="34" charset="0"/>
              </a:rPr>
              <a:t> works is showcased here, which is the machines in all black. This was typical of the more aggressively critical work of the negative aspects of the machine and technic, and integrating the colorful works of his Niki de Saint </a:t>
            </a:r>
            <a:r>
              <a:rPr lang="en-US" dirty="0" err="1">
                <a:latin typeface="Bahnschrift" panose="020B0502040204020203" pitchFamily="34" charset="0"/>
              </a:rPr>
              <a:t>Phalle</a:t>
            </a:r>
            <a:r>
              <a:rPr lang="en-US" dirty="0">
                <a:latin typeface="Bahnschrift" panose="020B0502040204020203" pitchFamily="34" charset="0"/>
              </a:rPr>
              <a:t> marked an acknowledged desire to do less critical work at that moment.</a:t>
            </a:r>
          </a:p>
          <a:p>
            <a:endParaRPr lang="en-US" dirty="0"/>
          </a:p>
        </p:txBody>
      </p:sp>
      <p:sp>
        <p:nvSpPr>
          <p:cNvPr id="4" name="Slide Number Placeholder 3"/>
          <p:cNvSpPr>
            <a:spLocks noGrp="1"/>
          </p:cNvSpPr>
          <p:nvPr>
            <p:ph type="sldNum" sz="quarter" idx="5"/>
          </p:nvPr>
        </p:nvSpPr>
        <p:spPr/>
        <p:txBody>
          <a:bodyPr/>
          <a:lstStyle/>
          <a:p>
            <a:fld id="{1327ED1E-FE5B-4AC5-803E-A423FB8DB3C9}" type="slidenum">
              <a:rPr lang="en-US" smtClean="0"/>
              <a:t>10</a:t>
            </a:fld>
            <a:endParaRPr lang="en-US"/>
          </a:p>
        </p:txBody>
      </p:sp>
    </p:spTree>
    <p:extLst>
      <p:ext uri="{BB962C8B-B14F-4D97-AF65-F5344CB8AC3E}">
        <p14:creationId xmlns:p14="http://schemas.microsoft.com/office/powerpoint/2010/main" val="4139576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latin typeface="Bahnschrift" panose="020B0502040204020203" pitchFamily="34" charset="0"/>
                <a:ea typeface="+mn-ea"/>
                <a:cs typeface="+mn-cs"/>
              </a:rPr>
              <a:t>Jean </a:t>
            </a:r>
            <a:r>
              <a:rPr lang="en-US" sz="1000" kern="1200" dirty="0" err="1">
                <a:solidFill>
                  <a:schemeClr val="tx1"/>
                </a:solidFill>
                <a:latin typeface="Bahnschrift" panose="020B0502040204020203" pitchFamily="34" charset="0"/>
                <a:ea typeface="+mn-ea"/>
                <a:cs typeface="+mn-cs"/>
              </a:rPr>
              <a:t>Tinguely</a:t>
            </a:r>
            <a:r>
              <a:rPr lang="en-US" sz="1000" kern="1200" dirty="0">
                <a:solidFill>
                  <a:schemeClr val="tx1"/>
                </a:solidFill>
                <a:latin typeface="Bahnschrift" panose="020B0502040204020203" pitchFamily="34" charset="0"/>
                <a:ea typeface="+mn-ea"/>
                <a:cs typeface="+mn-cs"/>
              </a:rPr>
              <a:t> swiss sculptor known for his kinetic art. Much of his career was spent in France, as he worked as a professional artist in Paris.</a:t>
            </a:r>
          </a:p>
          <a:p>
            <a:endParaRPr lang="en-US" sz="1000" kern="1200" dirty="0">
              <a:solidFill>
                <a:schemeClr val="tx1"/>
              </a:solidFill>
              <a:latin typeface="Bahnschrift" panose="020B0502040204020203" pitchFamily="34" charset="0"/>
              <a:ea typeface="+mn-ea"/>
              <a:cs typeface="+mn-cs"/>
            </a:endParaRPr>
          </a:p>
          <a:p>
            <a:r>
              <a:rPr lang="en-US" sz="1000" kern="1200" dirty="0">
                <a:solidFill>
                  <a:schemeClr val="tx1"/>
                </a:solidFill>
                <a:latin typeface="Bahnschrift" panose="020B0502040204020203" pitchFamily="34" charset="0"/>
                <a:ea typeface="+mn-ea"/>
                <a:cs typeface="+mn-cs"/>
              </a:rPr>
              <a:t>He drew heavily upon the Dada tradition, known for its nonserious critique of the seriousness of the world. He was a signing member of the New Realist Manifesto in 1960. As some of you may already know, this movement focused upon bringing life and art closer together. They continued with the trend of resisting the traditional standards of art requiring meaning. To this end, you’ll see in many of </a:t>
            </a:r>
            <a:r>
              <a:rPr lang="en-US" sz="1000" kern="1200" dirty="0" err="1">
                <a:solidFill>
                  <a:schemeClr val="tx1"/>
                </a:solidFill>
                <a:latin typeface="Bahnschrift" panose="020B0502040204020203" pitchFamily="34" charset="0"/>
                <a:ea typeface="+mn-ea"/>
                <a:cs typeface="+mn-cs"/>
              </a:rPr>
              <a:t>Tinguely’s</a:t>
            </a:r>
            <a:r>
              <a:rPr lang="en-US" sz="1000" kern="1200" dirty="0">
                <a:solidFill>
                  <a:schemeClr val="tx1"/>
                </a:solidFill>
                <a:latin typeface="Bahnschrift" panose="020B0502040204020203" pitchFamily="34" charset="0"/>
                <a:ea typeface="+mn-ea"/>
                <a:cs typeface="+mn-cs"/>
              </a:rPr>
              <a:t> works the use of found-objects, bringing the audience and machine into the art and removing the artist, as well as that age-old question of what constitutes art. His work largely satirized automation and technological society. His works have largely fit into four broad and overlapping categories: </a:t>
            </a:r>
          </a:p>
          <a:p>
            <a:endParaRPr lang="en-US" sz="1000" kern="1200" dirty="0">
              <a:solidFill>
                <a:schemeClr val="tx1"/>
              </a:solidFill>
              <a:latin typeface="Bahnschrift" panose="020B0502040204020203" pitchFamily="34" charset="0"/>
              <a:ea typeface="+mn-ea"/>
              <a:cs typeface="+mn-cs"/>
            </a:endParaRPr>
          </a:p>
          <a:p>
            <a:r>
              <a:rPr lang="en-US" sz="1000" kern="1200" dirty="0">
                <a:solidFill>
                  <a:schemeClr val="tx1"/>
                </a:solidFill>
                <a:latin typeface="Bahnschrift" panose="020B0502040204020203" pitchFamily="34" charset="0"/>
                <a:ea typeface="+mn-ea"/>
                <a:cs typeface="+mn-cs"/>
              </a:rPr>
              <a:t>Abstract art set in motion; drawing machines; self-destructing machine installations; collaborative, expressive machine </a:t>
            </a:r>
            <a:r>
              <a:rPr lang="en-US" sz="1000" kern="1200" dirty="0" err="1">
                <a:solidFill>
                  <a:schemeClr val="tx1"/>
                </a:solidFill>
                <a:latin typeface="Bahnschrift" panose="020B0502040204020203" pitchFamily="34" charset="0"/>
                <a:ea typeface="+mn-ea"/>
                <a:cs typeface="+mn-cs"/>
              </a:rPr>
              <a:t>scultpures</a:t>
            </a:r>
            <a:endParaRPr lang="en-US" sz="1000" kern="1200" dirty="0">
              <a:solidFill>
                <a:schemeClr val="tx1"/>
              </a:solidFill>
              <a:latin typeface="Bahnschrift" panose="020B0502040204020203"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1327ED1E-FE5B-4AC5-803E-A423FB8DB3C9}" type="slidenum">
              <a:rPr lang="en-US" smtClean="0"/>
              <a:t>2</a:t>
            </a:fld>
            <a:endParaRPr lang="en-US"/>
          </a:p>
        </p:txBody>
      </p:sp>
    </p:spTree>
    <p:extLst>
      <p:ext uri="{BB962C8B-B14F-4D97-AF65-F5344CB8AC3E}">
        <p14:creationId xmlns:p14="http://schemas.microsoft.com/office/powerpoint/2010/main" val="258289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27ED1E-FE5B-4AC5-803E-A423FB8DB3C9}" type="slidenum">
              <a:rPr lang="en-US" smtClean="0"/>
              <a:t>3</a:t>
            </a:fld>
            <a:endParaRPr lang="en-US"/>
          </a:p>
        </p:txBody>
      </p:sp>
    </p:spTree>
    <p:extLst>
      <p:ext uri="{BB962C8B-B14F-4D97-AF65-F5344CB8AC3E}">
        <p14:creationId xmlns:p14="http://schemas.microsoft.com/office/powerpoint/2010/main" val="3743372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latin typeface="Bahnschrift" panose="020B0502040204020203" pitchFamily="34" charset="0"/>
              </a:rPr>
              <a:t>Métamatics</a:t>
            </a:r>
            <a:r>
              <a:rPr lang="en-US" sz="1000" dirty="0">
                <a:latin typeface="Bahnschrift" panose="020B0502040204020203" pitchFamily="34" charset="0"/>
              </a:rPr>
              <a:t>: Machines that produced art works. It is unclear if this term refers to drawing machines exclusively or translates to his broader concept of “metamachines” which are, as we’ll hear in a video later, machines about machines. For now, I’ll focus on his drawing machines, such as the one pictured here during a performance at the 1959 Paris Biennale, the </a:t>
            </a:r>
            <a:r>
              <a:rPr lang="en-US" sz="1000" dirty="0" err="1">
                <a:latin typeface="Bahnschrift" panose="020B0502040204020203" pitchFamily="34" charset="0"/>
              </a:rPr>
              <a:t>Metamtic</a:t>
            </a:r>
            <a:r>
              <a:rPr lang="en-US" sz="1000" dirty="0">
                <a:latin typeface="Bahnschrift" panose="020B0502040204020203" pitchFamily="34" charset="0"/>
              </a:rPr>
              <a:t> no. 17. It’s with these machines that we see the question of the roles in art. The artist is displaced as the viewer chooses the instrument to draw with, and the machine draws the art. In this way, the artist becomes a facilitator, one who sets creation in motion.</a:t>
            </a:r>
          </a:p>
          <a:p>
            <a:endParaRPr lang="en-US" sz="1000" dirty="0">
              <a:latin typeface="Bahnschrift" panose="020B0502040204020203" pitchFamily="34" charset="0"/>
            </a:endParaRPr>
          </a:p>
          <a:p>
            <a:r>
              <a:rPr lang="en-US" sz="1000" dirty="0">
                <a:latin typeface="Bahnschrift" panose="020B0502040204020203" pitchFamily="34" charset="0"/>
                <a:hlinkClick r:id="rId3"/>
              </a:rPr>
              <a:t>https://www.youtube.com/watch?v=GmrDEX4P5l8</a:t>
            </a:r>
            <a:endParaRPr lang="en-US" sz="1000" dirty="0">
              <a:latin typeface="Bahnschrift" panose="020B0502040204020203" pitchFamily="34" charset="0"/>
            </a:endParaRPr>
          </a:p>
          <a:p>
            <a:r>
              <a:rPr lang="en-US" sz="1000" dirty="0">
                <a:latin typeface="Bahnschrift" panose="020B0502040204020203" pitchFamily="34" charset="0"/>
              </a:rPr>
              <a:t>1:51-2:08</a:t>
            </a:r>
          </a:p>
          <a:p>
            <a:endParaRPr lang="en-US" sz="1000" dirty="0">
              <a:latin typeface="Bahnschrift" panose="020B0502040204020203" pitchFamily="34" charset="0"/>
            </a:endParaRPr>
          </a:p>
          <a:p>
            <a:r>
              <a:rPr lang="en-US" sz="1000" dirty="0" err="1">
                <a:latin typeface="Bahnschrift" panose="020B0502040204020203" pitchFamily="34" charset="0"/>
              </a:rPr>
              <a:t>Metamatic</a:t>
            </a:r>
            <a:r>
              <a:rPr lang="en-US" sz="1000" dirty="0">
                <a:latin typeface="Bahnschrift" panose="020B0502040204020203" pitchFamily="34" charset="0"/>
              </a:rPr>
              <a:t> no. 10</a:t>
            </a:r>
          </a:p>
          <a:p>
            <a:r>
              <a:rPr lang="en-US" sz="1000" dirty="0">
                <a:latin typeface="Bahnschrift" panose="020B0502040204020203" pitchFamily="34" charset="0"/>
                <a:hlinkClick r:id="rId4"/>
              </a:rPr>
              <a:t>https://www.youtube.com/watch?v=CIEYlUosKUY</a:t>
            </a:r>
            <a:endParaRPr lang="en-US" sz="1000" dirty="0">
              <a:latin typeface="Bahnschrift" panose="020B0502040204020203" pitchFamily="34" charset="0"/>
            </a:endParaRPr>
          </a:p>
          <a:p>
            <a:r>
              <a:rPr lang="en-US" sz="1000" dirty="0">
                <a:latin typeface="Bahnschrift" panose="020B0502040204020203" pitchFamily="34" charset="0"/>
              </a:rPr>
              <a:t>3:56</a:t>
            </a:r>
          </a:p>
          <a:p>
            <a:endParaRPr lang="en-US" dirty="0"/>
          </a:p>
        </p:txBody>
      </p:sp>
      <p:sp>
        <p:nvSpPr>
          <p:cNvPr id="4" name="Slide Number Placeholder 3"/>
          <p:cNvSpPr>
            <a:spLocks noGrp="1"/>
          </p:cNvSpPr>
          <p:nvPr>
            <p:ph type="sldNum" sz="quarter" idx="5"/>
          </p:nvPr>
        </p:nvSpPr>
        <p:spPr/>
        <p:txBody>
          <a:bodyPr/>
          <a:lstStyle/>
          <a:p>
            <a:fld id="{1327ED1E-FE5B-4AC5-803E-A423FB8DB3C9}" type="slidenum">
              <a:rPr lang="en-US" smtClean="0"/>
              <a:t>4</a:t>
            </a:fld>
            <a:endParaRPr lang="en-US"/>
          </a:p>
        </p:txBody>
      </p:sp>
    </p:spTree>
    <p:extLst>
      <p:ext uri="{BB962C8B-B14F-4D97-AF65-F5344CB8AC3E}">
        <p14:creationId xmlns:p14="http://schemas.microsoft.com/office/powerpoint/2010/main" val="2714437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Bahnschrift" panose="020B0502040204020203" pitchFamily="34" charset="0"/>
                <a:hlinkClick r:id="rId3"/>
              </a:rPr>
              <a:t>https://www.youtube.com/watch?v=GmrDEX4P5l8</a:t>
            </a:r>
            <a:endParaRPr lang="en-US" sz="1000" dirty="0">
              <a:latin typeface="Bahnschrift" panose="020B0502040204020203" pitchFamily="34" charset="0"/>
            </a:endParaRPr>
          </a:p>
          <a:p>
            <a:r>
              <a:rPr lang="en-US" sz="1000" dirty="0">
                <a:latin typeface="Bahnschrift" panose="020B0502040204020203" pitchFamily="34" charset="0"/>
              </a:rPr>
              <a:t>1:51-2:08</a:t>
            </a:r>
          </a:p>
          <a:p>
            <a:endParaRPr lang="en-US" sz="1000" dirty="0">
              <a:latin typeface="Bahnschrift" panose="020B0502040204020203" pitchFamily="34" charset="0"/>
            </a:endParaRPr>
          </a:p>
          <a:p>
            <a:r>
              <a:rPr lang="en-US" sz="1000" dirty="0">
                <a:latin typeface="Bahnschrift" panose="020B0502040204020203" pitchFamily="34" charset="0"/>
              </a:rPr>
              <a:t>Other machines allowed people to select the color and allowed audience control over when they started and stopped via a button or lever.</a:t>
            </a:r>
          </a:p>
        </p:txBody>
      </p:sp>
      <p:sp>
        <p:nvSpPr>
          <p:cNvPr id="4" name="Slide Number Placeholder 3"/>
          <p:cNvSpPr>
            <a:spLocks noGrp="1"/>
          </p:cNvSpPr>
          <p:nvPr>
            <p:ph type="sldNum" sz="quarter" idx="5"/>
          </p:nvPr>
        </p:nvSpPr>
        <p:spPr/>
        <p:txBody>
          <a:bodyPr/>
          <a:lstStyle/>
          <a:p>
            <a:fld id="{1327ED1E-FE5B-4AC5-803E-A423FB8DB3C9}" type="slidenum">
              <a:rPr lang="en-US" smtClean="0"/>
              <a:t>5</a:t>
            </a:fld>
            <a:endParaRPr lang="en-US"/>
          </a:p>
        </p:txBody>
      </p:sp>
    </p:spTree>
    <p:extLst>
      <p:ext uri="{BB962C8B-B14F-4D97-AF65-F5344CB8AC3E}">
        <p14:creationId xmlns:p14="http://schemas.microsoft.com/office/powerpoint/2010/main" val="284133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latin typeface="Bahnschrift" panose="020B0502040204020203" pitchFamily="34" charset="0"/>
              </a:rPr>
              <a:t>Metamatic</a:t>
            </a:r>
            <a:r>
              <a:rPr lang="en-US" sz="1000" dirty="0">
                <a:latin typeface="Bahnschrift" panose="020B0502040204020203" pitchFamily="34" charset="0"/>
              </a:rPr>
              <a:t> no. 10</a:t>
            </a:r>
          </a:p>
          <a:p>
            <a:r>
              <a:rPr lang="en-US" sz="1000" dirty="0">
                <a:latin typeface="Bahnschrift" panose="020B0502040204020203" pitchFamily="34" charset="0"/>
                <a:hlinkClick r:id="rId3"/>
              </a:rPr>
              <a:t>https://www.youtube.com/watch?v=CIEYlUosKUY</a:t>
            </a:r>
            <a:endParaRPr lang="en-US" sz="1000" dirty="0">
              <a:latin typeface="Bahnschrift" panose="020B0502040204020203" pitchFamily="34" charset="0"/>
            </a:endParaRPr>
          </a:p>
          <a:p>
            <a:r>
              <a:rPr lang="en-US" sz="1000" dirty="0">
                <a:latin typeface="Bahnschrift" panose="020B0502040204020203" pitchFamily="34" charset="0"/>
              </a:rPr>
              <a:t>3:56</a:t>
            </a:r>
          </a:p>
          <a:p>
            <a:endParaRPr lang="en-US" dirty="0"/>
          </a:p>
        </p:txBody>
      </p:sp>
      <p:sp>
        <p:nvSpPr>
          <p:cNvPr id="4" name="Slide Number Placeholder 3"/>
          <p:cNvSpPr>
            <a:spLocks noGrp="1"/>
          </p:cNvSpPr>
          <p:nvPr>
            <p:ph type="sldNum" sz="quarter" idx="5"/>
          </p:nvPr>
        </p:nvSpPr>
        <p:spPr/>
        <p:txBody>
          <a:bodyPr/>
          <a:lstStyle/>
          <a:p>
            <a:fld id="{1327ED1E-FE5B-4AC5-803E-A423FB8DB3C9}" type="slidenum">
              <a:rPr lang="en-US" smtClean="0"/>
              <a:t>6</a:t>
            </a:fld>
            <a:endParaRPr lang="en-US"/>
          </a:p>
        </p:txBody>
      </p:sp>
    </p:spTree>
    <p:extLst>
      <p:ext uri="{BB962C8B-B14F-4D97-AF65-F5344CB8AC3E}">
        <p14:creationId xmlns:p14="http://schemas.microsoft.com/office/powerpoint/2010/main" val="1117157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Bahnschrift" panose="020B0502040204020203" pitchFamily="34" charset="0"/>
              </a:rPr>
              <a:t>Another important group of works are </a:t>
            </a:r>
            <a:r>
              <a:rPr lang="en-US" sz="1000" dirty="0" err="1">
                <a:latin typeface="Bahnschrift" panose="020B0502040204020203" pitchFamily="34" charset="0"/>
              </a:rPr>
              <a:t>Tinguely’s</a:t>
            </a:r>
            <a:r>
              <a:rPr lang="en-US" sz="1000" dirty="0">
                <a:latin typeface="Bahnschrift" panose="020B0502040204020203" pitchFamily="34" charset="0"/>
              </a:rPr>
              <a:t> self-destructing machines, used to criticize, express, and satirize the use of machines for destructive purposes, such as war or, once again, the pointless economic endeavor. Here we have his most famous piece, discussed in the book chapter we read way back when, Homage to New York from 1960. As that chapter says, this piece might be interpreted as critiquing the projected ideal of totally functional machines as impossible and obscurest due to inherent flaws. As we’ve discussed, machines can and do fail.</a:t>
            </a:r>
          </a:p>
          <a:p>
            <a:endParaRPr lang="en-US" sz="1000" dirty="0">
              <a:latin typeface="Bahnschrift" panose="020B0502040204020203" pitchFamily="34" charset="0"/>
            </a:endParaRPr>
          </a:p>
          <a:p>
            <a:r>
              <a:rPr lang="en-US" sz="1000" dirty="0">
                <a:latin typeface="Bahnschrift" panose="020B0502040204020203" pitchFamily="34" charset="0"/>
              </a:rPr>
              <a:t>Homage to New York (1960)</a:t>
            </a:r>
          </a:p>
          <a:p>
            <a:r>
              <a:rPr lang="en-US" sz="1000" dirty="0">
                <a:latin typeface="Bahnschrift" panose="020B0502040204020203" pitchFamily="34" charset="0"/>
                <a:hlinkClick r:id="rId3"/>
              </a:rPr>
              <a:t>https://www.youtube.com/watch?v=0MqsWqBX4wQ</a:t>
            </a:r>
            <a:endParaRPr lang="en-US" sz="1000" dirty="0">
              <a:latin typeface="Bahnschrift" panose="020B0502040204020203" pitchFamily="34" charset="0"/>
            </a:endParaRPr>
          </a:p>
          <a:p>
            <a:endParaRPr lang="en-US" sz="1000" dirty="0">
              <a:latin typeface="Bahnschrift" panose="020B0502040204020203" pitchFamily="34" charset="0"/>
            </a:endParaRPr>
          </a:p>
          <a:p>
            <a:r>
              <a:rPr lang="en-US" dirty="0"/>
              <a:t>The piece did not completely self-destruct. What remains of the work is still held by the </a:t>
            </a:r>
            <a:r>
              <a:rPr lang="en-US" dirty="0" err="1"/>
              <a:t>MoMa</a:t>
            </a:r>
            <a:r>
              <a:rPr lang="en-US" dirty="0"/>
              <a:t> in NY. Even failed art pieces are monetizable.</a:t>
            </a:r>
          </a:p>
        </p:txBody>
      </p:sp>
      <p:sp>
        <p:nvSpPr>
          <p:cNvPr id="4" name="Slide Number Placeholder 3"/>
          <p:cNvSpPr>
            <a:spLocks noGrp="1"/>
          </p:cNvSpPr>
          <p:nvPr>
            <p:ph type="sldNum" sz="quarter" idx="5"/>
          </p:nvPr>
        </p:nvSpPr>
        <p:spPr/>
        <p:txBody>
          <a:bodyPr/>
          <a:lstStyle/>
          <a:p>
            <a:fld id="{1327ED1E-FE5B-4AC5-803E-A423FB8DB3C9}" type="slidenum">
              <a:rPr lang="en-US" smtClean="0"/>
              <a:t>7</a:t>
            </a:fld>
            <a:endParaRPr lang="en-US"/>
          </a:p>
        </p:txBody>
      </p:sp>
    </p:spTree>
    <p:extLst>
      <p:ext uri="{BB962C8B-B14F-4D97-AF65-F5344CB8AC3E}">
        <p14:creationId xmlns:p14="http://schemas.microsoft.com/office/powerpoint/2010/main" val="221457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Bahnschrift" panose="020B0502040204020203" pitchFamily="34" charset="0"/>
              </a:rPr>
              <a:t>Another piece which expands upon the Homage and perhaps is an attempt to correct its failure is Study for the End of the World No. 2. This piece takes place as a performance in the Nevada desert outside Las Vegas and carries the overtones of the fears of nuclear war at the time.</a:t>
            </a:r>
          </a:p>
          <a:p>
            <a:endParaRPr lang="en-US" dirty="0">
              <a:latin typeface="Bahnschrift" panose="020B0502040204020203" pitchFamily="34" charset="0"/>
            </a:endParaRPr>
          </a:p>
          <a:p>
            <a:r>
              <a:rPr lang="en-US" sz="1200" dirty="0">
                <a:latin typeface="Bahnschrift" panose="020B0502040204020203" pitchFamily="34" charset="0"/>
              </a:rPr>
              <a:t>Study for the End of the World No 2 (1962)</a:t>
            </a:r>
          </a:p>
          <a:p>
            <a:r>
              <a:rPr lang="en-US" sz="1200" dirty="0">
                <a:latin typeface="Bahnschrift" panose="020B0502040204020203" pitchFamily="34" charset="0"/>
                <a:hlinkClick r:id="rId3"/>
              </a:rPr>
              <a:t>https://www.youtube.com/watch?v=FxbC7kYJ__c</a:t>
            </a:r>
            <a:r>
              <a:rPr lang="en-US" sz="1200" dirty="0">
                <a:latin typeface="Bahnschrift" panose="020B0502040204020203" pitchFamily="34" charset="0"/>
              </a:rPr>
              <a:t> </a:t>
            </a:r>
          </a:p>
          <a:p>
            <a:endParaRPr lang="en-US" dirty="0"/>
          </a:p>
        </p:txBody>
      </p:sp>
      <p:sp>
        <p:nvSpPr>
          <p:cNvPr id="4" name="Slide Number Placeholder 3"/>
          <p:cNvSpPr>
            <a:spLocks noGrp="1"/>
          </p:cNvSpPr>
          <p:nvPr>
            <p:ph type="sldNum" sz="quarter" idx="5"/>
          </p:nvPr>
        </p:nvSpPr>
        <p:spPr/>
        <p:txBody>
          <a:bodyPr/>
          <a:lstStyle/>
          <a:p>
            <a:fld id="{1327ED1E-FE5B-4AC5-803E-A423FB8DB3C9}" type="slidenum">
              <a:rPr lang="en-US" smtClean="0"/>
              <a:t>8</a:t>
            </a:fld>
            <a:endParaRPr lang="en-US"/>
          </a:p>
        </p:txBody>
      </p:sp>
    </p:spTree>
    <p:extLst>
      <p:ext uri="{BB962C8B-B14F-4D97-AF65-F5344CB8AC3E}">
        <p14:creationId xmlns:p14="http://schemas.microsoft.com/office/powerpoint/2010/main" val="150353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group of </a:t>
            </a:r>
            <a:r>
              <a:rPr lang="en-US" dirty="0" err="1"/>
              <a:t>Tinguely’s</a:t>
            </a:r>
            <a:r>
              <a:rPr lang="en-US" dirty="0"/>
              <a:t> works is arguably one which contains them all. </a:t>
            </a:r>
          </a:p>
          <a:p>
            <a:endParaRPr lang="en-US" dirty="0"/>
          </a:p>
          <a:p>
            <a:r>
              <a:rPr lang="en-US" dirty="0">
                <a:latin typeface="Bahnschrift" panose="020B0502040204020203" pitchFamily="34" charset="0"/>
                <a:hlinkClick r:id="rId3"/>
              </a:rPr>
              <a:t>https://youtu.be/WaSGVAO-Ki8</a:t>
            </a:r>
            <a:endParaRPr lang="en-US" dirty="0">
              <a:latin typeface="Bahnschrift" panose="020B0502040204020203" pitchFamily="34" charset="0"/>
            </a:endParaRPr>
          </a:p>
          <a:p>
            <a:r>
              <a:rPr lang="en-US" dirty="0">
                <a:latin typeface="Bahnschrift" panose="020B0502040204020203" pitchFamily="34" charset="0"/>
              </a:rPr>
              <a:t>2:05-2:38</a:t>
            </a:r>
          </a:p>
          <a:p>
            <a:endParaRPr lang="en-US" dirty="0"/>
          </a:p>
          <a:p>
            <a:r>
              <a:rPr lang="en-US" dirty="0"/>
              <a:t>The articles I read and curators I listened to seem to group his public sculptures together, though conceptually they are not particularly distinct outside of his works. One notable distinction, perhaps, is the desire to imbue machines with expression, as </a:t>
            </a:r>
            <a:r>
              <a:rPr lang="en-US" dirty="0" err="1"/>
              <a:t>Tinguely</a:t>
            </a:r>
            <a:r>
              <a:rPr lang="en-US" dirty="0"/>
              <a:t> described in the video while it showed us his first public work, </a:t>
            </a:r>
            <a:r>
              <a:rPr lang="en-US" dirty="0" err="1"/>
              <a:t>Heureaka</a:t>
            </a:r>
            <a:r>
              <a:rPr lang="en-US" dirty="0"/>
              <a:t>, to make them affect people.</a:t>
            </a:r>
            <a:endParaRPr lang="en-US" dirty="0">
              <a:latin typeface="Bahnschrift" panose="020B0502040204020203" pitchFamily="34" charset="0"/>
            </a:endParaRPr>
          </a:p>
          <a:p>
            <a:endParaRPr lang="en-US" dirty="0">
              <a:latin typeface="Bahnschrift" panose="020B0502040204020203" pitchFamily="34" charset="0"/>
            </a:endParaRPr>
          </a:p>
          <a:p>
            <a:endParaRPr lang="en-US" dirty="0">
              <a:latin typeface="Bahnschrift"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1327ED1E-FE5B-4AC5-803E-A423FB8DB3C9}" type="slidenum">
              <a:rPr lang="en-US" smtClean="0"/>
              <a:t>9</a:t>
            </a:fld>
            <a:endParaRPr lang="en-US"/>
          </a:p>
        </p:txBody>
      </p:sp>
    </p:spTree>
    <p:extLst>
      <p:ext uri="{BB962C8B-B14F-4D97-AF65-F5344CB8AC3E}">
        <p14:creationId xmlns:p14="http://schemas.microsoft.com/office/powerpoint/2010/main" val="414610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389252-5E81-4715-9E2D-0D780A078395}"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C7942-CBEA-4AA1-AFB0-49EE438DB158}" type="slidenum">
              <a:rPr lang="en-US" smtClean="0"/>
              <a:t>‹#›</a:t>
            </a:fld>
            <a:endParaRPr lang="en-US"/>
          </a:p>
        </p:txBody>
      </p:sp>
    </p:spTree>
    <p:extLst>
      <p:ext uri="{BB962C8B-B14F-4D97-AF65-F5344CB8AC3E}">
        <p14:creationId xmlns:p14="http://schemas.microsoft.com/office/powerpoint/2010/main" val="355895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89252-5E81-4715-9E2D-0D780A078395}"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C7942-CBEA-4AA1-AFB0-49EE438DB158}" type="slidenum">
              <a:rPr lang="en-US" smtClean="0"/>
              <a:t>‹#›</a:t>
            </a:fld>
            <a:endParaRPr lang="en-US"/>
          </a:p>
        </p:txBody>
      </p:sp>
    </p:spTree>
    <p:extLst>
      <p:ext uri="{BB962C8B-B14F-4D97-AF65-F5344CB8AC3E}">
        <p14:creationId xmlns:p14="http://schemas.microsoft.com/office/powerpoint/2010/main" val="93005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89252-5E81-4715-9E2D-0D780A078395}"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C7942-CBEA-4AA1-AFB0-49EE438DB158}" type="slidenum">
              <a:rPr lang="en-US" smtClean="0"/>
              <a:t>‹#›</a:t>
            </a:fld>
            <a:endParaRPr lang="en-US"/>
          </a:p>
        </p:txBody>
      </p:sp>
    </p:spTree>
    <p:extLst>
      <p:ext uri="{BB962C8B-B14F-4D97-AF65-F5344CB8AC3E}">
        <p14:creationId xmlns:p14="http://schemas.microsoft.com/office/powerpoint/2010/main" val="2357563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89252-5E81-4715-9E2D-0D780A078395}"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C7942-CBEA-4AA1-AFB0-49EE438DB158}" type="slidenum">
              <a:rPr lang="en-US" smtClean="0"/>
              <a:t>‹#›</a:t>
            </a:fld>
            <a:endParaRPr lang="en-US"/>
          </a:p>
        </p:txBody>
      </p:sp>
    </p:spTree>
    <p:extLst>
      <p:ext uri="{BB962C8B-B14F-4D97-AF65-F5344CB8AC3E}">
        <p14:creationId xmlns:p14="http://schemas.microsoft.com/office/powerpoint/2010/main" val="311371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89252-5E81-4715-9E2D-0D780A078395}"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C7942-CBEA-4AA1-AFB0-49EE438DB158}" type="slidenum">
              <a:rPr lang="en-US" smtClean="0"/>
              <a:t>‹#›</a:t>
            </a:fld>
            <a:endParaRPr lang="en-US"/>
          </a:p>
        </p:txBody>
      </p:sp>
    </p:spTree>
    <p:extLst>
      <p:ext uri="{BB962C8B-B14F-4D97-AF65-F5344CB8AC3E}">
        <p14:creationId xmlns:p14="http://schemas.microsoft.com/office/powerpoint/2010/main" val="17254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89252-5E81-4715-9E2D-0D780A078395}"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C7942-CBEA-4AA1-AFB0-49EE438DB158}" type="slidenum">
              <a:rPr lang="en-US" smtClean="0"/>
              <a:t>‹#›</a:t>
            </a:fld>
            <a:endParaRPr lang="en-US"/>
          </a:p>
        </p:txBody>
      </p:sp>
    </p:spTree>
    <p:extLst>
      <p:ext uri="{BB962C8B-B14F-4D97-AF65-F5344CB8AC3E}">
        <p14:creationId xmlns:p14="http://schemas.microsoft.com/office/powerpoint/2010/main" val="367878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89252-5E81-4715-9E2D-0D780A078395}" type="datetimeFigureOut">
              <a:rPr lang="en-US" smtClean="0"/>
              <a:t>4/13/2020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8C7942-CBEA-4AA1-AFB0-49EE438DB158}" type="slidenum">
              <a:rPr lang="en-US" smtClean="0"/>
              <a:t>‹#›</a:t>
            </a:fld>
            <a:endParaRPr lang="en-US"/>
          </a:p>
        </p:txBody>
      </p:sp>
    </p:spTree>
    <p:extLst>
      <p:ext uri="{BB962C8B-B14F-4D97-AF65-F5344CB8AC3E}">
        <p14:creationId xmlns:p14="http://schemas.microsoft.com/office/powerpoint/2010/main" val="334662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89252-5E81-4715-9E2D-0D780A078395}" type="datetimeFigureOut">
              <a:rPr lang="en-US" smtClean="0"/>
              <a:t>4/13/2020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8C7942-CBEA-4AA1-AFB0-49EE438DB158}" type="slidenum">
              <a:rPr lang="en-US" smtClean="0"/>
              <a:t>‹#›</a:t>
            </a:fld>
            <a:endParaRPr lang="en-US"/>
          </a:p>
        </p:txBody>
      </p:sp>
    </p:spTree>
    <p:extLst>
      <p:ext uri="{BB962C8B-B14F-4D97-AF65-F5344CB8AC3E}">
        <p14:creationId xmlns:p14="http://schemas.microsoft.com/office/powerpoint/2010/main" val="9759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89252-5E81-4715-9E2D-0D780A078395}" type="datetimeFigureOut">
              <a:rPr lang="en-US" smtClean="0"/>
              <a:t>4/13/2020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8C7942-CBEA-4AA1-AFB0-49EE438DB158}" type="slidenum">
              <a:rPr lang="en-US" smtClean="0"/>
              <a:t>‹#›</a:t>
            </a:fld>
            <a:endParaRPr lang="en-US"/>
          </a:p>
        </p:txBody>
      </p:sp>
    </p:spTree>
    <p:extLst>
      <p:ext uri="{BB962C8B-B14F-4D97-AF65-F5344CB8AC3E}">
        <p14:creationId xmlns:p14="http://schemas.microsoft.com/office/powerpoint/2010/main" val="42747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89252-5E81-4715-9E2D-0D780A078395}"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C7942-CBEA-4AA1-AFB0-49EE438DB158}" type="slidenum">
              <a:rPr lang="en-US" smtClean="0"/>
              <a:t>‹#›</a:t>
            </a:fld>
            <a:endParaRPr lang="en-US"/>
          </a:p>
        </p:txBody>
      </p:sp>
    </p:spTree>
    <p:extLst>
      <p:ext uri="{BB962C8B-B14F-4D97-AF65-F5344CB8AC3E}">
        <p14:creationId xmlns:p14="http://schemas.microsoft.com/office/powerpoint/2010/main" val="400647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89252-5E81-4715-9E2D-0D780A078395}"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C7942-CBEA-4AA1-AFB0-49EE438DB158}" type="slidenum">
              <a:rPr lang="en-US" smtClean="0"/>
              <a:t>‹#›</a:t>
            </a:fld>
            <a:endParaRPr lang="en-US"/>
          </a:p>
        </p:txBody>
      </p:sp>
    </p:spTree>
    <p:extLst>
      <p:ext uri="{BB962C8B-B14F-4D97-AF65-F5344CB8AC3E}">
        <p14:creationId xmlns:p14="http://schemas.microsoft.com/office/powerpoint/2010/main" val="217740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89252-5E81-4715-9E2D-0D780A078395}" type="datetimeFigureOut">
              <a:rPr lang="en-US" smtClean="0"/>
              <a:t>4/13/2020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C7942-CBEA-4AA1-AFB0-49EE438DB158}" type="slidenum">
              <a:rPr lang="en-US" smtClean="0"/>
              <a:t>‹#›</a:t>
            </a:fld>
            <a:endParaRPr lang="en-US"/>
          </a:p>
        </p:txBody>
      </p:sp>
    </p:spTree>
    <p:extLst>
      <p:ext uri="{BB962C8B-B14F-4D97-AF65-F5344CB8AC3E}">
        <p14:creationId xmlns:p14="http://schemas.microsoft.com/office/powerpoint/2010/main" val="2405397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ideo" Target="https://www.youtube.com/embed/YW2lqo65Krg?feature=oembed" TargetMode="Externa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lothar-wolleh.com/en/work/"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ideo" Target="https://www.youtube.com/embed/WaSGVAO-Ki8?start=88&amp;feature=oembed" TargetMode="Externa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hyperlink" Target="https://tettero.net/art-consultants/metamatic-research-initiative/"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ideo" Target="https://www.youtube.com/embed/GmrDEX4P5l8?start=111&amp;feature=oembed" TargetMode="Externa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ideo" Target="https://www.youtube.com/embed/CIEYlUosKUY?start=236&amp;feature=oembed" TargetMode="Externa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ideo" Target="https://www.youtube.com/embed/0MqsWqBX4wQ?feature=oembed"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ideo" Target="https://www.youtube.com/embed/FxbC7kYJ__c?start=89&amp;feature=oembed" TargetMode="Externa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ideo" Target="https://www.youtube.com/embed/WaSGVAO-Ki8?start=125&amp;feature=oembed" TargetMode="Externa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D369AD-C972-4528-842C-23D6A27757D0}"/>
              </a:ext>
            </a:extLst>
          </p:cNvPr>
          <p:cNvSpPr txBox="1"/>
          <p:nvPr/>
        </p:nvSpPr>
        <p:spPr>
          <a:xfrm>
            <a:off x="254209" y="5770737"/>
            <a:ext cx="4687528" cy="1754326"/>
          </a:xfrm>
          <a:prstGeom prst="rect">
            <a:avLst/>
          </a:prstGeom>
          <a:noFill/>
        </p:spPr>
        <p:txBody>
          <a:bodyPr wrap="square" rtlCol="0">
            <a:spAutoFit/>
          </a:bodyPr>
          <a:lstStyle/>
          <a:p>
            <a:r>
              <a:rPr lang="en-US" sz="5400" dirty="0">
                <a:latin typeface="AkzidenzGrotesk" panose="02000903050000020004" pitchFamily="2" charset="0"/>
                <a:ea typeface="+mj-ea"/>
              </a:rPr>
              <a:t>Jean </a:t>
            </a:r>
            <a:r>
              <a:rPr lang="en-US" sz="5400" dirty="0" err="1">
                <a:latin typeface="AkzidenzGrotesk" panose="02000903050000020004" pitchFamily="2" charset="0"/>
                <a:ea typeface="+mj-ea"/>
              </a:rPr>
              <a:t>Tinguely</a:t>
            </a:r>
            <a:r>
              <a:rPr lang="en-US" sz="5400" dirty="0">
                <a:latin typeface="AkzidenzGrotesk" panose="02000903050000020004" pitchFamily="2" charset="0"/>
                <a:ea typeface="+mj-ea"/>
              </a:rPr>
              <a:t>	</a:t>
            </a:r>
          </a:p>
        </p:txBody>
      </p:sp>
    </p:spTree>
    <p:extLst>
      <p:ext uri="{BB962C8B-B14F-4D97-AF65-F5344CB8AC3E}">
        <p14:creationId xmlns:p14="http://schemas.microsoft.com/office/powerpoint/2010/main" val="319109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Online Media 1" title="Niki de Saint Phalle sculpture at Stravinsky Fountain, Paris, France">
            <a:hlinkClick r:id="" action="ppaction://media"/>
            <a:extLst>
              <a:ext uri="{FF2B5EF4-FFF2-40B4-BE49-F238E27FC236}">
                <a16:creationId xmlns:a16="http://schemas.microsoft.com/office/drawing/2014/main" id="{9BF526B7-85C6-4901-9F3B-5DB503F18A47}"/>
              </a:ext>
            </a:extLst>
          </p:cNvPr>
          <p:cNvPicPr>
            <a:picLocks noRot="1" noChangeAspect="1"/>
          </p:cNvPicPr>
          <p:nvPr>
            <a:videoFile r:link="rId1"/>
          </p:nvPr>
        </p:nvPicPr>
        <p:blipFill>
          <a:blip r:embed="rId4"/>
          <a:stretch>
            <a:fillRect/>
          </a:stretch>
        </p:blipFill>
        <p:spPr>
          <a:xfrm>
            <a:off x="640000" y="360000"/>
            <a:ext cx="10912000" cy="6138000"/>
          </a:xfrm>
          <a:prstGeom prst="rect">
            <a:avLst/>
          </a:prstGeom>
        </p:spPr>
      </p:pic>
    </p:spTree>
    <p:extLst>
      <p:ext uri="{BB962C8B-B14F-4D97-AF65-F5344CB8AC3E}">
        <p14:creationId xmlns:p14="http://schemas.microsoft.com/office/powerpoint/2010/main" val="99593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D369AD-C972-4528-842C-23D6A27757D0}"/>
              </a:ext>
            </a:extLst>
          </p:cNvPr>
          <p:cNvSpPr txBox="1"/>
          <p:nvPr/>
        </p:nvSpPr>
        <p:spPr>
          <a:xfrm>
            <a:off x="254209" y="5770737"/>
            <a:ext cx="4687528" cy="923330"/>
          </a:xfrm>
          <a:prstGeom prst="rect">
            <a:avLst/>
          </a:prstGeom>
          <a:noFill/>
        </p:spPr>
        <p:txBody>
          <a:bodyPr wrap="square" rtlCol="0">
            <a:spAutoFit/>
          </a:bodyPr>
          <a:lstStyle/>
          <a:p>
            <a:r>
              <a:rPr lang="en-US" sz="5400" dirty="0">
                <a:latin typeface="AkzidenzGrotesk" panose="02000903050000020004" pitchFamily="2" charset="0"/>
                <a:ea typeface="+mj-ea"/>
              </a:rPr>
              <a:t>thank you</a:t>
            </a:r>
          </a:p>
        </p:txBody>
      </p:sp>
    </p:spTree>
    <p:extLst>
      <p:ext uri="{BB962C8B-B14F-4D97-AF65-F5344CB8AC3E}">
        <p14:creationId xmlns:p14="http://schemas.microsoft.com/office/powerpoint/2010/main" val="1806094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D369AD-C972-4528-842C-23D6A27757D0}"/>
              </a:ext>
            </a:extLst>
          </p:cNvPr>
          <p:cNvSpPr txBox="1"/>
          <p:nvPr/>
        </p:nvSpPr>
        <p:spPr>
          <a:xfrm>
            <a:off x="254209" y="3460951"/>
            <a:ext cx="6770286" cy="3170099"/>
          </a:xfrm>
          <a:prstGeom prst="rect">
            <a:avLst/>
          </a:prstGeom>
          <a:noFill/>
        </p:spPr>
        <p:txBody>
          <a:bodyPr wrap="square" rtlCol="0">
            <a:spAutoFit/>
          </a:bodyPr>
          <a:lstStyle/>
          <a:p>
            <a:r>
              <a:rPr lang="en-US" sz="2000" dirty="0">
                <a:latin typeface="Bahnschrift" panose="020B0502040204020203" pitchFamily="34" charset="0"/>
              </a:rPr>
              <a:t>How does </a:t>
            </a:r>
            <a:r>
              <a:rPr lang="en-US" sz="2000" dirty="0" err="1">
                <a:latin typeface="Bahnschrift" panose="020B0502040204020203" pitchFamily="34" charset="0"/>
              </a:rPr>
              <a:t>Tinguely’s</a:t>
            </a:r>
            <a:r>
              <a:rPr lang="en-US" sz="2000" dirty="0">
                <a:latin typeface="Bahnschrift" panose="020B0502040204020203" pitchFamily="34" charset="0"/>
              </a:rPr>
              <a:t> critique of the pointless progress and excess of consumer-industrial societies hold up today? How has it changed?</a:t>
            </a:r>
          </a:p>
          <a:p>
            <a:endParaRPr lang="en-US" sz="2000" dirty="0">
              <a:latin typeface="Bahnschrift" panose="020B0502040204020203" pitchFamily="34" charset="0"/>
            </a:endParaRPr>
          </a:p>
          <a:p>
            <a:r>
              <a:rPr lang="en-US" sz="2000" dirty="0">
                <a:latin typeface="Bahnschrift" panose="020B0502040204020203" pitchFamily="34" charset="0"/>
              </a:rPr>
              <a:t>How does personality and expression emerge from the motion of a machine?</a:t>
            </a:r>
          </a:p>
          <a:p>
            <a:endParaRPr lang="en-US" sz="2000" dirty="0">
              <a:latin typeface="Bahnschrift" panose="020B0502040204020203" pitchFamily="34" charset="0"/>
            </a:endParaRPr>
          </a:p>
          <a:p>
            <a:r>
              <a:rPr lang="en-US" sz="2000" dirty="0">
                <a:latin typeface="Bahnschrift" panose="020B0502040204020203" pitchFamily="34" charset="0"/>
              </a:rPr>
              <a:t>What are methods to incorporate the audience into mechanical pieces? What are the obstacles to increasing the interactivity of such pieces?</a:t>
            </a:r>
          </a:p>
        </p:txBody>
      </p:sp>
    </p:spTree>
    <p:extLst>
      <p:ext uri="{BB962C8B-B14F-4D97-AF65-F5344CB8AC3E}">
        <p14:creationId xmlns:p14="http://schemas.microsoft.com/office/powerpoint/2010/main" val="335511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8D5CE-AA86-434C-8E4C-729315276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390" y="368778"/>
            <a:ext cx="6223220" cy="6140244"/>
          </a:xfrm>
          <a:prstGeom prst="rect">
            <a:avLst/>
          </a:prstGeom>
        </p:spPr>
      </p:pic>
      <p:sp>
        <p:nvSpPr>
          <p:cNvPr id="2" name="TextBox 1">
            <a:extLst>
              <a:ext uri="{FF2B5EF4-FFF2-40B4-BE49-F238E27FC236}">
                <a16:creationId xmlns:a16="http://schemas.microsoft.com/office/drawing/2014/main" id="{07EBBA6F-F530-4B29-8507-CE63821EE4EB}"/>
              </a:ext>
            </a:extLst>
          </p:cNvPr>
          <p:cNvSpPr txBox="1"/>
          <p:nvPr/>
        </p:nvSpPr>
        <p:spPr>
          <a:xfrm>
            <a:off x="9196725" y="6330087"/>
            <a:ext cx="2441051" cy="246221"/>
          </a:xfrm>
          <a:prstGeom prst="rect">
            <a:avLst/>
          </a:prstGeom>
          <a:noFill/>
        </p:spPr>
        <p:txBody>
          <a:bodyPr wrap="square" rtlCol="0">
            <a:spAutoFit/>
          </a:bodyPr>
          <a:lstStyle/>
          <a:p>
            <a:r>
              <a:rPr lang="es-ES" sz="1000" dirty="0">
                <a:solidFill>
                  <a:schemeClr val="bg1">
                    <a:lumMod val="65000"/>
                  </a:schemeClr>
                </a:solidFill>
                <a:latin typeface="Bahnschrift" panose="020B0502040204020203" pitchFamily="34" charset="0"/>
              </a:rPr>
              <a:t>Jean </a:t>
            </a:r>
            <a:r>
              <a:rPr lang="es-ES" sz="1000" dirty="0" err="1">
                <a:solidFill>
                  <a:schemeClr val="bg1">
                    <a:lumMod val="65000"/>
                  </a:schemeClr>
                </a:solidFill>
                <a:latin typeface="Bahnschrift" panose="020B0502040204020203" pitchFamily="34" charset="0"/>
              </a:rPr>
              <a:t>Tinguely</a:t>
            </a:r>
            <a:r>
              <a:rPr lang="es-ES" sz="1000" dirty="0">
                <a:solidFill>
                  <a:schemeClr val="bg1">
                    <a:lumMod val="65000"/>
                  </a:schemeClr>
                </a:solidFill>
                <a:latin typeface="Bahnschrift" panose="020B0502040204020203" pitchFamily="34" charset="0"/>
              </a:rPr>
              <a:t> </a:t>
            </a:r>
            <a:r>
              <a:rPr lang="es-ES" sz="1000" dirty="0" err="1">
                <a:solidFill>
                  <a:schemeClr val="bg1">
                    <a:lumMod val="65000"/>
                  </a:schemeClr>
                </a:solidFill>
                <a:latin typeface="Bahnschrift" panose="020B0502040204020203" pitchFamily="34" charset="0"/>
              </a:rPr>
              <a:t>portrait</a:t>
            </a:r>
            <a:r>
              <a:rPr lang="es-ES" sz="1000" dirty="0">
                <a:solidFill>
                  <a:schemeClr val="bg1">
                    <a:lumMod val="65000"/>
                  </a:schemeClr>
                </a:solidFill>
                <a:latin typeface="Bahnschrift" panose="020B0502040204020203" pitchFamily="34" charset="0"/>
              </a:rPr>
              <a:t> | </a:t>
            </a:r>
            <a:r>
              <a:rPr lang="es-ES" sz="1000" dirty="0">
                <a:solidFill>
                  <a:schemeClr val="bg1"/>
                </a:solidFill>
                <a:latin typeface="Bahnschrift" panose="020B0502040204020203" pitchFamily="34" charset="0"/>
                <a:hlinkClick r:id="rId4">
                  <a:extLst>
                    <a:ext uri="{A12FA001-AC4F-418D-AE19-62706E023703}">
                      <ahyp:hlinkClr xmlns:ahyp="http://schemas.microsoft.com/office/drawing/2018/hyperlinkcolor" val="tx"/>
                    </a:ext>
                  </a:extLst>
                </a:hlinkClick>
              </a:rPr>
              <a:t>Lothar </a:t>
            </a:r>
            <a:r>
              <a:rPr lang="es-ES" sz="1000" dirty="0" err="1">
                <a:solidFill>
                  <a:schemeClr val="bg1"/>
                </a:solidFill>
                <a:latin typeface="Bahnschrift" panose="020B0502040204020203" pitchFamily="34" charset="0"/>
                <a:hlinkClick r:id="rId4">
                  <a:extLst>
                    <a:ext uri="{A12FA001-AC4F-418D-AE19-62706E023703}">
                      <ahyp:hlinkClr xmlns:ahyp="http://schemas.microsoft.com/office/drawing/2018/hyperlinkcolor" val="tx"/>
                    </a:ext>
                  </a:extLst>
                </a:hlinkClick>
              </a:rPr>
              <a:t>Wolleh</a:t>
            </a:r>
            <a:r>
              <a:rPr lang="es-ES" sz="1000" dirty="0">
                <a:solidFill>
                  <a:schemeClr val="bg1"/>
                </a:solidFill>
                <a:latin typeface="Bahnschrift" panose="020B0502040204020203" pitchFamily="34" charset="0"/>
                <a:hlinkClick r:id="rId4">
                  <a:extLst>
                    <a:ext uri="{A12FA001-AC4F-418D-AE19-62706E023703}">
                      <ahyp:hlinkClr xmlns:ahyp="http://schemas.microsoft.com/office/drawing/2018/hyperlinkcolor" val="tx"/>
                    </a:ext>
                  </a:extLst>
                </a:hlinkClick>
              </a:rPr>
              <a:t> </a:t>
            </a:r>
            <a:endParaRPr lang="en-US" sz="10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60373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Online Media 3" title="JEAN TINGUELY - MACHINE SPECTACLE">
            <a:hlinkClick r:id="" action="ppaction://media"/>
            <a:extLst>
              <a:ext uri="{FF2B5EF4-FFF2-40B4-BE49-F238E27FC236}">
                <a16:creationId xmlns:a16="http://schemas.microsoft.com/office/drawing/2014/main" id="{12A33DDD-F5DC-4AA1-865F-56AA4CD3CD71}"/>
              </a:ext>
            </a:extLst>
          </p:cNvPr>
          <p:cNvPicPr>
            <a:picLocks noRot="1" noChangeAspect="1"/>
          </p:cNvPicPr>
          <p:nvPr>
            <a:videoFile r:link="rId1"/>
          </p:nvPr>
        </p:nvPicPr>
        <p:blipFill>
          <a:blip r:embed="rId4"/>
          <a:stretch>
            <a:fillRect/>
          </a:stretch>
        </p:blipFill>
        <p:spPr>
          <a:xfrm>
            <a:off x="640001" y="360000"/>
            <a:ext cx="10911998" cy="6138000"/>
          </a:xfrm>
          <a:prstGeom prst="rect">
            <a:avLst/>
          </a:prstGeom>
        </p:spPr>
      </p:pic>
    </p:spTree>
    <p:extLst>
      <p:ext uri="{BB962C8B-B14F-4D97-AF65-F5344CB8AC3E}">
        <p14:creationId xmlns:p14="http://schemas.microsoft.com/office/powerpoint/2010/main" val="247163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EBBA6F-F530-4B29-8507-CE63821EE4EB}"/>
              </a:ext>
            </a:extLst>
          </p:cNvPr>
          <p:cNvSpPr txBox="1"/>
          <p:nvPr/>
        </p:nvSpPr>
        <p:spPr>
          <a:xfrm>
            <a:off x="8478021" y="6330087"/>
            <a:ext cx="2441051" cy="246221"/>
          </a:xfrm>
          <a:prstGeom prst="rect">
            <a:avLst/>
          </a:prstGeom>
          <a:noFill/>
        </p:spPr>
        <p:txBody>
          <a:bodyPr wrap="square" rtlCol="0">
            <a:spAutoFit/>
          </a:bodyPr>
          <a:lstStyle/>
          <a:p>
            <a:r>
              <a:rPr lang="es-ES" sz="1000" dirty="0" err="1">
                <a:solidFill>
                  <a:schemeClr val="bg1">
                    <a:lumMod val="65000"/>
                  </a:schemeClr>
                </a:solidFill>
                <a:latin typeface="Bahnschrift" panose="020B0502040204020203" pitchFamily="34" charset="0"/>
              </a:rPr>
              <a:t>Metamatic</a:t>
            </a:r>
            <a:r>
              <a:rPr lang="es-ES" sz="1000" dirty="0">
                <a:solidFill>
                  <a:schemeClr val="bg1">
                    <a:lumMod val="65000"/>
                  </a:schemeClr>
                </a:solidFill>
                <a:latin typeface="Bahnschrift" panose="020B0502040204020203" pitchFamily="34" charset="0"/>
              </a:rPr>
              <a:t>, no. 17 | </a:t>
            </a:r>
            <a:r>
              <a:rPr lang="es-ES" sz="1000" dirty="0" err="1">
                <a:solidFill>
                  <a:schemeClr val="bg1"/>
                </a:solidFill>
                <a:latin typeface="Bahnschrift" panose="020B0502040204020203" pitchFamily="34" charset="0"/>
                <a:hlinkClick r:id="rId3">
                  <a:extLst>
                    <a:ext uri="{A12FA001-AC4F-418D-AE19-62706E023703}">
                      <ahyp:hlinkClr xmlns:ahyp="http://schemas.microsoft.com/office/drawing/2018/hyperlinkcolor" val="tx"/>
                    </a:ext>
                  </a:extLst>
                </a:hlinkClick>
              </a:rPr>
              <a:t>Tettero</a:t>
            </a:r>
            <a:r>
              <a:rPr lang="es-ES" sz="1000" dirty="0">
                <a:solidFill>
                  <a:schemeClr val="bg1">
                    <a:lumMod val="65000"/>
                  </a:schemeClr>
                </a:solidFill>
                <a:latin typeface="Bahnschrift" panose="020B0502040204020203" pitchFamily="34" charset="0"/>
              </a:rPr>
              <a:t> </a:t>
            </a:r>
            <a:endParaRPr lang="en-US" sz="1000" dirty="0">
              <a:solidFill>
                <a:schemeClr val="bg1"/>
              </a:solidFill>
              <a:latin typeface="Bahnschrift" panose="020B0502040204020203" pitchFamily="34" charset="0"/>
            </a:endParaRPr>
          </a:p>
        </p:txBody>
      </p:sp>
      <p:pic>
        <p:nvPicPr>
          <p:cNvPr id="5" name="Picture 4">
            <a:extLst>
              <a:ext uri="{FF2B5EF4-FFF2-40B4-BE49-F238E27FC236}">
                <a16:creationId xmlns:a16="http://schemas.microsoft.com/office/drawing/2014/main" id="{0A898355-F175-4A30-98BE-6733D7939F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3979" y="364132"/>
            <a:ext cx="4764042" cy="6129736"/>
          </a:xfrm>
          <a:prstGeom prst="rect">
            <a:avLst/>
          </a:prstGeom>
        </p:spPr>
      </p:pic>
    </p:spTree>
    <p:extLst>
      <p:ext uri="{BB962C8B-B14F-4D97-AF65-F5344CB8AC3E}">
        <p14:creationId xmlns:p14="http://schemas.microsoft.com/office/powerpoint/2010/main" val="273747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Online Media 2" title="Tinguely@Tinguely. A New Look at Jean Tinguely's Work">
            <a:hlinkClick r:id="" action="ppaction://media"/>
            <a:extLst>
              <a:ext uri="{FF2B5EF4-FFF2-40B4-BE49-F238E27FC236}">
                <a16:creationId xmlns:a16="http://schemas.microsoft.com/office/drawing/2014/main" id="{CEC8D729-E6B2-48C0-9B70-8D1D2CA161E4}"/>
              </a:ext>
            </a:extLst>
          </p:cNvPr>
          <p:cNvPicPr>
            <a:picLocks noRot="1" noChangeAspect="1"/>
          </p:cNvPicPr>
          <p:nvPr>
            <a:videoFile r:link="rId1"/>
          </p:nvPr>
        </p:nvPicPr>
        <p:blipFill>
          <a:blip r:embed="rId4"/>
          <a:stretch>
            <a:fillRect/>
          </a:stretch>
        </p:blipFill>
        <p:spPr>
          <a:xfrm>
            <a:off x="640000" y="360000"/>
            <a:ext cx="10912000" cy="6138000"/>
          </a:xfrm>
          <a:prstGeom prst="rect">
            <a:avLst/>
          </a:prstGeom>
        </p:spPr>
      </p:pic>
    </p:spTree>
    <p:extLst>
      <p:ext uri="{BB962C8B-B14F-4D97-AF65-F5344CB8AC3E}">
        <p14:creationId xmlns:p14="http://schemas.microsoft.com/office/powerpoint/2010/main" val="159808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Online Media 1" title="DEMO: Mￃﾩta-Matic No. 10">
            <a:hlinkClick r:id="" action="ppaction://media"/>
            <a:extLst>
              <a:ext uri="{FF2B5EF4-FFF2-40B4-BE49-F238E27FC236}">
                <a16:creationId xmlns:a16="http://schemas.microsoft.com/office/drawing/2014/main" id="{D67A2942-BC72-4265-B429-4F845CF3871D}"/>
              </a:ext>
            </a:extLst>
          </p:cNvPr>
          <p:cNvPicPr>
            <a:picLocks noRot="1" noChangeAspect="1"/>
          </p:cNvPicPr>
          <p:nvPr>
            <a:videoFile r:link="rId1"/>
          </p:nvPr>
        </p:nvPicPr>
        <p:blipFill>
          <a:blip r:embed="rId4"/>
          <a:stretch>
            <a:fillRect/>
          </a:stretch>
        </p:blipFill>
        <p:spPr>
          <a:xfrm>
            <a:off x="640000" y="360000"/>
            <a:ext cx="10912000" cy="6138000"/>
          </a:xfrm>
          <a:prstGeom prst="rect">
            <a:avLst/>
          </a:prstGeom>
        </p:spPr>
      </p:pic>
    </p:spTree>
    <p:extLst>
      <p:ext uri="{BB962C8B-B14F-4D97-AF65-F5344CB8AC3E}">
        <p14:creationId xmlns:p14="http://schemas.microsoft.com/office/powerpoint/2010/main" val="89430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Online Media 2" title="Jean Tinguely &quot;Homage to New York&quot; 1960">
            <a:hlinkClick r:id="" action="ppaction://media"/>
            <a:extLst>
              <a:ext uri="{FF2B5EF4-FFF2-40B4-BE49-F238E27FC236}">
                <a16:creationId xmlns:a16="http://schemas.microsoft.com/office/drawing/2014/main" id="{510400EA-6667-4F64-902D-E1248ECDE0D9}"/>
              </a:ext>
            </a:extLst>
          </p:cNvPr>
          <p:cNvPicPr>
            <a:picLocks noRot="1" noChangeAspect="1"/>
          </p:cNvPicPr>
          <p:nvPr>
            <a:videoFile r:link="rId1"/>
          </p:nvPr>
        </p:nvPicPr>
        <p:blipFill>
          <a:blip r:embed="rId4"/>
          <a:stretch>
            <a:fillRect/>
          </a:stretch>
        </p:blipFill>
        <p:spPr>
          <a:xfrm>
            <a:off x="2001026" y="360000"/>
            <a:ext cx="8189948" cy="6138000"/>
          </a:xfrm>
          <a:prstGeom prst="rect">
            <a:avLst/>
          </a:prstGeom>
        </p:spPr>
      </p:pic>
    </p:spTree>
    <p:extLst>
      <p:ext uri="{BB962C8B-B14F-4D97-AF65-F5344CB8AC3E}">
        <p14:creationId xmlns:p14="http://schemas.microsoft.com/office/powerpoint/2010/main" val="172909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2DCB7C-4F23-4F06-B858-D6626260A219}"/>
              </a:ext>
            </a:extLst>
          </p:cNvPr>
          <p:cNvSpPr txBox="1"/>
          <p:nvPr/>
        </p:nvSpPr>
        <p:spPr>
          <a:xfrm>
            <a:off x="636103" y="1397675"/>
            <a:ext cx="9883471" cy="369332"/>
          </a:xfrm>
          <a:prstGeom prst="rect">
            <a:avLst/>
          </a:prstGeom>
          <a:noFill/>
        </p:spPr>
        <p:txBody>
          <a:bodyPr wrap="square" rtlCol="0">
            <a:spAutoFit/>
          </a:bodyPr>
          <a:lstStyle/>
          <a:p>
            <a:endParaRPr lang="en-US" dirty="0">
              <a:latin typeface="Bahnschrift" panose="020B0502040204020203" pitchFamily="34" charset="0"/>
            </a:endParaRPr>
          </a:p>
        </p:txBody>
      </p:sp>
      <p:pic>
        <p:nvPicPr>
          <p:cNvPr id="2" name="Online Media 1" title="Jean Tinguely Study for the End of the World No2.m4v">
            <a:hlinkClick r:id="" action="ppaction://media"/>
            <a:extLst>
              <a:ext uri="{FF2B5EF4-FFF2-40B4-BE49-F238E27FC236}">
                <a16:creationId xmlns:a16="http://schemas.microsoft.com/office/drawing/2014/main" id="{DBAD3098-A567-45A3-B154-57B90229460F}"/>
              </a:ext>
            </a:extLst>
          </p:cNvPr>
          <p:cNvPicPr>
            <a:picLocks noRot="1" noChangeAspect="1"/>
          </p:cNvPicPr>
          <p:nvPr>
            <a:videoFile r:link="rId1"/>
          </p:nvPr>
        </p:nvPicPr>
        <p:blipFill>
          <a:blip r:embed="rId4"/>
          <a:stretch>
            <a:fillRect/>
          </a:stretch>
        </p:blipFill>
        <p:spPr>
          <a:xfrm>
            <a:off x="2001026" y="360000"/>
            <a:ext cx="8189948" cy="6138000"/>
          </a:xfrm>
          <a:prstGeom prst="rect">
            <a:avLst/>
          </a:prstGeom>
        </p:spPr>
      </p:pic>
    </p:spTree>
    <p:extLst>
      <p:ext uri="{BB962C8B-B14F-4D97-AF65-F5344CB8AC3E}">
        <p14:creationId xmlns:p14="http://schemas.microsoft.com/office/powerpoint/2010/main" val="270016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Online Media 1" title="JEAN TINGUELY - MACHINE SPECTACLE">
            <a:hlinkClick r:id="" action="ppaction://media"/>
            <a:extLst>
              <a:ext uri="{FF2B5EF4-FFF2-40B4-BE49-F238E27FC236}">
                <a16:creationId xmlns:a16="http://schemas.microsoft.com/office/drawing/2014/main" id="{F779B185-C018-422C-8DDE-3C3377776BFA}"/>
              </a:ext>
            </a:extLst>
          </p:cNvPr>
          <p:cNvPicPr>
            <a:picLocks noRot="1" noChangeAspect="1"/>
          </p:cNvPicPr>
          <p:nvPr>
            <a:videoFile r:link="rId1"/>
          </p:nvPr>
        </p:nvPicPr>
        <p:blipFill>
          <a:blip r:embed="rId4"/>
          <a:stretch>
            <a:fillRect/>
          </a:stretch>
        </p:blipFill>
        <p:spPr>
          <a:xfrm>
            <a:off x="640000" y="360000"/>
            <a:ext cx="10912000" cy="6138000"/>
          </a:xfrm>
          <a:prstGeom prst="rect">
            <a:avLst/>
          </a:prstGeom>
        </p:spPr>
      </p:pic>
    </p:spTree>
    <p:extLst>
      <p:ext uri="{BB962C8B-B14F-4D97-AF65-F5344CB8AC3E}">
        <p14:creationId xmlns:p14="http://schemas.microsoft.com/office/powerpoint/2010/main" val="277619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TotalTime>
  <Words>992</Words>
  <Application>Microsoft Office PowerPoint</Application>
  <PresentationFormat>Widescreen</PresentationFormat>
  <Paragraphs>58</Paragraphs>
  <Slides>12</Slides>
  <Notes>10</Notes>
  <HiddenSlides>0</HiddenSlides>
  <MMClips>7</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AkzidenzGrotesk</vt:lpstr>
      <vt:lpstr>Arial</vt:lpstr>
      <vt:lpstr>Bahnschrift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Mlekush</dc:creator>
  <cp:lastModifiedBy>William Mlekush</cp:lastModifiedBy>
  <cp:revision>18</cp:revision>
  <dcterms:created xsi:type="dcterms:W3CDTF">2020-04-13T20:33:19Z</dcterms:created>
  <dcterms:modified xsi:type="dcterms:W3CDTF">2020-04-14T00:01:06Z</dcterms:modified>
</cp:coreProperties>
</file>