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664" r:id="rId3"/>
    <p:sldId id="686" r:id="rId4"/>
    <p:sldId id="683" r:id="rId5"/>
    <p:sldId id="680" r:id="rId6"/>
    <p:sldId id="681" r:id="rId7"/>
    <p:sldId id="688" r:id="rId8"/>
    <p:sldId id="684" r:id="rId9"/>
    <p:sldId id="690" r:id="rId10"/>
    <p:sldId id="689" r:id="rId11"/>
    <p:sldId id="691" r:id="rId12"/>
    <p:sldId id="5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8080"/>
    <a:srgbClr val="008000"/>
    <a:srgbClr val="808000"/>
    <a:srgbClr val="000080"/>
    <a:srgbClr val="800000"/>
    <a:srgbClr val="8080FF"/>
    <a:srgbClr val="FFFF80"/>
    <a:srgbClr val="80FF8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59" autoAdjust="0"/>
    <p:restoredTop sz="81788" autoAdjust="0"/>
  </p:normalViewPr>
  <p:slideViewPr>
    <p:cSldViewPr>
      <p:cViewPr>
        <p:scale>
          <a:sx n="94" d="100"/>
          <a:sy n="94" d="100"/>
        </p:scale>
        <p:origin x="-1560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3120" y="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EB59C-84B3-48BD-A4EF-C1E475EEEB78}" type="datetimeFigureOut">
              <a:rPr lang="ko-KR" altLang="en-US" smtClean="0"/>
              <a:t>11/21/18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9E48F-E46B-45DB-A62E-DDD6A2F67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896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Paper: </a:t>
            </a:r>
            <a:r>
              <a:rPr lang="mr-IN" dirty="0" smtClean="0"/>
              <a:t>https://arxiv.org/abs/1811.00405</a:t>
            </a:r>
            <a:endParaRPr lang="en-US" dirty="0" smtClean="0"/>
          </a:p>
          <a:p>
            <a:r>
              <a:rPr lang="en-US" dirty="0" err="1" smtClean="0"/>
              <a:t>PyTorch</a:t>
            </a:r>
            <a:r>
              <a:rPr lang="en-US" dirty="0" smtClean="0"/>
              <a:t> </a:t>
            </a:r>
            <a:r>
              <a:rPr lang="en-US" dirty="0" smtClean="0"/>
              <a:t>code: ﻿https://</a:t>
            </a:r>
            <a:r>
              <a:rPr lang="en-US" dirty="0" err="1" smtClean="0"/>
              <a:t>github.com</a:t>
            </a:r>
            <a:r>
              <a:rPr lang="en-US" dirty="0" smtClean="0"/>
              <a:t>/ </a:t>
            </a:r>
            <a:r>
              <a:rPr lang="en-US" dirty="0" err="1" smtClean="0"/>
              <a:t>senticnet</a:t>
            </a:r>
            <a:r>
              <a:rPr lang="en-US" dirty="0" smtClean="0"/>
              <a:t>/</a:t>
            </a:r>
            <a:r>
              <a:rPr lang="en-US" dirty="0" err="1" smtClean="0"/>
              <a:t>conv</a:t>
            </a:r>
            <a:r>
              <a:rPr lang="en-US" dirty="0" smtClean="0"/>
              <a:t>-emotion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9E48F-E46B-45DB-A62E-DDD6A2F6795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6267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﻿Comparison with the baselines for </a:t>
            </a:r>
            <a:r>
              <a:rPr lang="en-US" altLang="ko-KR" sz="1200" dirty="0" err="1" smtClean="0"/>
              <a:t>trimodal</a:t>
            </a:r>
            <a:r>
              <a:rPr lang="en-US" altLang="ko-KR" sz="1200" dirty="0" smtClean="0"/>
              <a:t> (T+V+A) scenario. </a:t>
            </a:r>
            <a:r>
              <a:rPr lang="en-US" altLang="ko-KR" sz="1200" dirty="0" err="1" smtClean="0"/>
              <a:t>BiDialogueRNN+attMM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BiDialogueRNN+att</a:t>
            </a:r>
            <a:r>
              <a:rPr lang="en-US" altLang="ko-KR" sz="1200" dirty="0" smtClean="0"/>
              <a:t> in multimodal setting.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9E48F-E46B-45DB-A62E-DDD6A2F6795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42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﻿The main novelty of this method is the introduction of party state and emotion GRU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Study the impact of these party state</a:t>
            </a:r>
            <a:r>
              <a:rPr lang="en-US" sz="1200" baseline="0" dirty="0" smtClean="0"/>
              <a:t> and emotion GRU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Evaluate their impact on IEMOCAP</a:t>
            </a:r>
            <a:endParaRPr lang="en-US" altLang="ko-K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9E48F-E46B-45DB-A62E-DDD6A2F6795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42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﻿In this dialogue, P_A’s emotion changes are influenced by the behavior of P_B.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9E48F-E46B-45DB-A62E-DDD6A2F6795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42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9E48F-E46B-45DB-A62E-DDD6A2F6795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42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9E48F-E46B-45DB-A62E-DDD6A2F6795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42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9E48F-E46B-45DB-A62E-DDD6A2F6795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42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9E48F-E46B-45DB-A62E-DDD6A2F6795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42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9E48F-E46B-45DB-A62E-DDD6A2F6795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42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9E48F-E46B-45DB-A62E-DDD6A2F6795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42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9E48F-E46B-45DB-A62E-DDD6A2F6795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42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6453336"/>
            <a:ext cx="9144000" cy="216024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0648"/>
            <a:ext cx="9144000" cy="2160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3C2A-7C0B-4DC8-903B-E70256884734}" type="datetimeFigureOut">
              <a:rPr lang="ko-KR" altLang="en-US" smtClean="0"/>
              <a:t>11/21/18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7936" y="6257657"/>
            <a:ext cx="576064" cy="56251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8" y="167374"/>
            <a:ext cx="1725960" cy="309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069" y="28857"/>
            <a:ext cx="865707" cy="7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572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3C2A-7C0B-4DC8-903B-E70256884734}" type="datetimeFigureOut">
              <a:rPr lang="ko-KR" altLang="en-US" smtClean="0"/>
              <a:t>11/21/18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ED34-E781-4CEA-8CB0-6814ED50C3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897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3C2A-7C0B-4DC8-903B-E70256884734}" type="datetimeFigureOut">
              <a:rPr lang="ko-KR" altLang="en-US" smtClean="0"/>
              <a:t>11/21/18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ED34-E781-4CEA-8CB0-6814ED50C3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2811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3C2A-7C0B-4DC8-903B-E70256884734}" type="datetimeFigureOut">
              <a:rPr lang="ko-KR" altLang="en-US" smtClean="0"/>
              <a:t>11/21/18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ED34-E781-4CEA-8CB0-6814ED50C3B4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453336"/>
            <a:ext cx="9144000" cy="216024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260648"/>
            <a:ext cx="9144000" cy="2160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날짜 개체 틀 3"/>
          <p:cNvSpPr txBox="1">
            <a:spLocks/>
          </p:cNvSpPr>
          <p:nvPr userDrawn="1"/>
        </p:nvSpPr>
        <p:spPr>
          <a:xfrm>
            <a:off x="457200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F53C2A-7C0B-4DC8-903B-E70256884734}" type="datetimeFigureOut">
              <a:rPr lang="ko-KR" altLang="en-US" smtClean="0">
                <a:solidFill>
                  <a:schemeClr val="bg1"/>
                </a:solidFill>
              </a:rPr>
              <a:pPr/>
              <a:t>11/21/18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7936" y="6257657"/>
            <a:ext cx="576064" cy="56251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38288" y="274639"/>
            <a:ext cx="6148512" cy="1325562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2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8" y="167374"/>
            <a:ext cx="1725960" cy="309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069" y="28857"/>
            <a:ext cx="865707" cy="7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19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3C2A-7C0B-4DC8-903B-E70256884734}" type="datetimeFigureOut">
              <a:rPr lang="ko-KR" altLang="en-US" smtClean="0"/>
              <a:t>11/21/18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ED34-E781-4CEA-8CB0-6814ED50C3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1611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3C2A-7C0B-4DC8-903B-E70256884734}" type="datetimeFigureOut">
              <a:rPr lang="ko-KR" altLang="en-US" smtClean="0"/>
              <a:t>11/21/18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ED34-E781-4CEA-8CB0-6814ED50C3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2701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3C2A-7C0B-4DC8-903B-E70256884734}" type="datetimeFigureOut">
              <a:rPr lang="ko-KR" altLang="en-US" smtClean="0"/>
              <a:t>11/21/18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ED34-E781-4CEA-8CB0-6814ED50C3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2812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3C2A-7C0B-4DC8-903B-E70256884734}" type="datetimeFigureOut">
              <a:rPr lang="ko-KR" altLang="en-US" smtClean="0"/>
              <a:t>11/21/18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ED34-E781-4CEA-8CB0-6814ED50C3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708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3C2A-7C0B-4DC8-903B-E70256884734}" type="datetimeFigureOut">
              <a:rPr lang="ko-KR" altLang="en-US" smtClean="0"/>
              <a:t>11/21/18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ED34-E781-4CEA-8CB0-6814ED50C3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432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3C2A-7C0B-4DC8-903B-E70256884734}" type="datetimeFigureOut">
              <a:rPr lang="ko-KR" altLang="en-US" smtClean="0"/>
              <a:t>11/21/18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ED34-E781-4CEA-8CB0-6814ED50C3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109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3C2A-7C0B-4DC8-903B-E70256884734}" type="datetimeFigureOut">
              <a:rPr lang="ko-KR" altLang="en-US" smtClean="0"/>
              <a:t>11/21/18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ED34-E781-4CEA-8CB0-6814ED50C3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8553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53C2A-7C0B-4DC8-903B-E70256884734}" type="datetimeFigureOut">
              <a:rPr lang="ko-KR" altLang="en-US" smtClean="0"/>
              <a:t>11/21/18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0ED34-E781-4CEA-8CB0-6814ED50C3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8677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9600" y="980728"/>
            <a:ext cx="7772400" cy="1872208"/>
          </a:xfrm>
        </p:spPr>
        <p:txBody>
          <a:bodyPr>
            <a:normAutofit/>
          </a:bodyPr>
          <a:lstStyle/>
          <a:p>
            <a:r>
              <a:rPr lang="en-US" sz="3300" i="1" dirty="0" err="1" smtClean="0"/>
              <a:t>DialogueRNN</a:t>
            </a:r>
            <a:r>
              <a:rPr lang="en-US" sz="3300" dirty="0" smtClean="0"/>
              <a:t>: An Attentive RNN for       Emotion Detection in Conversations</a:t>
            </a:r>
            <a:endParaRPr lang="en-US" sz="3300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1899320" y="4736658"/>
            <a:ext cx="5192960" cy="150065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400" dirty="0" smtClean="0"/>
          </a:p>
          <a:p>
            <a:r>
              <a:rPr lang="en-US" altLang="ko-KR" sz="2400" dirty="0" smtClean="0"/>
              <a:t>Presenter: Gwenaelle Cunha Sergio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Artificial Brain Research Lab., School of Electronics Engineering, </a:t>
            </a:r>
            <a:br>
              <a:rPr lang="en-US" altLang="ko-KR" sz="2400" dirty="0" smtClean="0"/>
            </a:br>
            <a:r>
              <a:rPr lang="en-US" altLang="ko-KR" sz="2400" dirty="0" smtClean="0"/>
              <a:t>Kyungpook National University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21-Nov-2018</a:t>
            </a:r>
            <a:endParaRPr lang="ko-KR" altLang="en-US" sz="24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2780928"/>
            <a:ext cx="6400800" cy="1464568"/>
          </a:xfrm>
        </p:spPr>
        <p:txBody>
          <a:bodyPr>
            <a:normAutofit/>
          </a:bodyPr>
          <a:lstStyle/>
          <a:p>
            <a:r>
              <a:rPr lang="de-DE" sz="1800" dirty="0" err="1"/>
              <a:t>Navonil</a:t>
            </a:r>
            <a:r>
              <a:rPr lang="de-DE" sz="1800" dirty="0"/>
              <a:t> Majumder, </a:t>
            </a:r>
            <a:r>
              <a:rPr lang="de-DE" sz="1800" dirty="0" err="1"/>
              <a:t>Soujanya</a:t>
            </a:r>
            <a:r>
              <a:rPr lang="de-DE" sz="1800" dirty="0"/>
              <a:t> </a:t>
            </a:r>
            <a:r>
              <a:rPr lang="de-DE" sz="1800" dirty="0" err="1"/>
              <a:t>Poria</a:t>
            </a:r>
            <a:r>
              <a:rPr lang="de-DE" sz="1800" dirty="0"/>
              <a:t>, </a:t>
            </a:r>
            <a:r>
              <a:rPr lang="de-DE" sz="1800" dirty="0" err="1"/>
              <a:t>Devamanyu</a:t>
            </a:r>
            <a:r>
              <a:rPr lang="de-DE" sz="1800" dirty="0"/>
              <a:t> </a:t>
            </a:r>
            <a:r>
              <a:rPr lang="de-DE" sz="1800" dirty="0" err="1"/>
              <a:t>Hazarika</a:t>
            </a:r>
            <a:r>
              <a:rPr lang="de-DE" sz="1800" dirty="0" smtClean="0"/>
              <a:t>,     </a:t>
            </a:r>
            <a:r>
              <a:rPr lang="de-DE" sz="1800" dirty="0"/>
              <a:t>Rada </a:t>
            </a:r>
            <a:r>
              <a:rPr lang="de-DE" sz="1800" dirty="0" err="1"/>
              <a:t>Mihalcea</a:t>
            </a:r>
            <a:r>
              <a:rPr lang="de-DE" sz="1800" dirty="0"/>
              <a:t>, Alexander </a:t>
            </a:r>
            <a:r>
              <a:rPr lang="de-DE" sz="1800" dirty="0" err="1"/>
              <a:t>Gelbukh</a:t>
            </a:r>
            <a:r>
              <a:rPr lang="de-DE" sz="1800" dirty="0"/>
              <a:t>, Erik Cambria      </a:t>
            </a:r>
            <a:endParaRPr lang="de-DE" sz="1800" dirty="0" smtClean="0"/>
          </a:p>
          <a:p>
            <a:endParaRPr lang="de-DE" sz="1800" dirty="0" smtClean="0"/>
          </a:p>
          <a:p>
            <a:r>
              <a:rPr lang="de-DE" sz="1800" dirty="0" smtClean="0"/>
              <a:t>AAAI </a:t>
            </a:r>
            <a:r>
              <a:rPr lang="de-DE" sz="1800" dirty="0"/>
              <a:t>2019 - 14 Nov 2018 </a:t>
            </a:r>
            <a:r>
              <a:rPr lang="de-DE" sz="1800" dirty="0" err="1"/>
              <a:t>version</a:t>
            </a:r>
            <a:r>
              <a:rPr lang="de-DE" sz="1800" dirty="0"/>
              <a:t> 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41252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36904" cy="1080120"/>
          </a:xfrm>
        </p:spPr>
        <p:txBody>
          <a:bodyPr>
            <a:normAutofit/>
          </a:bodyPr>
          <a:lstStyle/>
          <a:p>
            <a:r>
              <a:rPr lang="en-US" altLang="ko-KR" sz="3000" dirty="0" smtClean="0"/>
              <a:t>Results</a:t>
            </a:r>
            <a:endParaRPr lang="ko-KR" altLang="en-US" sz="3000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8363272" cy="453650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Significantly outperforms </a:t>
            </a:r>
            <a:r>
              <a:rPr lang="en-US" sz="2000" dirty="0"/>
              <a:t>the state of the art</a:t>
            </a:r>
            <a:endParaRPr lang="en-US" altLang="ko-KR" sz="1600" dirty="0"/>
          </a:p>
        </p:txBody>
      </p:sp>
      <p:pic>
        <p:nvPicPr>
          <p:cNvPr id="4" name="Picture 3" descr="dialoguernn_resul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789040"/>
            <a:ext cx="7023100" cy="2209800"/>
          </a:xfrm>
          <a:prstGeom prst="rect">
            <a:avLst/>
          </a:prstGeom>
        </p:spPr>
      </p:pic>
      <p:pic>
        <p:nvPicPr>
          <p:cNvPr id="3" name="Picture 2" descr="Screen Shot 2018-11-21 at 2.16.08 PM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33" y="1916832"/>
            <a:ext cx="9144000" cy="179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88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36904" cy="1080120"/>
          </a:xfrm>
        </p:spPr>
        <p:txBody>
          <a:bodyPr>
            <a:normAutofit/>
          </a:bodyPr>
          <a:lstStyle/>
          <a:p>
            <a:r>
              <a:rPr lang="en-US" altLang="ko-KR" sz="3000" dirty="0" smtClean="0"/>
              <a:t>Ablation Study</a:t>
            </a:r>
            <a:endParaRPr lang="ko-KR" altLang="en-US" sz="3000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8363272" cy="453650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Party State GRU</a:t>
            </a:r>
            <a:endParaRPr lang="en-US" sz="1600" dirty="0"/>
          </a:p>
          <a:p>
            <a:pPr lvl="1"/>
            <a:r>
              <a:rPr lang="en-US" sz="1600" dirty="0"/>
              <a:t>Without it, the model’s performance falls by 4.33%</a:t>
            </a:r>
            <a:endParaRPr lang="en-US" sz="1600" dirty="0" smtClean="0"/>
          </a:p>
          <a:p>
            <a:pPr lvl="1"/>
            <a:r>
              <a:rPr lang="en-US" sz="1600" dirty="0" smtClean="0"/>
              <a:t>Helps </a:t>
            </a:r>
            <a:r>
              <a:rPr lang="en-US" sz="1600" dirty="0"/>
              <a:t>in extracting useful contextual information relevant to parties’ </a:t>
            </a:r>
            <a:r>
              <a:rPr lang="en-US" sz="1600" dirty="0" smtClean="0"/>
              <a:t>emotion</a:t>
            </a:r>
          </a:p>
          <a:p>
            <a:pPr lvl="1"/>
            <a:endParaRPr lang="en-US" sz="1600" dirty="0" smtClean="0"/>
          </a:p>
          <a:p>
            <a:r>
              <a:rPr lang="en-US" sz="2000" dirty="0" smtClean="0"/>
              <a:t>Emotion GRU</a:t>
            </a:r>
          </a:p>
          <a:p>
            <a:pPr lvl="1"/>
            <a:r>
              <a:rPr lang="en-US" sz="1600" dirty="0" smtClean="0"/>
              <a:t>Less impactful, since its </a:t>
            </a:r>
            <a:r>
              <a:rPr lang="en-US" sz="1600" dirty="0"/>
              <a:t>absence causes performance to fall by only 2.51</a:t>
            </a:r>
            <a:r>
              <a:rPr lang="en-US" sz="1600" dirty="0" smtClean="0"/>
              <a:t>%</a:t>
            </a:r>
          </a:p>
          <a:p>
            <a:pPr lvl="1"/>
            <a:r>
              <a:rPr lang="en-US" sz="1600" dirty="0" smtClean="0"/>
              <a:t>Reason for decay in performance: the </a:t>
            </a:r>
            <a:r>
              <a:rPr lang="en-US" sz="1600" dirty="0"/>
              <a:t>lack of context flow from the other parties’ </a:t>
            </a:r>
            <a:r>
              <a:rPr lang="en-US" sz="1600" dirty="0" smtClean="0"/>
              <a:t> states </a:t>
            </a:r>
            <a:r>
              <a:rPr lang="en-US" sz="1600" dirty="0"/>
              <a:t>through the emotion representation of the preceding </a:t>
            </a:r>
            <a:r>
              <a:rPr lang="en-US" sz="1600" dirty="0" smtClean="0"/>
              <a:t>utterances</a:t>
            </a:r>
            <a:endParaRPr lang="en-US" altLang="ko-KR" sz="1200" dirty="0"/>
          </a:p>
        </p:txBody>
      </p:sp>
      <p:pic>
        <p:nvPicPr>
          <p:cNvPr id="6" name="Picture 5" descr="Screen Shot 2018-11-21 at 2.17.2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4221088"/>
            <a:ext cx="55245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67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7624" y="2708920"/>
            <a:ext cx="6851104" cy="1325562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Thank you!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60479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36904" cy="1080120"/>
          </a:xfrm>
        </p:spPr>
        <p:txBody>
          <a:bodyPr>
            <a:normAutofit/>
          </a:bodyPr>
          <a:lstStyle/>
          <a:p>
            <a:r>
              <a:rPr lang="en-US" altLang="ko-KR" sz="3000" dirty="0" smtClean="0"/>
              <a:t>Introduction</a:t>
            </a:r>
            <a:endParaRPr lang="ko-KR" altLang="en-US" sz="3000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8363272" cy="4536504"/>
          </a:xfrm>
        </p:spPr>
        <p:txBody>
          <a:bodyPr>
            <a:normAutofit/>
          </a:bodyPr>
          <a:lstStyle/>
          <a:p>
            <a:r>
              <a:rPr lang="en-US" altLang="ko-KR" sz="2000" b="1" dirty="0" smtClean="0"/>
              <a:t>Task</a:t>
            </a:r>
            <a:r>
              <a:rPr lang="en-US" altLang="ko-KR" sz="2000" dirty="0" smtClean="0"/>
              <a:t>: Emotion </a:t>
            </a:r>
            <a:r>
              <a:rPr lang="en-US" altLang="ko-KR" sz="2000" dirty="0"/>
              <a:t>detection in dyadic conversations modeling speaker, context and emotion separately in a model using 3 task-specific GRUs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endParaRPr lang="en-US" altLang="ko-KR" sz="2400" dirty="0"/>
          </a:p>
        </p:txBody>
      </p:sp>
      <p:pic>
        <p:nvPicPr>
          <p:cNvPr id="3" name="Picture 2" descr="Screen Shot 2018-11-21 at 1.14.2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" y="2276872"/>
            <a:ext cx="7188200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15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36904" cy="1080120"/>
          </a:xfrm>
        </p:spPr>
        <p:txBody>
          <a:bodyPr>
            <a:normAutofit/>
          </a:bodyPr>
          <a:lstStyle/>
          <a:p>
            <a:r>
              <a:rPr lang="en-US" altLang="ko-KR" sz="3000" dirty="0" smtClean="0"/>
              <a:t>Introduction</a:t>
            </a:r>
            <a:endParaRPr lang="ko-KR" altLang="en-US" sz="3000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8363272" cy="4536504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In </a:t>
            </a:r>
            <a:r>
              <a:rPr lang="en-US" altLang="ko-KR" sz="2000" dirty="0"/>
              <a:t>dyadic conversations </a:t>
            </a:r>
            <a:r>
              <a:rPr lang="en-US" altLang="ko-KR" sz="2000" dirty="0" smtClean="0"/>
              <a:t>”both </a:t>
            </a:r>
            <a:r>
              <a:rPr lang="en-US" altLang="ko-KR" sz="2000" dirty="0"/>
              <a:t>parties have distinct roles. Hence, to extract the context, it is crucial to consider the preceding turns of both </a:t>
            </a:r>
            <a:r>
              <a:rPr lang="en-US" altLang="ko-KR" sz="2000" dirty="0" smtClean="0"/>
              <a:t>speaker”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Assumes </a:t>
            </a:r>
            <a:r>
              <a:rPr lang="en-US" altLang="ko-KR" sz="2000" dirty="0"/>
              <a:t>that the emotion of an utterance in a conversation depends on 3 major factors: </a:t>
            </a:r>
            <a:r>
              <a:rPr lang="en-US" altLang="ko-KR" sz="2000" b="1" dirty="0"/>
              <a:t>speaker</a:t>
            </a:r>
            <a:r>
              <a:rPr lang="en-US" altLang="ko-KR" sz="2000" dirty="0"/>
              <a:t>, </a:t>
            </a:r>
            <a:r>
              <a:rPr lang="en-US" altLang="ko-KR" sz="2000" b="1" dirty="0"/>
              <a:t>context</a:t>
            </a:r>
            <a:r>
              <a:rPr lang="en-US" altLang="ko-KR" sz="2000" dirty="0"/>
              <a:t> (preceding utterances), and the </a:t>
            </a:r>
            <a:r>
              <a:rPr lang="en-US" altLang="ko-KR" sz="2000" b="1" dirty="0"/>
              <a:t>emotion</a:t>
            </a:r>
            <a:r>
              <a:rPr lang="en-US" altLang="ko-KR" sz="2000" dirty="0"/>
              <a:t> behind the preceding </a:t>
            </a:r>
            <a:r>
              <a:rPr lang="en-US" altLang="ko-KR" sz="2000" dirty="0" smtClean="0"/>
              <a:t>utterances</a:t>
            </a:r>
          </a:p>
          <a:p>
            <a:endParaRPr lang="en-US" altLang="ko-KR" sz="2000" dirty="0"/>
          </a:p>
          <a:p>
            <a:r>
              <a:rPr lang="en-US" altLang="ko-KR" sz="2000" b="1" dirty="0" smtClean="0"/>
              <a:t>Novelty</a:t>
            </a:r>
            <a:r>
              <a:rPr lang="en-US" altLang="ko-KR" sz="2000" dirty="0" smtClean="0"/>
              <a:t>: </a:t>
            </a:r>
            <a:r>
              <a:rPr lang="en-US" sz="2000" dirty="0"/>
              <a:t>separate modeling of the 3 mentioned aspects</a:t>
            </a:r>
            <a:endParaRPr lang="en-US" altLang="ko-KR" sz="20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2121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36904" cy="1080120"/>
          </a:xfrm>
        </p:spPr>
        <p:txBody>
          <a:bodyPr>
            <a:normAutofit/>
          </a:bodyPr>
          <a:lstStyle/>
          <a:p>
            <a:r>
              <a:rPr lang="en-US" altLang="ko-KR" sz="3000" dirty="0" smtClean="0"/>
              <a:t>Dataset</a:t>
            </a:r>
            <a:endParaRPr lang="ko-KR" altLang="en-US" sz="3000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8363272" cy="4536504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Output</a:t>
            </a:r>
            <a:r>
              <a:rPr lang="en-US" sz="2000" dirty="0" smtClean="0"/>
              <a:t>: </a:t>
            </a:r>
            <a:r>
              <a:rPr lang="en-US" sz="2000" dirty="0"/>
              <a:t>happy, sad, neutral, angry, excited, and </a:t>
            </a:r>
            <a:r>
              <a:rPr lang="en-US" sz="2000" dirty="0" smtClean="0"/>
              <a:t>frustrated (6)</a:t>
            </a:r>
          </a:p>
          <a:p>
            <a:endParaRPr lang="en-US" sz="2000" dirty="0" smtClean="0"/>
          </a:p>
          <a:p>
            <a:r>
              <a:rPr lang="en-US" altLang="ko-KR" sz="2000" b="1" dirty="0" smtClean="0"/>
              <a:t>Input</a:t>
            </a:r>
            <a:endParaRPr lang="en-US" altLang="ko-KR" sz="2000" dirty="0" smtClean="0"/>
          </a:p>
          <a:p>
            <a:pPr lvl="1"/>
            <a:r>
              <a:rPr lang="en-US" sz="1600" dirty="0"/>
              <a:t>Speech utterances transformed into utterance representations, obtained using feature extractors (T, A, V)</a:t>
            </a:r>
            <a:endParaRPr lang="en-US" altLang="ko-KR" sz="1600" dirty="0"/>
          </a:p>
          <a:p>
            <a:pPr lvl="1"/>
            <a:r>
              <a:rPr lang="en-US" sz="1600" dirty="0"/>
              <a:t>Textual (T) Feature Extraction: CNN from utterances</a:t>
            </a:r>
          </a:p>
          <a:p>
            <a:pPr lvl="1"/>
            <a:r>
              <a:rPr lang="en-US" sz="1600" dirty="0"/>
              <a:t>Audio (A) and Visual (V) Feature Extraction: 3D-CNN and </a:t>
            </a:r>
            <a:r>
              <a:rPr lang="en-US" sz="1600" dirty="0" err="1"/>
              <a:t>openSMILE</a:t>
            </a:r>
            <a:r>
              <a:rPr lang="en-US" sz="1600" dirty="0"/>
              <a:t> (open source Speech &amp; Music Interpretation by Large-space Extraction code</a:t>
            </a:r>
            <a:r>
              <a:rPr lang="en-US" sz="1600" dirty="0" smtClean="0"/>
              <a:t>)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r>
              <a:rPr lang="en-US" altLang="ko-KR" sz="2000" dirty="0" smtClean="0"/>
              <a:t>Datasets</a:t>
            </a:r>
          </a:p>
          <a:p>
            <a:pPr lvl="1"/>
            <a:r>
              <a:rPr lang="en-US" altLang="ko-KR" sz="1600" dirty="0" smtClean="0"/>
              <a:t>IEMOCAP (2008): 2-way conversations of 10 speakers</a:t>
            </a:r>
          </a:p>
          <a:p>
            <a:pPr lvl="1"/>
            <a:r>
              <a:rPr lang="en-US" altLang="ko-KR" sz="1600" dirty="0" smtClean="0"/>
              <a:t>AVEC (2012): </a:t>
            </a:r>
            <a:r>
              <a:rPr lang="en-US" sz="1600" dirty="0" smtClean="0"/>
              <a:t>contains </a:t>
            </a:r>
            <a:r>
              <a:rPr lang="en-US" sz="1600" dirty="0"/>
              <a:t>interactions between humans and artificially intelligent </a:t>
            </a:r>
            <a:r>
              <a:rPr lang="en-US" sz="1600" dirty="0" smtClean="0"/>
              <a:t>agents, </a:t>
            </a:r>
            <a:r>
              <a:rPr lang="en-US" altLang="ko-KR" sz="1600" dirty="0"/>
              <a:t>modification of SEMAINE dataset (2012</a:t>
            </a:r>
            <a:r>
              <a:rPr lang="en-US" altLang="ko-KR" sz="1600" dirty="0" smtClean="0"/>
              <a:t>)</a:t>
            </a:r>
          </a:p>
          <a:p>
            <a:pPr lvl="1"/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85437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logueRNN.png"/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58"/>
          <a:stretch/>
        </p:blipFill>
        <p:spPr>
          <a:xfrm>
            <a:off x="827584" y="2276872"/>
            <a:ext cx="7452320" cy="418344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36904" cy="1080120"/>
          </a:xfrm>
        </p:spPr>
        <p:txBody>
          <a:bodyPr>
            <a:normAutofit/>
          </a:bodyPr>
          <a:lstStyle/>
          <a:p>
            <a:r>
              <a:rPr lang="en-US" altLang="ko-KR" sz="3000" dirty="0" err="1" smtClean="0"/>
              <a:t>DialogueRNN</a:t>
            </a:r>
            <a:endParaRPr lang="ko-KR" altLang="en-US" sz="3000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8363272" cy="1008112"/>
          </a:xfrm>
        </p:spPr>
        <p:txBody>
          <a:bodyPr>
            <a:normAutofit/>
          </a:bodyPr>
          <a:lstStyle/>
          <a:p>
            <a:r>
              <a:rPr lang="en-US" sz="1600" b="1" dirty="0"/>
              <a:t>Global State GRU</a:t>
            </a:r>
            <a:r>
              <a:rPr lang="en-US" sz="1600" dirty="0"/>
              <a:t> (shared among the parties): "the context of an utterance is modeled using a global state, where the preceding utterances and the party states are jointly encoded for context representation"</a:t>
            </a:r>
            <a:endParaRPr lang="en-US" altLang="ko-KR" sz="1600" dirty="0"/>
          </a:p>
          <a:p>
            <a:endParaRPr lang="en-US" altLang="ko-KR" sz="1600" dirty="0"/>
          </a:p>
        </p:txBody>
      </p:sp>
      <p:pic>
        <p:nvPicPr>
          <p:cNvPr id="3" name="Picture 2" descr="DialogueRNN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05" r="31330" b="40126"/>
          <a:stretch/>
        </p:blipFill>
        <p:spPr>
          <a:xfrm>
            <a:off x="827584" y="3931402"/>
            <a:ext cx="5117536" cy="770069"/>
          </a:xfrm>
          <a:prstGeom prst="rect">
            <a:avLst/>
          </a:prstGeom>
        </p:spPr>
      </p:pic>
      <p:pic>
        <p:nvPicPr>
          <p:cNvPr id="4" name="Picture 3" descr="Screen Shot 2018-11-21 at 1.47.3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495" y="3571742"/>
            <a:ext cx="2650673" cy="28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64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logueRNN.png"/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58"/>
          <a:stretch/>
        </p:blipFill>
        <p:spPr>
          <a:xfrm>
            <a:off x="827584" y="2276872"/>
            <a:ext cx="7452320" cy="418344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36904" cy="1080120"/>
          </a:xfrm>
        </p:spPr>
        <p:txBody>
          <a:bodyPr>
            <a:normAutofit/>
          </a:bodyPr>
          <a:lstStyle/>
          <a:p>
            <a:r>
              <a:rPr lang="en-US" altLang="ko-KR" sz="3000" dirty="0" err="1" smtClean="0"/>
              <a:t>DialogueRNN</a:t>
            </a:r>
            <a:endParaRPr lang="ko-KR" altLang="en-US" sz="3000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8363272" cy="1008112"/>
          </a:xfrm>
        </p:spPr>
        <p:txBody>
          <a:bodyPr>
            <a:normAutofit/>
          </a:bodyPr>
          <a:lstStyle/>
          <a:p>
            <a:r>
              <a:rPr lang="en-US" sz="1600" b="1" dirty="0"/>
              <a:t>Party State GRU</a:t>
            </a:r>
            <a:r>
              <a:rPr lang="en-US" sz="1600" dirty="0"/>
              <a:t> (party specific, generates speaker state </a:t>
            </a:r>
            <a:r>
              <a:rPr lang="en-US" sz="1600" i="1" dirty="0"/>
              <a:t>q</a:t>
            </a:r>
            <a:r>
              <a:rPr lang="en-US" sz="1600" dirty="0"/>
              <a:t>): "each party is modeled using a party state which changes as and when that party utters an utterance"</a:t>
            </a:r>
            <a:endParaRPr lang="en-US" altLang="ko-KR" sz="1600" dirty="0"/>
          </a:p>
          <a:p>
            <a:endParaRPr lang="en-US" altLang="ko-KR" sz="1600" dirty="0"/>
          </a:p>
        </p:txBody>
      </p:sp>
      <p:pic>
        <p:nvPicPr>
          <p:cNvPr id="3" name="Picture 2" descr="DialogueRNN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393" r="29698" b="364"/>
          <a:stretch/>
        </p:blipFill>
        <p:spPr>
          <a:xfrm>
            <a:off x="827583" y="2269675"/>
            <a:ext cx="5239141" cy="417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87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36904" cy="1080120"/>
          </a:xfrm>
        </p:spPr>
        <p:txBody>
          <a:bodyPr>
            <a:normAutofit/>
          </a:bodyPr>
          <a:lstStyle/>
          <a:p>
            <a:r>
              <a:rPr lang="en-US" altLang="ko-KR" sz="3000" dirty="0" err="1" smtClean="0"/>
              <a:t>DialogueRNN</a:t>
            </a:r>
            <a:endParaRPr lang="ko-KR" altLang="en-US" sz="3000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8363272" cy="1440160"/>
          </a:xfrm>
        </p:spPr>
        <p:txBody>
          <a:bodyPr>
            <a:normAutofit/>
          </a:bodyPr>
          <a:lstStyle/>
          <a:p>
            <a:r>
              <a:rPr lang="en-US" sz="1600" b="1" dirty="0" smtClean="0"/>
              <a:t>Speaker Update</a:t>
            </a:r>
            <a:r>
              <a:rPr lang="en-US" sz="1600" dirty="0" smtClean="0"/>
              <a:t>: attention block</a:t>
            </a:r>
          </a:p>
          <a:p>
            <a:pPr lvl="1"/>
            <a:r>
              <a:rPr lang="en-US" sz="1200" dirty="0"/>
              <a:t>Calculates attention scores </a:t>
            </a:r>
            <a:r>
              <a:rPr lang="en-US" sz="1200" i="1" dirty="0" smtClean="0"/>
              <a:t>alpha</a:t>
            </a:r>
            <a:r>
              <a:rPr lang="en-US" sz="1200" dirty="0" smtClean="0"/>
              <a:t>: </a:t>
            </a:r>
            <a:r>
              <a:rPr lang="en-US" sz="1200" dirty="0"/>
              <a:t>previous global states </a:t>
            </a:r>
            <a:r>
              <a:rPr lang="en-US" sz="1200" i="1" dirty="0"/>
              <a:t>g</a:t>
            </a:r>
            <a:r>
              <a:rPr lang="en-US" sz="1200" dirty="0"/>
              <a:t> and current utterance </a:t>
            </a:r>
            <a:r>
              <a:rPr lang="en-US" sz="1200" i="1" dirty="0" err="1" smtClean="0"/>
              <a:t>u</a:t>
            </a:r>
            <a:r>
              <a:rPr lang="en-US" sz="1200" i="1" baseline="-25000" dirty="0" err="1" smtClean="0"/>
              <a:t>t</a:t>
            </a:r>
            <a:endParaRPr lang="en-US" altLang="ko-KR" sz="1200" i="1" dirty="0"/>
          </a:p>
          <a:p>
            <a:pPr lvl="1"/>
            <a:r>
              <a:rPr lang="en-US" sz="1200" dirty="0"/>
              <a:t>Context vector </a:t>
            </a:r>
            <a:r>
              <a:rPr lang="en-US" sz="1200" i="1" dirty="0" err="1" smtClean="0"/>
              <a:t>c</a:t>
            </a:r>
            <a:r>
              <a:rPr lang="en-US" sz="1200" i="1" baseline="-25000" dirty="0" err="1" smtClean="0"/>
              <a:t>t</a:t>
            </a:r>
            <a:r>
              <a:rPr lang="en-US" sz="1200" dirty="0" smtClean="0"/>
              <a:t>: </a:t>
            </a:r>
            <a:r>
              <a:rPr lang="en-US" sz="1200" i="1" dirty="0"/>
              <a:t>alpha</a:t>
            </a:r>
            <a:r>
              <a:rPr lang="en-US" sz="1200" dirty="0"/>
              <a:t> (</a:t>
            </a:r>
            <a:r>
              <a:rPr lang="en-US" sz="1200" dirty="0" err="1"/>
              <a:t>softmax</a:t>
            </a:r>
            <a:r>
              <a:rPr lang="en-US" sz="1200" dirty="0"/>
              <a:t> score) * previous global </a:t>
            </a:r>
            <a:r>
              <a:rPr lang="en-US" sz="1200" dirty="0" smtClean="0"/>
              <a:t>states</a:t>
            </a:r>
          </a:p>
          <a:p>
            <a:pPr lvl="1"/>
            <a:r>
              <a:rPr lang="en-US" sz="1200" dirty="0"/>
              <a:t>Context vector and utterance: encoded with Global GRU into the speaker's </a:t>
            </a:r>
            <a:r>
              <a:rPr lang="en-US" sz="1200" dirty="0" smtClean="0"/>
              <a:t>state</a:t>
            </a:r>
            <a:endParaRPr lang="en-US" altLang="ko-KR" sz="1200" dirty="0"/>
          </a:p>
        </p:txBody>
      </p:sp>
      <p:pic>
        <p:nvPicPr>
          <p:cNvPr id="8" name="Picture 7" descr="DialogueRNN.png"/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77" t="51158" b="9391"/>
          <a:stretch/>
        </p:blipFill>
        <p:spPr>
          <a:xfrm>
            <a:off x="827584" y="3645024"/>
            <a:ext cx="3171453" cy="2535627"/>
          </a:xfrm>
          <a:prstGeom prst="rect">
            <a:avLst/>
          </a:prstGeom>
        </p:spPr>
      </p:pic>
      <p:pic>
        <p:nvPicPr>
          <p:cNvPr id="4" name="Picture 3" descr="Screen Shot 2018-11-21 at 1.40.13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70"/>
          <a:stretch/>
        </p:blipFill>
        <p:spPr>
          <a:xfrm>
            <a:off x="467544" y="2636912"/>
            <a:ext cx="3856591" cy="86409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513957" y="2708920"/>
            <a:ext cx="3874467" cy="3340880"/>
            <a:chOff x="4513957" y="2708920"/>
            <a:chExt cx="3874467" cy="3340880"/>
          </a:xfrm>
        </p:grpSpPr>
        <p:pic>
          <p:nvPicPr>
            <p:cNvPr id="3" name="Picture 2" descr="DialogueRN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4393" r="48009" b="40742"/>
            <a:stretch/>
          </p:blipFill>
          <p:spPr>
            <a:xfrm>
              <a:off x="4513957" y="3645024"/>
              <a:ext cx="3874467" cy="2404776"/>
            </a:xfrm>
            <a:prstGeom prst="rect">
              <a:avLst/>
            </a:prstGeom>
          </p:spPr>
        </p:pic>
        <p:pic>
          <p:nvPicPr>
            <p:cNvPr id="7" name="Picture 6" descr="Screen Shot 2018-11-21 at 1.40.23 PM.pn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800" b="-2309"/>
            <a:stretch/>
          </p:blipFill>
          <p:spPr>
            <a:xfrm>
              <a:off x="4716016" y="2708920"/>
              <a:ext cx="3530694" cy="398374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635896" y="5589240"/>
            <a:ext cx="64807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0" i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alpha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59632" y="4941168"/>
            <a:ext cx="86409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0" i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previous global     states</a:t>
            </a:r>
          </a:p>
        </p:txBody>
      </p:sp>
    </p:spTree>
    <p:extLst>
      <p:ext uri="{BB962C8B-B14F-4D97-AF65-F5344CB8AC3E}">
        <p14:creationId xmlns:p14="http://schemas.microsoft.com/office/powerpoint/2010/main" val="245816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logueRNN.png"/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58"/>
          <a:stretch/>
        </p:blipFill>
        <p:spPr>
          <a:xfrm>
            <a:off x="827584" y="2276872"/>
            <a:ext cx="7452320" cy="418344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36904" cy="1080120"/>
          </a:xfrm>
        </p:spPr>
        <p:txBody>
          <a:bodyPr>
            <a:normAutofit/>
          </a:bodyPr>
          <a:lstStyle/>
          <a:p>
            <a:r>
              <a:rPr lang="en-US" altLang="ko-KR" sz="3000" dirty="0" err="1" smtClean="0"/>
              <a:t>DialogueRNN</a:t>
            </a:r>
            <a:endParaRPr lang="ko-KR" altLang="en-US" sz="3000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8363272" cy="1008112"/>
          </a:xfrm>
        </p:spPr>
        <p:txBody>
          <a:bodyPr>
            <a:normAutofit/>
          </a:bodyPr>
          <a:lstStyle/>
          <a:p>
            <a:r>
              <a:rPr lang="en-US" sz="1600" b="1" dirty="0"/>
              <a:t>Emotion Representation GRU</a:t>
            </a:r>
            <a:r>
              <a:rPr lang="en-US" sz="1600" dirty="0"/>
              <a:t>: "model infers emotion representation from the party state of the speaker along with the preceding speakers’ states as context"</a:t>
            </a:r>
            <a:endParaRPr lang="en-US" altLang="ko-KR" sz="1600" dirty="0"/>
          </a:p>
        </p:txBody>
      </p:sp>
      <p:pic>
        <p:nvPicPr>
          <p:cNvPr id="4" name="Picture 3" descr="Screen Shot 2018-11-21 at 1.46.4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692696"/>
            <a:ext cx="2234729" cy="41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45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36904" cy="1080120"/>
          </a:xfrm>
        </p:spPr>
        <p:txBody>
          <a:bodyPr>
            <a:normAutofit/>
          </a:bodyPr>
          <a:lstStyle/>
          <a:p>
            <a:r>
              <a:rPr lang="en-US" altLang="ko-KR" sz="3000" dirty="0" smtClean="0"/>
              <a:t>Baselines and </a:t>
            </a:r>
            <a:r>
              <a:rPr lang="en-US" altLang="ko-KR" sz="3000" dirty="0" err="1" smtClean="0"/>
              <a:t>SoTA</a:t>
            </a:r>
            <a:endParaRPr lang="ko-KR" altLang="en-US" sz="30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251520" y="1196752"/>
            <a:ext cx="5400600" cy="1656184"/>
            <a:chOff x="251520" y="1196752"/>
            <a:chExt cx="5400600" cy="1656184"/>
          </a:xfrm>
        </p:grpSpPr>
        <p:sp>
          <p:nvSpPr>
            <p:cNvPr id="14" name="Rectangle 13"/>
            <p:cNvSpPr/>
            <p:nvPr/>
          </p:nvSpPr>
          <p:spPr>
            <a:xfrm>
              <a:off x="1835696" y="2348880"/>
              <a:ext cx="3816424" cy="432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﻿</a:t>
              </a:r>
              <a:r>
                <a:rPr lang="en-US" sz="1200" dirty="0" smtClean="0">
                  <a:solidFill>
                    <a:srgbClr val="000000"/>
                  </a:solidFill>
                </a:rPr>
                <a:t>Attention </a:t>
              </a:r>
              <a:r>
                <a:rPr lang="en-US" sz="1200" dirty="0">
                  <a:solidFill>
                    <a:srgbClr val="000000"/>
                  </a:solidFill>
                </a:rPr>
                <a:t>applied to c-LSTM output at each timestamp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19672" y="1628800"/>
              <a:ext cx="3672408" cy="432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Arial"/>
                <a:buChar char="•"/>
              </a:pPr>
              <a:r>
                <a:rPr lang="fr-FR" sz="1200" dirty="0" err="1" smtClean="0">
                  <a:solidFill>
                    <a:srgbClr val="000000"/>
                  </a:solidFill>
                </a:rPr>
                <a:t>Bidirectional</a:t>
              </a:r>
              <a:r>
                <a:rPr lang="fr-FR" sz="1200" dirty="0" smtClean="0">
                  <a:solidFill>
                    <a:srgbClr val="000000"/>
                  </a:solidFill>
                </a:rPr>
                <a:t> LSTM</a:t>
              </a:r>
              <a:endParaRPr lang="fr-FR" sz="1200" dirty="0">
                <a:solidFill>
                  <a:srgbClr val="000000"/>
                </a:solidFill>
              </a:endParaRPr>
            </a:p>
            <a:p>
              <a:pPr marL="171450" indent="-171450">
                <a:buFont typeface="Arial"/>
                <a:buChar char="•"/>
              </a:pPr>
              <a:r>
                <a:rPr lang="en-US" sz="1200" dirty="0">
                  <a:solidFill>
                    <a:srgbClr val="000000"/>
                  </a:solidFill>
                </a:rPr>
                <a:t>﻿</a:t>
              </a:r>
              <a:r>
                <a:rPr lang="en-US" sz="1200" dirty="0" smtClean="0">
                  <a:solidFill>
                    <a:srgbClr val="000000"/>
                  </a:solidFill>
                </a:rPr>
                <a:t>Model </a:t>
              </a:r>
              <a:r>
                <a:rPr lang="en-US" sz="1200" dirty="0">
                  <a:solidFill>
                    <a:srgbClr val="000000"/>
                  </a:solidFill>
                </a:rPr>
                <a:t>does not differentiate among the speakers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520" y="1196752"/>
              <a:ext cx="16561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err="1" smtClean="0"/>
                <a:t>Poria</a:t>
              </a:r>
              <a:r>
                <a:rPr lang="fr-FR" sz="1400" dirty="0" smtClean="0"/>
                <a:t> </a:t>
              </a:r>
              <a:r>
                <a:rPr lang="fr-FR" sz="1400" dirty="0"/>
                <a:t>et al. 2017</a:t>
              </a:r>
              <a:endParaRPr lang="en-US" sz="1400" b="0" i="0" dirty="0" smtClean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39552" y="1556792"/>
              <a:ext cx="1080120" cy="576064"/>
            </a:xfrm>
            <a:prstGeom prst="round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c-LSTM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95536" y="2276872"/>
              <a:ext cx="1440160" cy="576064"/>
            </a:xfrm>
            <a:prstGeom prst="round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c-LSTM+att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51520" y="3068960"/>
            <a:ext cx="5904656" cy="1656184"/>
            <a:chOff x="251520" y="3068960"/>
            <a:chExt cx="5904656" cy="1656184"/>
          </a:xfrm>
        </p:grpSpPr>
        <p:sp>
          <p:nvSpPr>
            <p:cNvPr id="15" name="Rectangle 14"/>
            <p:cNvSpPr/>
            <p:nvPr/>
          </p:nvSpPr>
          <p:spPr>
            <a:xfrm>
              <a:off x="1619672" y="4221088"/>
              <a:ext cx="2808312" cy="432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Arial"/>
                <a:buChar char="•"/>
              </a:pPr>
              <a:r>
                <a:rPr lang="fr-FR" sz="1200" dirty="0" err="1" smtClean="0">
                  <a:solidFill>
                    <a:srgbClr val="000000"/>
                  </a:solidFill>
                </a:rPr>
                <a:t>Similar</a:t>
              </a:r>
              <a:r>
                <a:rPr lang="fr-FR" sz="1200" dirty="0" smtClean="0">
                  <a:solidFill>
                    <a:srgbClr val="000000"/>
                  </a:solidFill>
                </a:rPr>
                <a:t> </a:t>
              </a:r>
              <a:r>
                <a:rPr lang="fr-FR" sz="1200" dirty="0">
                  <a:solidFill>
                    <a:srgbClr val="000000"/>
                  </a:solidFill>
                </a:rPr>
                <a:t>to </a:t>
              </a:r>
              <a:r>
                <a:rPr lang="fr-FR" sz="1200" dirty="0" smtClean="0">
                  <a:solidFill>
                    <a:srgbClr val="000000"/>
                  </a:solidFill>
                </a:rPr>
                <a:t>TFN</a:t>
              </a:r>
            </a:p>
            <a:p>
              <a:pPr marL="171450" indent="-171450">
                <a:buFont typeface="Arial"/>
                <a:buChar char="•"/>
              </a:pPr>
              <a:r>
                <a:rPr lang="fr-FR" sz="1200" dirty="0" err="1" smtClean="0">
                  <a:solidFill>
                    <a:srgbClr val="000000"/>
                  </a:solidFill>
                </a:rPr>
                <a:t>Does</a:t>
              </a:r>
              <a:r>
                <a:rPr lang="fr-FR" sz="1200" dirty="0" smtClean="0">
                  <a:solidFill>
                    <a:srgbClr val="000000"/>
                  </a:solidFill>
                </a:rPr>
                <a:t> </a:t>
              </a:r>
              <a:r>
                <a:rPr lang="fr-FR" sz="1200" dirty="0">
                  <a:solidFill>
                    <a:srgbClr val="000000"/>
                  </a:solidFill>
                </a:rPr>
                <a:t>not use </a:t>
              </a:r>
              <a:r>
                <a:rPr lang="fr-FR" sz="1200" dirty="0" err="1">
                  <a:solidFill>
                    <a:srgbClr val="000000"/>
                  </a:solidFill>
                </a:rPr>
                <a:t>contextual</a:t>
              </a:r>
              <a:r>
                <a:rPr lang="fr-FR" sz="1200" dirty="0">
                  <a:solidFill>
                    <a:srgbClr val="000000"/>
                  </a:solidFill>
                </a:rPr>
                <a:t> information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619672" y="3501008"/>
              <a:ext cx="4536504" cy="432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Arial"/>
                <a:buChar char="•"/>
              </a:pPr>
              <a:r>
                <a:rPr lang="en-US" sz="1200" dirty="0" smtClean="0">
                  <a:solidFill>
                    <a:srgbClr val="000000"/>
                  </a:solidFill>
                </a:rPr>
                <a:t>Model </a:t>
              </a:r>
              <a:r>
                <a:rPr lang="en-US" sz="1200" dirty="0">
                  <a:solidFill>
                    <a:srgbClr val="000000"/>
                  </a:solidFill>
                </a:rPr>
                <a:t>does not capture context from surrounding </a:t>
              </a:r>
              <a:r>
                <a:rPr lang="en-US" sz="1200" dirty="0" smtClean="0">
                  <a:solidFill>
                    <a:srgbClr val="000000"/>
                  </a:solidFill>
                </a:rPr>
                <a:t>utterances</a:t>
              </a:r>
            </a:p>
            <a:p>
              <a:pPr marL="171450" indent="-171450">
                <a:buFont typeface="Arial"/>
                <a:buChar char="•"/>
              </a:pPr>
              <a:r>
                <a:rPr lang="en-US" sz="1200" dirty="0" smtClean="0">
                  <a:solidFill>
                    <a:srgbClr val="000000"/>
                  </a:solidFill>
                </a:rPr>
                <a:t>Specific </a:t>
              </a:r>
              <a:r>
                <a:rPr lang="en-US" sz="1200" dirty="0">
                  <a:solidFill>
                    <a:srgbClr val="000000"/>
                  </a:solidFill>
                </a:rPr>
                <a:t>to multimodal scenario</a:t>
              </a:r>
              <a:endParaRPr lang="fr-FR" sz="1200" dirty="0">
                <a:solidFill>
                  <a:srgbClr val="00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51520" y="3068960"/>
              <a:ext cx="16561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err="1" smtClean="0"/>
                <a:t>Zadeh</a:t>
              </a:r>
              <a:r>
                <a:rPr lang="fr-FR" sz="1400" dirty="0" smtClean="0"/>
                <a:t> et </a:t>
              </a:r>
              <a:r>
                <a:rPr lang="fr-FR" sz="1400" dirty="0"/>
                <a:t>al. 2017</a:t>
              </a:r>
              <a:endParaRPr lang="en-US" sz="1400" b="0" i="0" dirty="0" smtClean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39552" y="3429000"/>
              <a:ext cx="1080120" cy="576064"/>
            </a:xfrm>
            <a:prstGeom prst="round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TFN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39552" y="4149080"/>
              <a:ext cx="1080120" cy="576064"/>
            </a:xfrm>
            <a:prstGeom prst="round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MFN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876256" y="1268760"/>
            <a:ext cx="1800200" cy="1944216"/>
            <a:chOff x="6948264" y="1268760"/>
            <a:chExt cx="1800200" cy="1944216"/>
          </a:xfrm>
        </p:grpSpPr>
        <p:sp>
          <p:nvSpPr>
            <p:cNvPr id="22" name="Rectangle 21"/>
            <p:cNvSpPr/>
            <p:nvPr/>
          </p:nvSpPr>
          <p:spPr>
            <a:xfrm>
              <a:off x="7020272" y="2204864"/>
              <a:ext cx="1728192" cy="100811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Model does </a:t>
              </a:r>
              <a:r>
                <a:rPr lang="en-US" sz="1200" dirty="0">
                  <a:solidFill>
                    <a:srgbClr val="000000"/>
                  </a:solidFill>
                </a:rPr>
                <a:t>not use </a:t>
              </a:r>
              <a:r>
                <a:rPr lang="en-US" sz="1200" dirty="0" smtClean="0">
                  <a:solidFill>
                    <a:srgbClr val="000000"/>
                  </a:solidFill>
                </a:rPr>
                <a:t>   contextual </a:t>
              </a:r>
              <a:r>
                <a:rPr lang="en-US" sz="1200" dirty="0">
                  <a:solidFill>
                    <a:srgbClr val="000000"/>
                  </a:solidFill>
                </a:rPr>
                <a:t>information from the </a:t>
              </a:r>
              <a:r>
                <a:rPr lang="en-US" sz="1200" dirty="0" smtClean="0">
                  <a:solidFill>
                    <a:srgbClr val="000000"/>
                  </a:solidFill>
                </a:rPr>
                <a:t>surrounding  utterances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7236296" y="1628800"/>
              <a:ext cx="1080120" cy="576064"/>
            </a:xfrm>
            <a:prstGeom prst="round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CNN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948264" y="1268760"/>
              <a:ext cx="16561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Kim 2014</a:t>
              </a:r>
              <a:endParaRPr lang="en-US" sz="1400" b="0" i="0" dirty="0" smtClean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732240" y="3625279"/>
            <a:ext cx="2088232" cy="2035969"/>
            <a:chOff x="6732240" y="3625279"/>
            <a:chExt cx="2088232" cy="2035969"/>
          </a:xfrm>
        </p:grpSpPr>
        <p:sp>
          <p:nvSpPr>
            <p:cNvPr id="23" name="Rectangle 22"/>
            <p:cNvSpPr/>
            <p:nvPr/>
          </p:nvSpPr>
          <p:spPr>
            <a:xfrm>
              <a:off x="6804248" y="4581128"/>
              <a:ext cx="2016224" cy="10801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Output </a:t>
              </a:r>
              <a:r>
                <a:rPr lang="en-US" sz="1200" dirty="0">
                  <a:solidFill>
                    <a:srgbClr val="000000"/>
                  </a:solidFill>
                </a:rPr>
                <a:t>from the </a:t>
              </a:r>
              <a:r>
                <a:rPr lang="en-US" sz="1200" dirty="0" smtClean="0">
                  <a:solidFill>
                    <a:srgbClr val="000000"/>
                  </a:solidFill>
                </a:rPr>
                <a:t>memory   network </a:t>
              </a:r>
              <a:r>
                <a:rPr lang="en-US" sz="1200" dirty="0">
                  <a:solidFill>
                    <a:srgbClr val="000000"/>
                  </a:solidFill>
                </a:rPr>
                <a:t>is used as </a:t>
              </a:r>
              <a:r>
                <a:rPr lang="en-US" sz="1200" dirty="0" smtClean="0">
                  <a:solidFill>
                    <a:srgbClr val="000000"/>
                  </a:solidFill>
                </a:rPr>
                <a:t>the </a:t>
              </a:r>
              <a:r>
                <a:rPr lang="en-US" sz="1200" dirty="0">
                  <a:solidFill>
                    <a:srgbClr val="000000"/>
                  </a:solidFill>
                </a:rPr>
                <a:t>final </a:t>
              </a:r>
              <a:r>
                <a:rPr lang="en-US" sz="1200" dirty="0" smtClean="0">
                  <a:solidFill>
                    <a:srgbClr val="000000"/>
                  </a:solidFill>
                </a:rPr>
                <a:t>utterance </a:t>
              </a:r>
              <a:r>
                <a:rPr lang="en-US" sz="1200" dirty="0">
                  <a:solidFill>
                    <a:srgbClr val="000000"/>
                  </a:solidFill>
                </a:rPr>
                <a:t>representation </a:t>
              </a:r>
              <a:r>
                <a:rPr lang="en-US" sz="1200" dirty="0" smtClean="0">
                  <a:solidFill>
                    <a:srgbClr val="000000"/>
                  </a:solidFill>
                </a:rPr>
                <a:t>  for </a:t>
              </a:r>
              <a:r>
                <a:rPr lang="en-US" sz="1200" dirty="0">
                  <a:solidFill>
                    <a:srgbClr val="000000"/>
                  </a:solidFill>
                </a:rPr>
                <a:t>emotion classification</a:t>
              </a:r>
              <a:endParaRPr lang="fr-FR" sz="1200" dirty="0">
                <a:solidFill>
                  <a:srgbClr val="0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32240" y="3625279"/>
              <a:ext cx="20882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400" dirty="0" err="1"/>
                <a:t>Sukhbaatar</a:t>
              </a:r>
              <a:r>
                <a:rPr lang="tr-TR" sz="1400" dirty="0"/>
                <a:t> </a:t>
              </a:r>
              <a:r>
                <a:rPr lang="fr-FR" sz="1400" dirty="0" smtClean="0"/>
                <a:t>et </a:t>
              </a:r>
              <a:r>
                <a:rPr lang="fr-FR" sz="1400" dirty="0"/>
                <a:t>al. </a:t>
              </a:r>
              <a:r>
                <a:rPr lang="fr-FR" sz="1400" dirty="0" smtClean="0"/>
                <a:t>2015</a:t>
              </a:r>
              <a:endParaRPr lang="en-US" sz="1400" b="0" i="0" dirty="0" smtClean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7236296" y="4005064"/>
              <a:ext cx="1152128" cy="576064"/>
            </a:xfrm>
            <a:prstGeom prst="round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MemNet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9512" y="4941168"/>
            <a:ext cx="5832648" cy="1296144"/>
            <a:chOff x="179512" y="4941168"/>
            <a:chExt cx="5832648" cy="1296144"/>
          </a:xfrm>
        </p:grpSpPr>
        <p:sp>
          <p:nvSpPr>
            <p:cNvPr id="26" name="Rectangle 25"/>
            <p:cNvSpPr/>
            <p:nvPr/>
          </p:nvSpPr>
          <p:spPr>
            <a:xfrm>
              <a:off x="1619672" y="5373216"/>
              <a:ext cx="4392488" cy="86409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Arial"/>
                <a:buChar char="•"/>
              </a:pPr>
              <a:r>
                <a:rPr lang="en-US" sz="1200" dirty="0">
                  <a:solidFill>
                    <a:srgbClr val="000000"/>
                  </a:solidFill>
                </a:rPr>
                <a:t>﻿Conversational Memory </a:t>
              </a:r>
              <a:r>
                <a:rPr lang="en-US" sz="1200" dirty="0" smtClean="0">
                  <a:solidFill>
                    <a:srgbClr val="000000"/>
                  </a:solidFill>
                </a:rPr>
                <a:t>Networks</a:t>
              </a:r>
            </a:p>
            <a:p>
              <a:pPr marL="171450" indent="-171450">
                <a:buFont typeface="Arial"/>
                <a:buChar char="•"/>
              </a:pPr>
              <a:r>
                <a:rPr lang="fr-FR" sz="1200" b="1" dirty="0" err="1" smtClean="0">
                  <a:solidFill>
                    <a:srgbClr val="000000"/>
                  </a:solidFill>
                </a:rPr>
                <a:t>SoTA</a:t>
              </a:r>
              <a:endParaRPr lang="fr-FR" sz="1200" b="1" dirty="0" smtClean="0">
                <a:solidFill>
                  <a:srgbClr val="000000"/>
                </a:solidFill>
              </a:endParaRPr>
            </a:p>
            <a:p>
              <a:pPr marL="171450" indent="-171450">
                <a:buFont typeface="Arial"/>
                <a:buChar char="•"/>
              </a:pPr>
              <a:r>
                <a:rPr lang="en-US" sz="1200" dirty="0" err="1" smtClean="0">
                  <a:solidFill>
                    <a:srgbClr val="000000"/>
                  </a:solidFill>
                </a:rPr>
                <a:t>M</a:t>
              </a:r>
              <a:r>
                <a:rPr lang="en-US" sz="1200" dirty="0" err="1">
                  <a:solidFill>
                    <a:srgbClr val="000000"/>
                  </a:solidFill>
                </a:rPr>
                <a:t>﻿</a:t>
              </a:r>
              <a:r>
                <a:rPr lang="en-US" sz="1200" dirty="0" err="1" smtClean="0">
                  <a:solidFill>
                    <a:srgbClr val="000000"/>
                  </a:solidFill>
                </a:rPr>
                <a:t>odels</a:t>
              </a:r>
              <a:r>
                <a:rPr lang="en-US" sz="1200" dirty="0" smtClean="0">
                  <a:solidFill>
                    <a:srgbClr val="000000"/>
                  </a:solidFill>
                </a:rPr>
                <a:t> </a:t>
              </a:r>
              <a:r>
                <a:rPr lang="en-US" sz="1200" dirty="0">
                  <a:solidFill>
                    <a:srgbClr val="000000"/>
                  </a:solidFill>
                </a:rPr>
                <a:t>utterance context from dialogue history using </a:t>
              </a:r>
              <a:r>
                <a:rPr lang="en-US" sz="1200" dirty="0" smtClean="0">
                  <a:solidFill>
                    <a:srgbClr val="000000"/>
                  </a:solidFill>
                </a:rPr>
                <a:t>two   </a:t>
              </a:r>
              <a:r>
                <a:rPr lang="en-US" sz="1200" dirty="0">
                  <a:solidFill>
                    <a:srgbClr val="000000"/>
                  </a:solidFill>
                </a:rPr>
                <a:t>distinct GRUs for two speakers</a:t>
              </a:r>
              <a:endParaRPr lang="fr-FR" sz="1200" dirty="0">
                <a:solidFill>
                  <a:srgbClr val="00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79512" y="4941168"/>
              <a:ext cx="20882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400" dirty="0" err="1"/>
                <a:t>Hazarika</a:t>
              </a:r>
              <a:r>
                <a:rPr lang="tr-TR" sz="1400" dirty="0"/>
                <a:t> </a:t>
              </a:r>
              <a:r>
                <a:rPr lang="fr-FR" sz="1400" dirty="0" smtClean="0"/>
                <a:t>et </a:t>
              </a:r>
              <a:r>
                <a:rPr lang="fr-FR" sz="1400" dirty="0"/>
                <a:t>al. </a:t>
              </a:r>
              <a:r>
                <a:rPr lang="fr-FR" sz="1400" dirty="0" smtClean="0"/>
                <a:t>2018</a:t>
              </a:r>
              <a:endParaRPr lang="en-US" sz="1400" b="0" i="0" dirty="0" smtClean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39552" y="5301208"/>
              <a:ext cx="1080120" cy="5760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CMN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034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800" b="0" i="0" dirty="0" smtClean="0">
            <a:latin typeface="Tahoma" pitchFamily="34" charset="0"/>
            <a:ea typeface="Tahoma" pitchFamily="34" charset="0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23478</TotalTime>
  <Words>584</Words>
  <Application>Microsoft Macintosh PowerPoint</Application>
  <PresentationFormat>On-screen Show (4:3)</PresentationFormat>
  <Paragraphs>103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테마</vt:lpstr>
      <vt:lpstr>DialogueRNN: An Attentive RNN for       Emotion Detection in Conversations</vt:lpstr>
      <vt:lpstr>Introduction</vt:lpstr>
      <vt:lpstr>Introduction</vt:lpstr>
      <vt:lpstr>Dataset</vt:lpstr>
      <vt:lpstr>DialogueRNN</vt:lpstr>
      <vt:lpstr>DialogueRNN</vt:lpstr>
      <vt:lpstr>DialogueRNN</vt:lpstr>
      <vt:lpstr>DialogueRNN</vt:lpstr>
      <vt:lpstr>Baselines and SoTA</vt:lpstr>
      <vt:lpstr>Results</vt:lpstr>
      <vt:lpstr>Ablation Study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Jong Hong</dc:creator>
  <cp:lastModifiedBy>Gwenaelle Cunha Sergio</cp:lastModifiedBy>
  <cp:revision>1362</cp:revision>
  <dcterms:created xsi:type="dcterms:W3CDTF">2014-07-16T06:16:52Z</dcterms:created>
  <dcterms:modified xsi:type="dcterms:W3CDTF">2018-11-21T12:03:55Z</dcterms:modified>
</cp:coreProperties>
</file>