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62" r:id="rId2"/>
    <p:sldId id="663" r:id="rId3"/>
    <p:sldId id="665" r:id="rId4"/>
    <p:sldId id="676" r:id="rId5"/>
    <p:sldId id="666" r:id="rId6"/>
    <p:sldId id="667" r:id="rId7"/>
    <p:sldId id="668" r:id="rId8"/>
    <p:sldId id="677" r:id="rId9"/>
    <p:sldId id="669" r:id="rId10"/>
    <p:sldId id="670" r:id="rId11"/>
    <p:sldId id="671" r:id="rId12"/>
    <p:sldId id="672" r:id="rId13"/>
    <p:sldId id="664" r:id="rId14"/>
    <p:sldId id="673" r:id="rId15"/>
    <p:sldId id="674" r:id="rId16"/>
    <p:sldId id="5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80"/>
    <a:srgbClr val="008000"/>
    <a:srgbClr val="808000"/>
    <a:srgbClr val="000080"/>
    <a:srgbClr val="800000"/>
    <a:srgbClr val="8080FF"/>
    <a:srgbClr val="FFFF80"/>
    <a:srgbClr val="80FF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79346" autoAdjust="0"/>
  </p:normalViewPr>
  <p:slideViewPr>
    <p:cSldViewPr>
      <p:cViewPr>
        <p:scale>
          <a:sx n="99" d="100"/>
          <a:sy n="99" d="100"/>
        </p:scale>
        <p:origin x="-10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EB59C-84B3-48BD-A4EF-C1E475EEEB78}" type="datetimeFigureOut">
              <a:rPr lang="ko-KR" altLang="en-US" smtClean="0"/>
              <a:t>11/02/19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E48F-E46B-45DB-A62E-DDD6A2F67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6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1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and Applying Self-Attention for NLP by Ivan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Berlin, Aug 2018)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"First transduction model relying entirely on self-attention to compute representations of its input and output without using sequence aligned RNNs or convolution.”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Illustrated Transformer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(Jay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Alammar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http://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jalammar.github.io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/illustrated-transformer/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Third point source: http://</a:t>
            </a:r>
            <a:r>
              <a:rPr lang="en-US" dirty="0" err="1" smtClean="0"/>
              <a:t>jalammar.github.io</a:t>
            </a:r>
            <a:r>
              <a:rPr lang="en-US" dirty="0" smtClean="0"/>
              <a:t>/illustrated-transformer/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source: </a:t>
            </a:r>
            <a:r>
              <a:rPr lang="en-US" sz="1200" i="1" dirty="0" smtClean="0"/>
              <a:t>The Illustrated Transformer (Jay </a:t>
            </a:r>
            <a:r>
              <a:rPr lang="en-US" sz="1200" i="1" dirty="0" err="1" smtClean="0"/>
              <a:t>Alammar</a:t>
            </a:r>
            <a:r>
              <a:rPr lang="en-US" sz="1200" i="1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jalammar.github.io</a:t>
            </a:r>
            <a:r>
              <a:rPr lang="en-US" dirty="0" smtClean="0"/>
              <a:t>/illustrated-transformer/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9E48F-E46B-45DB-A62E-DDD6A2F679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453336"/>
            <a:ext cx="9144000" cy="2160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0648"/>
            <a:ext cx="9144000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36" y="6257657"/>
            <a:ext cx="576064" cy="5625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67374"/>
            <a:ext cx="1725960" cy="3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9" y="28857"/>
            <a:ext cx="865707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97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81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453336"/>
            <a:ext cx="9144000" cy="2160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60648"/>
            <a:ext cx="9144000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날짜 개체 틀 3"/>
          <p:cNvSpPr txBox="1">
            <a:spLocks/>
          </p:cNvSpPr>
          <p:nvPr userDrawn="1"/>
        </p:nvSpPr>
        <p:spPr>
          <a:xfrm>
            <a:off x="457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53C2A-7C0B-4DC8-903B-E70256884734}" type="datetimeFigureOut">
              <a:rPr lang="ko-KR" altLang="en-US" smtClean="0">
                <a:solidFill>
                  <a:schemeClr val="bg1"/>
                </a:solidFill>
              </a:rPr>
              <a:pPr/>
              <a:t>11/02/19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36" y="6257657"/>
            <a:ext cx="576064" cy="5625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288" y="274639"/>
            <a:ext cx="6148512" cy="1325562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67374"/>
            <a:ext cx="1725960" cy="3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9" y="28857"/>
            <a:ext cx="865707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61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7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1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70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9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3C2A-7C0B-4DC8-903B-E70256884734}" type="datetimeFigureOut">
              <a:rPr lang="ko-KR" altLang="en-US" smtClean="0"/>
              <a:t>11/02/19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ED34-E781-4CEA-8CB0-6814ED50C3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6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2tensor" TargetMode="External"/><Relationship Id="rId4" Type="http://schemas.openxmlformats.org/officeDocument/2006/relationships/hyperlink" Target="https://github.com/jadore801120/attention-is-all-you-need-pytorch" TargetMode="External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eas.harvard.edu/2018/04/03/attention.html" TargetMode="External"/><Relationship Id="rId4" Type="http://schemas.openxmlformats.org/officeDocument/2006/relationships/hyperlink" Target="https://www.youtube.com/watch?v=rBCqOTEfxvg" TargetMode="External"/><Relationship Id="rId5" Type="http://schemas.openxmlformats.org/officeDocument/2006/relationships/hyperlink" Target="https://drive.google.com/file/d/0B8BcJC1Y8XqobGNBYVpteDdFOWc/view" TargetMode="External"/><Relationship Id="rId6" Type="http://schemas.openxmlformats.org/officeDocument/2006/relationships/hyperlink" Target="https://www.youtube.com/watch?v=OYygPG4d9H0" TargetMode="External"/><Relationship Id="rId7" Type="http://schemas.openxmlformats.org/officeDocument/2006/relationships/hyperlink" Target="https://dzone.com/articles/self-attention-mechanisms-in-natural-language-proc" TargetMode="External"/><Relationship Id="rId8" Type="http://schemas.openxmlformats.org/officeDocument/2006/relationships/hyperlink" Target="https://www.youtube.com/watch?v=iDulhoQ2pro" TargetMode="External"/><Relationship Id="rId9" Type="http://schemas.openxmlformats.org/officeDocument/2006/relationships/hyperlink" Target="http://jalammar.github.io/illustrated-transformer/" TargetMode="External"/><Relationship Id="rId10" Type="http://schemas.openxmlformats.org/officeDocument/2006/relationships/hyperlink" Target="https://github.com/tensorflow/tensor2tensor" TargetMode="External"/><Relationship Id="rId11" Type="http://schemas.openxmlformats.org/officeDocument/2006/relationships/hyperlink" Target="https://github.com/jadore801120/attention-is-all-you-need-pytorc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159893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Attention Is All You Need</a:t>
            </a:r>
            <a:endParaRPr lang="en-US" sz="33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899320" y="4736658"/>
            <a:ext cx="5192960" cy="1500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Artificial Brain Research Lab., School of Electronics Engineering, </a:t>
            </a:r>
            <a:br>
              <a:rPr lang="en-US" altLang="ko-KR" sz="2400" dirty="0" smtClean="0"/>
            </a:br>
            <a:r>
              <a:rPr lang="en-US" altLang="ko-KR" sz="2400" dirty="0" smtClean="0"/>
              <a:t>Kyungpook National University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23-Jan-2019</a:t>
            </a:r>
            <a:endParaRPr lang="ko-KR" altLang="en-US" sz="24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821160" y="3140968"/>
            <a:ext cx="7560840" cy="1554311"/>
          </a:xfrm>
        </p:spPr>
        <p:txBody>
          <a:bodyPr>
            <a:normAutofit/>
          </a:bodyPr>
          <a:lstStyle/>
          <a:p>
            <a:pPr marL="1028700" algn="l">
              <a:tabLst>
                <a:tab pos="3886200" algn="l"/>
              </a:tabLst>
            </a:pPr>
            <a:r>
              <a:rPr lang="pt-BR" altLang="ko-KR" sz="2400" dirty="0" smtClean="0"/>
              <a:t>   </a:t>
            </a:r>
            <a:r>
              <a:rPr lang="pt-BR" altLang="ko-KR" sz="2000" dirty="0" err="1" smtClean="0"/>
              <a:t>Ashish</a:t>
            </a:r>
            <a:r>
              <a:rPr lang="pt-BR" altLang="ko-KR" sz="2000" dirty="0" smtClean="0"/>
              <a:t> </a:t>
            </a:r>
            <a:r>
              <a:rPr lang="pt-BR" altLang="ko-KR" sz="2000" dirty="0" err="1" smtClean="0"/>
              <a:t>Vaswani</a:t>
            </a:r>
            <a:r>
              <a:rPr lang="pt-BR" altLang="ko-KR" sz="2000" dirty="0" smtClean="0"/>
              <a:t> et al., Google </a:t>
            </a:r>
            <a:r>
              <a:rPr lang="pt-BR" altLang="ko-KR" sz="2000" dirty="0" err="1" smtClean="0"/>
              <a:t>Brain</a:t>
            </a:r>
            <a:r>
              <a:rPr lang="pt-BR" altLang="ko-KR" sz="2000" dirty="0" smtClean="0"/>
              <a:t>, NIPS 2017</a:t>
            </a:r>
          </a:p>
          <a:p>
            <a:pPr marL="1028700" algn="l">
              <a:tabLst>
                <a:tab pos="3886200" algn="l"/>
              </a:tabLst>
            </a:pPr>
            <a:endParaRPr lang="pt-BR" altLang="ko-KR" sz="2000" dirty="0" smtClean="0"/>
          </a:p>
          <a:p>
            <a:pPr marL="1028700" algn="l">
              <a:tabLst>
                <a:tab pos="3886200" algn="l"/>
              </a:tabLst>
            </a:pPr>
            <a:r>
              <a:rPr lang="pt-BR" altLang="ko-KR" sz="1800" dirty="0"/>
              <a:t> </a:t>
            </a:r>
            <a:r>
              <a:rPr lang="pt-BR" altLang="ko-KR" sz="1800" dirty="0" smtClean="0"/>
              <a:t>           </a:t>
            </a:r>
            <a:r>
              <a:rPr lang="pt-BR" altLang="ko-KR" sz="1800" dirty="0" err="1" smtClean="0"/>
              <a:t>Presenter</a:t>
            </a:r>
            <a:r>
              <a:rPr lang="pt-BR" altLang="ko-KR" sz="1800" dirty="0" smtClean="0"/>
              <a:t>: Gwenaelle Cunha Sergio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45578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Encoder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/>
              <a:t>Builds (key, value) </a:t>
            </a:r>
            <a:r>
              <a:rPr lang="en-US" sz="1800" dirty="0" smtClean="0"/>
              <a:t>pairs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K</a:t>
            </a:r>
            <a:r>
              <a:rPr lang="en-US" sz="1800" dirty="0"/>
              <a:t>, V and Q comes from the output of the previous </a:t>
            </a:r>
            <a:r>
              <a:rPr lang="en-US" sz="1800" dirty="0" smtClean="0"/>
              <a:t>layer</a:t>
            </a:r>
          </a:p>
          <a:p>
            <a:pPr algn="just">
              <a:lnSpc>
                <a:spcPct val="120000"/>
              </a:lnSpc>
            </a:pPr>
            <a:endParaRPr lang="en-US" altLang="ko-KR" sz="1800" dirty="0"/>
          </a:p>
          <a:p>
            <a:pPr algn="just">
              <a:lnSpc>
                <a:spcPct val="120000"/>
              </a:lnSpc>
            </a:pPr>
            <a:endParaRPr lang="en-US" altLang="ko-KR" sz="1800" dirty="0" smtClean="0"/>
          </a:p>
          <a:p>
            <a:pPr algn="just">
              <a:lnSpc>
                <a:spcPct val="120000"/>
              </a:lnSpc>
            </a:pPr>
            <a:endParaRPr lang="en-US" altLang="ko-KR" sz="1800" dirty="0"/>
          </a:p>
          <a:p>
            <a:pPr algn="just">
              <a:lnSpc>
                <a:spcPct val="120000"/>
              </a:lnSpc>
            </a:pPr>
            <a:endParaRPr lang="en-US" altLang="ko-KR" sz="1800" dirty="0" smtClean="0"/>
          </a:p>
          <a:p>
            <a:pPr algn="just">
              <a:lnSpc>
                <a:spcPct val="120000"/>
              </a:lnSpc>
            </a:pPr>
            <a:endParaRPr lang="en-US" altLang="ko-KR" sz="1800" dirty="0"/>
          </a:p>
        </p:txBody>
      </p:sp>
      <p:pic>
        <p:nvPicPr>
          <p:cNvPr id="6" name="Picture 5" descr="selfattention_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958973"/>
            <a:ext cx="3013844" cy="12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Decoder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/>
              <a:t>Builds </a:t>
            </a:r>
            <a:r>
              <a:rPr lang="en-US" sz="1800" dirty="0" smtClean="0"/>
              <a:t>queries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Masked </a:t>
            </a:r>
            <a:r>
              <a:rPr lang="en-US" sz="1800" dirty="0"/>
              <a:t>attention: "Self-attention layers in the decoder allow each position in the decoder to attend to all positions in the decoder up to and including that position</a:t>
            </a:r>
            <a:r>
              <a:rPr lang="en-US" sz="1800" dirty="0" smtClean="0"/>
              <a:t>.”</a:t>
            </a:r>
          </a:p>
          <a:p>
            <a:pPr algn="just">
              <a:lnSpc>
                <a:spcPct val="120000"/>
              </a:lnSpc>
            </a:pPr>
            <a:endParaRPr lang="en-US" altLang="ko-KR" sz="1800" dirty="0"/>
          </a:p>
          <a:p>
            <a:pPr algn="just">
              <a:lnSpc>
                <a:spcPct val="120000"/>
              </a:lnSpc>
            </a:pPr>
            <a:endParaRPr lang="en-US" altLang="ko-KR" sz="1800" dirty="0" smtClean="0"/>
          </a:p>
        </p:txBody>
      </p:sp>
      <p:pic>
        <p:nvPicPr>
          <p:cNvPr id="5" name="Picture 4" descr="selfattention_maskedde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29000"/>
            <a:ext cx="3046062" cy="11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9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Encoder-Decoder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5338936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 smtClean="0"/>
              <a:t>Has </a:t>
            </a:r>
            <a:r>
              <a:rPr lang="en-US" sz="1800" dirty="0"/>
              <a:t>an extra multi-head attention layer to combine the source sentence (V, </a:t>
            </a:r>
            <a:r>
              <a:rPr lang="en-US" sz="1800" dirty="0" smtClean="0"/>
              <a:t>K) </a:t>
            </a:r>
            <a:r>
              <a:rPr lang="en-US" sz="1800" dirty="0"/>
              <a:t>with the target sentence produced so far (Q</a:t>
            </a:r>
            <a:r>
              <a:rPr lang="en-US" sz="1800" dirty="0" smtClean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1800" dirty="0"/>
              <a:t>Uses z vector to generate output, one element at a time</a:t>
            </a:r>
          </a:p>
          <a:p>
            <a:pPr algn="just">
              <a:lnSpc>
                <a:spcPct val="120000"/>
              </a:lnSpc>
            </a:pPr>
            <a:r>
              <a:rPr lang="en-US" sz="1800" dirty="0"/>
              <a:t>Combines the source sentence (V, K) with the target sentence produced so far (Q)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/>
              <a:t>Q: comes from the previous decoder layer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/>
              <a:t>V, K: come from the output of the encoder</a:t>
            </a: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sz="1800" dirty="0" smtClean="0"/>
          </a:p>
          <a:p>
            <a:pPr algn="just">
              <a:lnSpc>
                <a:spcPct val="120000"/>
              </a:lnSpc>
            </a:pPr>
            <a:endParaRPr lang="en-US" sz="1800" dirty="0" smtClean="0"/>
          </a:p>
        </p:txBody>
      </p:sp>
      <p:pic>
        <p:nvPicPr>
          <p:cNvPr id="7" name="Picture 6" descr="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30" y="1484784"/>
            <a:ext cx="3061607" cy="44371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80312" y="3068960"/>
            <a:ext cx="1296144" cy="72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elfattention_encoder-deco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984049"/>
            <a:ext cx="2991605" cy="11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964" y="375246"/>
            <a:ext cx="7390444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Results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2209"/>
            <a:ext cx="5626968" cy="45651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Machine Translation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English </a:t>
            </a:r>
            <a:r>
              <a:rPr lang="en-US" sz="2400" dirty="0"/>
              <a:t>to </a:t>
            </a:r>
            <a:r>
              <a:rPr lang="en-US" sz="2400" dirty="0" smtClean="0"/>
              <a:t>German: </a:t>
            </a:r>
            <a:r>
              <a:rPr lang="en-US" sz="2400" dirty="0" err="1"/>
              <a:t>SoTA</a:t>
            </a:r>
            <a:r>
              <a:rPr lang="en-US" sz="2400" dirty="0"/>
              <a:t> by +2.0 BLEU, 28.4</a:t>
            </a:r>
            <a:endParaRPr lang="en-US" sz="2400" dirty="0" smtClean="0"/>
          </a:p>
          <a:p>
            <a:pPr algn="just"/>
            <a:r>
              <a:rPr lang="en-US" sz="2400" dirty="0" smtClean="0"/>
              <a:t>English to </a:t>
            </a:r>
            <a:r>
              <a:rPr lang="en-US" sz="2400" dirty="0"/>
              <a:t>French </a:t>
            </a:r>
            <a:r>
              <a:rPr lang="en-US" sz="2400" dirty="0" smtClean="0"/>
              <a:t>translation: </a:t>
            </a:r>
            <a:r>
              <a:rPr lang="en-US" sz="2400" dirty="0" err="1" smtClean="0"/>
              <a:t>SoTA</a:t>
            </a:r>
            <a:r>
              <a:rPr lang="en-US" sz="2400" dirty="0" smtClean="0"/>
              <a:t> 41.0</a:t>
            </a:r>
          </a:p>
          <a:p>
            <a:pPr algn="just"/>
            <a:r>
              <a:rPr lang="en-US" sz="2400" dirty="0" smtClean="0"/>
              <a:t>Training</a:t>
            </a:r>
            <a:r>
              <a:rPr lang="en-US" sz="2400" dirty="0"/>
              <a:t>: 3.5 days (300,000 steps) on 8 NVIDIA P100 GPUs</a:t>
            </a:r>
            <a:endParaRPr lang="en-US" sz="2400" dirty="0" smtClean="0"/>
          </a:p>
        </p:txBody>
      </p:sp>
      <p:pic>
        <p:nvPicPr>
          <p:cNvPr id="4" name="Picture 3" descr="res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6663" y="2244571"/>
            <a:ext cx="540332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Issues with implementation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lot of </a:t>
            </a:r>
            <a:r>
              <a:rPr lang="en-US" sz="1800" dirty="0" smtClean="0"/>
              <a:t>details and variables/constants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Can't </a:t>
            </a:r>
            <a:r>
              <a:rPr lang="en-US" sz="1800" dirty="0"/>
              <a:t>train it the usual way, needs learning rate warm-</a:t>
            </a:r>
            <a:r>
              <a:rPr lang="en-US" sz="1800" dirty="0" smtClean="0"/>
              <a:t>up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Start </a:t>
            </a:r>
            <a:r>
              <a:rPr lang="en-US" sz="1400" dirty="0"/>
              <a:t>training with </a:t>
            </a:r>
            <a:r>
              <a:rPr lang="en-US" sz="1400" dirty="0" err="1"/>
              <a:t>lr</a:t>
            </a:r>
            <a:r>
              <a:rPr lang="en-US" sz="1400" dirty="0"/>
              <a:t> 0 and increase it gradually over 4,000 epochs and then start decaying </a:t>
            </a:r>
            <a:r>
              <a:rPr lang="en-US" sz="1400" dirty="0" smtClean="0"/>
              <a:t>it</a:t>
            </a:r>
          </a:p>
          <a:p>
            <a:pPr lvl="1" algn="just">
              <a:lnSpc>
                <a:spcPct val="120000"/>
              </a:lnSpc>
            </a:pPr>
            <a:endParaRPr lang="en-US" sz="1400" dirty="0"/>
          </a:p>
          <a:p>
            <a:pPr lvl="1" algn="just">
              <a:lnSpc>
                <a:spcPct val="120000"/>
              </a:lnSpc>
            </a:pPr>
            <a:endParaRPr lang="en-US" sz="1400" dirty="0" smtClean="0"/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1400" dirty="0" smtClean="0"/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1400" dirty="0" smtClean="0"/>
          </a:p>
          <a:p>
            <a:pPr lvl="1" algn="just">
              <a:lnSpc>
                <a:spcPct val="120000"/>
              </a:lnSpc>
            </a:pPr>
            <a:endParaRPr lang="en-US" sz="1400" dirty="0"/>
          </a:p>
          <a:p>
            <a:pPr lvl="1" algn="just">
              <a:lnSpc>
                <a:spcPct val="120000"/>
              </a:lnSpc>
            </a:pPr>
            <a:endParaRPr lang="en-US" sz="1400" dirty="0" smtClean="0"/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Trained </a:t>
            </a:r>
            <a:r>
              <a:rPr lang="en-US" sz="1800" dirty="0"/>
              <a:t>over 300,000 </a:t>
            </a:r>
            <a:r>
              <a:rPr lang="en-US" sz="1800" dirty="0" smtClean="0"/>
              <a:t>epochs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Don't </a:t>
            </a:r>
            <a:r>
              <a:rPr lang="en-US" sz="1800" dirty="0"/>
              <a:t>start from </a:t>
            </a:r>
            <a:r>
              <a:rPr lang="en-US" sz="1800" dirty="0" smtClean="0"/>
              <a:t>scratch: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err="1" smtClean="0"/>
              <a:t>Tensorflow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https://github.com/tensorflow/</a:t>
            </a:r>
            <a:r>
              <a:rPr lang="en-US" sz="1400" dirty="0" smtClean="0">
                <a:hlinkClick r:id="rId3"/>
              </a:rPr>
              <a:t>tensor2tensor</a:t>
            </a:r>
            <a:endParaRPr lang="en-US" sz="1400" dirty="0" smtClean="0"/>
          </a:p>
          <a:p>
            <a:pPr lvl="1" algn="just">
              <a:lnSpc>
                <a:spcPct val="120000"/>
              </a:lnSpc>
            </a:pPr>
            <a:r>
              <a:rPr lang="en-US" sz="1400" dirty="0" err="1" smtClean="0"/>
              <a:t>PyTorch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https://github.com/jadore801120/attention-is-all-you-need-</a:t>
            </a:r>
            <a:r>
              <a:rPr lang="en-US" sz="1400" dirty="0" smtClean="0">
                <a:hlinkClick r:id="rId4"/>
              </a:rPr>
              <a:t>pytorch</a:t>
            </a:r>
            <a:endParaRPr lang="en-US" sz="1400" dirty="0" smtClean="0"/>
          </a:p>
        </p:txBody>
      </p:sp>
      <p:pic>
        <p:nvPicPr>
          <p:cNvPr id="4" name="Picture 3" descr="learning ra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24944"/>
            <a:ext cx="3316320" cy="20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Good references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en-US" sz="1400" dirty="0" smtClean="0"/>
          </a:p>
          <a:p>
            <a:pPr algn="just">
              <a:lnSpc>
                <a:spcPct val="120000"/>
              </a:lnSpc>
            </a:pPr>
            <a:r>
              <a:rPr lang="en-US" sz="1400" dirty="0" smtClean="0"/>
              <a:t>[</a:t>
            </a:r>
            <a:r>
              <a:rPr lang="en-US" sz="1400" dirty="0"/>
              <a:t>1] </a:t>
            </a:r>
            <a:r>
              <a:rPr lang="en-US" sz="1400" dirty="0">
                <a:hlinkClick r:id="rId3"/>
              </a:rPr>
              <a:t>The Annotated Transformer </a:t>
            </a:r>
            <a:r>
              <a:rPr lang="en-US" sz="1400" dirty="0" smtClean="0">
                <a:hlinkClick r:id="rId3"/>
              </a:rPr>
              <a:t>Guide</a:t>
            </a:r>
            <a:r>
              <a:rPr lang="en-US" sz="1400" dirty="0" smtClean="0"/>
              <a:t>: Harvard Blog</a:t>
            </a:r>
          </a:p>
          <a:p>
            <a:pPr algn="just">
              <a:lnSpc>
                <a:spcPct val="120000"/>
              </a:lnSpc>
            </a:pPr>
            <a:r>
              <a:rPr lang="en-US" sz="1400" dirty="0" smtClean="0"/>
              <a:t>[</a:t>
            </a:r>
            <a:r>
              <a:rPr lang="en-US" sz="1400" dirty="0"/>
              <a:t>2] </a:t>
            </a:r>
            <a:r>
              <a:rPr lang="en-US" sz="1400" dirty="0">
                <a:hlinkClick r:id="rId4"/>
              </a:rPr>
              <a:t>Attention is all you need </a:t>
            </a:r>
            <a:r>
              <a:rPr lang="en-US" sz="1400" dirty="0" err="1">
                <a:hlinkClick r:id="rId4"/>
              </a:rPr>
              <a:t>attentional</a:t>
            </a:r>
            <a:r>
              <a:rPr lang="en-US" sz="1400" dirty="0">
                <a:hlinkClick r:id="rId4"/>
              </a:rPr>
              <a:t> neural network models</a:t>
            </a:r>
            <a:r>
              <a:rPr lang="en-US" sz="1400" dirty="0"/>
              <a:t> by Lukasz Kaiser (Co-author of original paper, </a:t>
            </a:r>
            <a:r>
              <a:rPr lang="en-US" sz="1400" dirty="0" err="1"/>
              <a:t>PiSchool</a:t>
            </a:r>
            <a:r>
              <a:rPr lang="en-US" sz="1400" dirty="0"/>
              <a:t>, Oct 2017): </a:t>
            </a:r>
            <a:r>
              <a:rPr lang="en-US" sz="1400" dirty="0">
                <a:hlinkClick r:id="rId5"/>
              </a:rPr>
              <a:t>presentation</a:t>
            </a:r>
            <a:r>
              <a:rPr lang="en-US" sz="1400" dirty="0"/>
              <a:t> + </a:t>
            </a:r>
            <a:r>
              <a:rPr lang="en-US" sz="1400" dirty="0" smtClean="0"/>
              <a:t>questions</a:t>
            </a:r>
          </a:p>
          <a:p>
            <a:pPr algn="just">
              <a:lnSpc>
                <a:spcPct val="120000"/>
              </a:lnSpc>
            </a:pPr>
            <a:r>
              <a:rPr lang="en-US" sz="1400" dirty="0" smtClean="0"/>
              <a:t>[</a:t>
            </a:r>
            <a:r>
              <a:rPr lang="en-US" sz="1400" dirty="0"/>
              <a:t>3] </a:t>
            </a:r>
            <a:r>
              <a:rPr lang="en-US" sz="1400" dirty="0">
                <a:hlinkClick r:id="rId6"/>
              </a:rPr>
              <a:t>Understanding and Applying Self-Attention for NLP</a:t>
            </a:r>
            <a:r>
              <a:rPr lang="en-US" sz="1400" dirty="0"/>
              <a:t> by Ivan </a:t>
            </a:r>
            <a:r>
              <a:rPr lang="en-US" sz="1400" dirty="0" err="1"/>
              <a:t>Bilan</a:t>
            </a:r>
            <a:r>
              <a:rPr lang="en-US" sz="1400" dirty="0"/>
              <a:t> (</a:t>
            </a:r>
            <a:r>
              <a:rPr lang="en-US" sz="1400" dirty="0" err="1"/>
              <a:t>PyData</a:t>
            </a:r>
            <a:r>
              <a:rPr lang="en-US" sz="1400" dirty="0"/>
              <a:t> Berlin, Aug 2018</a:t>
            </a:r>
            <a:r>
              <a:rPr lang="en-US" sz="1400" dirty="0" smtClean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1400" dirty="0" smtClean="0"/>
              <a:t>[</a:t>
            </a:r>
            <a:r>
              <a:rPr lang="en-US" sz="1400" dirty="0"/>
              <a:t>4] </a:t>
            </a:r>
            <a:r>
              <a:rPr lang="en-US" sz="1400" dirty="0">
                <a:hlinkClick r:id="rId7"/>
              </a:rPr>
              <a:t>Self-Attention Mechanisms in Natural Language Processing</a:t>
            </a:r>
            <a:r>
              <a:rPr lang="en-US" sz="1400" dirty="0"/>
              <a:t> by Leona Zhang (Sep 2018</a:t>
            </a:r>
            <a:r>
              <a:rPr lang="en-US" sz="1400" dirty="0" smtClean="0"/>
              <a:t>): attention </a:t>
            </a:r>
            <a:r>
              <a:rPr lang="en-US" sz="1400" dirty="0" err="1" smtClean="0"/>
              <a:t>vs</a:t>
            </a:r>
            <a:r>
              <a:rPr lang="en-US" sz="1400" dirty="0" smtClean="0"/>
              <a:t> scaled dot-product attention</a:t>
            </a:r>
          </a:p>
          <a:p>
            <a:pPr algn="just">
              <a:lnSpc>
                <a:spcPct val="120000"/>
              </a:lnSpc>
            </a:pPr>
            <a:r>
              <a:rPr lang="en-US" sz="1400" dirty="0" smtClean="0"/>
              <a:t>[</a:t>
            </a:r>
            <a:r>
              <a:rPr lang="en-US" sz="1400" dirty="0"/>
              <a:t>5] </a:t>
            </a:r>
            <a:r>
              <a:rPr lang="en-US" sz="1400" dirty="0">
                <a:hlinkClick r:id="rId8"/>
              </a:rPr>
              <a:t>Attention is All You Need</a:t>
            </a:r>
            <a:r>
              <a:rPr lang="en-US" sz="1400" dirty="0"/>
              <a:t> by </a:t>
            </a:r>
            <a:r>
              <a:rPr lang="en-US" sz="1400" dirty="0" err="1"/>
              <a:t>Yannic</a:t>
            </a:r>
            <a:r>
              <a:rPr lang="en-US" sz="1400" dirty="0"/>
              <a:t> </a:t>
            </a:r>
            <a:r>
              <a:rPr lang="en-US" sz="1400" dirty="0" err="1"/>
              <a:t>Kilcher</a:t>
            </a:r>
            <a:r>
              <a:rPr lang="en-US" sz="1400" dirty="0"/>
              <a:t> (Nov 2017): good explanation about scaled dot-product </a:t>
            </a:r>
            <a:r>
              <a:rPr lang="en-US" sz="1400" dirty="0" smtClean="0"/>
              <a:t>attention</a:t>
            </a:r>
          </a:p>
          <a:p>
            <a:pPr algn="just">
              <a:lnSpc>
                <a:spcPct val="120000"/>
              </a:lnSpc>
            </a:pPr>
            <a:r>
              <a:rPr lang="en-US" sz="1400" dirty="0" smtClean="0"/>
              <a:t>[</a:t>
            </a:r>
            <a:r>
              <a:rPr lang="en-US" sz="1400" dirty="0"/>
              <a:t>6] </a:t>
            </a:r>
            <a:r>
              <a:rPr lang="en-US" sz="1400" dirty="0">
                <a:hlinkClick r:id="rId9"/>
              </a:rPr>
              <a:t>The Illustrated Transformer Blog</a:t>
            </a:r>
            <a:r>
              <a:rPr lang="en-US" sz="1400" dirty="0"/>
              <a:t>: more details on multi-</a:t>
            </a:r>
            <a:r>
              <a:rPr lang="en-US" sz="1400" dirty="0" smtClean="0"/>
              <a:t>head, how (K, Q, V) vectors are obtained, and differences between encoder and decoder</a:t>
            </a:r>
          </a:p>
          <a:p>
            <a:pPr algn="just">
              <a:lnSpc>
                <a:spcPct val="120000"/>
              </a:lnSpc>
            </a:pPr>
            <a:endParaRPr lang="en-US" sz="1400" dirty="0"/>
          </a:p>
          <a:p>
            <a:pPr algn="just">
              <a:lnSpc>
                <a:spcPct val="120000"/>
              </a:lnSpc>
            </a:pPr>
            <a:r>
              <a:rPr lang="en-US" sz="1400" dirty="0" smtClean="0"/>
              <a:t>Code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err="1"/>
              <a:t>Tensorflow</a:t>
            </a:r>
            <a:r>
              <a:rPr lang="en-US" sz="1400" dirty="0"/>
              <a:t>: </a:t>
            </a:r>
            <a:r>
              <a:rPr lang="en-US" sz="1400" dirty="0">
                <a:hlinkClick r:id="rId10"/>
              </a:rPr>
              <a:t>https://github.com/tensorflow/tensor2tensor</a:t>
            </a:r>
            <a:endParaRPr lang="en-US" sz="1400" dirty="0"/>
          </a:p>
          <a:p>
            <a:pPr lvl="1" algn="just">
              <a:lnSpc>
                <a:spcPct val="120000"/>
              </a:lnSpc>
            </a:pPr>
            <a:r>
              <a:rPr lang="en-US" sz="1400" dirty="0" err="1"/>
              <a:t>PyTorch</a:t>
            </a:r>
            <a:r>
              <a:rPr lang="en-US" sz="1400" dirty="0"/>
              <a:t>: </a:t>
            </a:r>
            <a:r>
              <a:rPr lang="en-US" sz="1400" dirty="0">
                <a:hlinkClick r:id="rId11"/>
              </a:rPr>
              <a:t>https://github.com/jadore801120/attention-is-all-you-need-</a:t>
            </a:r>
            <a:r>
              <a:rPr lang="en-US" sz="1400" dirty="0" smtClean="0">
                <a:hlinkClick r:id="rId11"/>
              </a:rPr>
              <a:t>pytorch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262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535486"/>
            <a:ext cx="6851104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Thank you for your attention!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047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/>
          <a:lstStyle/>
          <a:p>
            <a:r>
              <a:rPr lang="en-US" altLang="ko-KR" sz="4000" dirty="0" smtClean="0"/>
              <a:t>Main goal of the paper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 smtClean="0"/>
              <a:t>Substitute RNN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Not parallelizable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Vanishing gradient problem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800" dirty="0" smtClean="0"/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Self-attention</a:t>
            </a:r>
            <a:endParaRPr lang="en-US" sz="1800" dirty="0"/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Intra-attention, computes a representation of a sequence by relating different positions of that sequence.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In other words, it compares each word to each other to obtain their similarity</a:t>
            </a: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479715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“First </a:t>
            </a:r>
            <a:r>
              <a:rPr lang="en-US" i="1" dirty="0"/>
              <a:t>transduction model relying entirely on self-attention to compute representations of its input and output without using sequence aligned RNNs or convolution</a:t>
            </a:r>
            <a:r>
              <a:rPr lang="en-US" i="1" dirty="0" smtClean="0"/>
              <a:t>.”</a:t>
            </a:r>
            <a:endParaRPr lang="en-US" sz="1800" b="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/>
          <a:lstStyle/>
          <a:p>
            <a:r>
              <a:rPr lang="en-US" altLang="ko-KR" sz="4000" dirty="0" smtClean="0"/>
              <a:t>Transformer</a:t>
            </a:r>
            <a:endParaRPr lang="ko-KR" altLang="en-US" sz="4000" dirty="0"/>
          </a:p>
        </p:txBody>
      </p:sp>
      <p:pic>
        <p:nvPicPr>
          <p:cNvPr id="5" name="Picture 4" descr="selfattention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524330"/>
            <a:ext cx="8136904" cy="4640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6165304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Image Source: Understanding and Applying Self-Attention for NLP by Ivan </a:t>
            </a:r>
            <a:r>
              <a:rPr lang="en-US" sz="1200" i="1" dirty="0" err="1"/>
              <a:t>Bilan</a:t>
            </a:r>
            <a:r>
              <a:rPr lang="en-US" sz="1200" i="1" dirty="0"/>
              <a:t> (</a:t>
            </a:r>
            <a:r>
              <a:rPr lang="en-US" sz="1200" i="1" dirty="0" err="1"/>
              <a:t>PyData</a:t>
            </a:r>
            <a:r>
              <a:rPr lang="en-US" sz="1200" i="1" dirty="0"/>
              <a:t> Berlin, Aug 2018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5044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700808"/>
            <a:ext cx="6912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Encoder</a:t>
            </a:r>
            <a:r>
              <a:rPr lang="en-US" dirty="0" smtClean="0"/>
              <a:t>: 1 self</a:t>
            </a:r>
            <a:r>
              <a:rPr lang="en-US" dirty="0"/>
              <a:t>-attention </a:t>
            </a:r>
            <a:r>
              <a:rPr lang="en-US" i="1" dirty="0" smtClean="0"/>
              <a:t>“layer that helps </a:t>
            </a:r>
            <a:r>
              <a:rPr lang="en-US" i="1" dirty="0"/>
              <a:t>the encoder look at other words in the input sentence as it encodes a specific word”</a:t>
            </a:r>
            <a:endParaRPr lang="en-US" altLang="ko-KR" i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Decoder</a:t>
            </a:r>
            <a:r>
              <a:rPr lang="en-US" dirty="0" smtClean="0"/>
              <a:t>: </a:t>
            </a:r>
            <a:r>
              <a:rPr lang="en-US" i="1" dirty="0" smtClean="0"/>
              <a:t>“has </a:t>
            </a:r>
            <a:r>
              <a:rPr lang="en-US" i="1" dirty="0"/>
              <a:t>both those layers, but between them is an attention layer that helps the decoder focus on relevant parts of the input sentence (similar what attention does in seq2seq models)</a:t>
            </a:r>
            <a:r>
              <a:rPr lang="en-US" i="1" dirty="0" smtClean="0"/>
              <a:t>.”</a:t>
            </a:r>
            <a:endParaRPr lang="en-US" altLang="ko-KR" sz="14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/>
          <a:lstStyle/>
          <a:p>
            <a:r>
              <a:rPr lang="en-US" altLang="ko-KR" sz="4000" dirty="0" smtClean="0"/>
              <a:t>Transformer</a:t>
            </a:r>
            <a:endParaRPr lang="ko-KR" altLang="en-US" sz="4000" dirty="0"/>
          </a:p>
        </p:txBody>
      </p:sp>
      <p:pic>
        <p:nvPicPr>
          <p:cNvPr id="3" name="Picture 2" descr="Screen Shot 2019-02-11 at 8.43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704494" cy="223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6165304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Image Source: </a:t>
            </a:r>
            <a:r>
              <a:rPr lang="en-US" sz="1200" i="1" dirty="0" smtClean="0"/>
              <a:t>The Illustrated Transformer (Jay </a:t>
            </a:r>
            <a:r>
              <a:rPr lang="en-US" sz="1200" i="1" dirty="0" err="1" smtClean="0"/>
              <a:t>Alammar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9721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/>
          <a:lstStyle/>
          <a:p>
            <a:r>
              <a:rPr lang="en-US" altLang="ko-KR" sz="4000" dirty="0" smtClean="0"/>
              <a:t>Positional encoding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/>
              <a:t>Responsible for the sequence </a:t>
            </a:r>
            <a:r>
              <a:rPr lang="en-US" sz="1800" dirty="0" smtClean="0"/>
              <a:t>encoding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Typical </a:t>
            </a:r>
            <a:r>
              <a:rPr lang="en-US" sz="1800" dirty="0"/>
              <a:t>positional embedding techniques (each position of the sentence has a specific vector</a:t>
            </a:r>
            <a:r>
              <a:rPr lang="en-US" sz="1800" dirty="0" smtClean="0"/>
              <a:t>): maximum </a:t>
            </a:r>
            <a:r>
              <a:rPr lang="en-US" sz="1800" dirty="0"/>
              <a:t>length of the sentence is fixed/</a:t>
            </a:r>
            <a:r>
              <a:rPr lang="en-US" sz="1800" dirty="0" smtClean="0"/>
              <a:t>limited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Encoding </a:t>
            </a:r>
            <a:r>
              <a:rPr lang="en-US" sz="1800" dirty="0"/>
              <a:t>based on waves (</a:t>
            </a:r>
            <a:r>
              <a:rPr lang="en-US" sz="1800" dirty="0" smtClean="0"/>
              <a:t>sine </a:t>
            </a:r>
            <a:r>
              <a:rPr lang="en-US" sz="1800" dirty="0"/>
              <a:t>and </a:t>
            </a:r>
            <a:r>
              <a:rPr lang="en-US" sz="1800" dirty="0" smtClean="0"/>
              <a:t>cosine) </a:t>
            </a:r>
            <a:r>
              <a:rPr lang="en-US" sz="1800" dirty="0"/>
              <a:t>there's no limit to that length</a:t>
            </a:r>
            <a:endParaRPr lang="en-US" altLang="ko-KR" sz="1800" dirty="0" smtClean="0"/>
          </a:p>
        </p:txBody>
      </p:sp>
      <p:pic>
        <p:nvPicPr>
          <p:cNvPr id="4" name="Picture 3" descr="selfattention_sinec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3458890"/>
            <a:ext cx="4248472" cy="1493003"/>
          </a:xfrm>
          <a:prstGeom prst="rect">
            <a:avLst/>
          </a:prstGeom>
        </p:spPr>
      </p:pic>
      <p:pic>
        <p:nvPicPr>
          <p:cNvPr id="5" name="Picture 4" descr="selfattention_encod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5074"/>
            <a:ext cx="5626672" cy="9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Scaled dot-product attention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 smtClean="0"/>
              <a:t>Matrices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/>
              <a:t>Q: what the network is looking for, words, </a:t>
            </a:r>
            <a:r>
              <a:rPr lang="en-US" sz="1400" dirty="0" smtClean="0"/>
              <a:t>encoding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K</a:t>
            </a:r>
            <a:r>
              <a:rPr lang="en-US" sz="1400" dirty="0"/>
              <a:t>, V: </a:t>
            </a:r>
            <a:r>
              <a:rPr lang="en-US" sz="1400" dirty="0" smtClean="0"/>
              <a:t>K-V pairs, think </a:t>
            </a:r>
            <a:r>
              <a:rPr lang="en-US" sz="1400" dirty="0"/>
              <a:t>of K as being a vector of norm </a:t>
            </a:r>
            <a:r>
              <a:rPr lang="en-US" sz="1400" dirty="0" smtClean="0"/>
              <a:t>V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K </a:t>
            </a:r>
            <a:r>
              <a:rPr lang="en-US" sz="1400" dirty="0"/>
              <a:t>is used for indexing, contains similarity </a:t>
            </a:r>
            <a:r>
              <a:rPr lang="en-US" sz="1400" dirty="0" smtClean="0"/>
              <a:t>weights</a:t>
            </a:r>
          </a:p>
          <a:p>
            <a:pPr lvl="1" algn="just">
              <a:lnSpc>
                <a:spcPct val="120000"/>
              </a:lnSpc>
            </a:pPr>
            <a:endParaRPr lang="en-US" sz="1400" dirty="0" smtClean="0"/>
          </a:p>
          <a:p>
            <a:pPr algn="just">
              <a:lnSpc>
                <a:spcPct val="120000"/>
              </a:lnSpc>
            </a:pPr>
            <a:r>
              <a:rPr lang="en-US" altLang="ko-KR" sz="1800" dirty="0" smtClean="0"/>
              <a:t>Indexing scheme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/>
              <a:t>Use queries Q to extract output using available information (K-V pair)</a:t>
            </a:r>
            <a:endParaRPr lang="en-US" altLang="ko-KR" sz="1400" dirty="0"/>
          </a:p>
          <a:p>
            <a:pPr marL="457200" lvl="1" indent="0" algn="just">
              <a:lnSpc>
                <a:spcPct val="120000"/>
              </a:lnSpc>
              <a:buNone/>
            </a:pPr>
            <a:endParaRPr lang="en-US" altLang="ko-KR" sz="1400" dirty="0" smtClean="0"/>
          </a:p>
          <a:p>
            <a:pPr algn="just">
              <a:lnSpc>
                <a:spcPct val="120000"/>
              </a:lnSpc>
            </a:pPr>
            <a:r>
              <a:rPr lang="en-US" altLang="ko-KR" sz="1800" dirty="0" smtClean="0"/>
              <a:t>Steps: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Create 3 vectors </a:t>
            </a:r>
            <a:r>
              <a:rPr lang="en-US" sz="1400" dirty="0"/>
              <a:t>from each of the </a:t>
            </a:r>
            <a:r>
              <a:rPr lang="en-US" sz="1400" dirty="0" smtClean="0"/>
              <a:t>input’s embedding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For each word, </a:t>
            </a:r>
            <a:r>
              <a:rPr lang="en-US" sz="1400" dirty="0"/>
              <a:t>create </a:t>
            </a:r>
            <a:r>
              <a:rPr lang="en-US" sz="1400" dirty="0" smtClean="0"/>
              <a:t>Q, K and V vectors by “multiplying </a:t>
            </a:r>
            <a:r>
              <a:rPr lang="en-US" sz="1400" dirty="0"/>
              <a:t>the embedding by </a:t>
            </a:r>
            <a:r>
              <a:rPr lang="en-US" sz="1400" dirty="0" smtClean="0"/>
              <a:t>3 trained matrices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Q, K, V have the same dimension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 smtClean="0"/>
              <a:t>Calculate self-attention for each word you’re trying to embed (Q) by comparing it against all others (K-V)</a:t>
            </a:r>
          </a:p>
          <a:p>
            <a:pPr algn="just">
              <a:lnSpc>
                <a:spcPct val="12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90652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Scaled dot-product attention</a:t>
            </a:r>
            <a:endParaRPr lang="ko-KR" altLang="en-US" sz="3600" dirty="0"/>
          </a:p>
        </p:txBody>
      </p:sp>
      <p:pic>
        <p:nvPicPr>
          <p:cNvPr id="6" name="Picture 5" descr="selfattention_singleattentio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4784"/>
            <a:ext cx="2000173" cy="2705746"/>
          </a:xfrm>
          <a:prstGeom prst="rect">
            <a:avLst/>
          </a:prstGeom>
        </p:spPr>
      </p:pic>
      <p:pic>
        <p:nvPicPr>
          <p:cNvPr id="7" name="Picture 6" descr="selfattention_singleatten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6" b="73889"/>
          <a:stretch/>
        </p:blipFill>
        <p:spPr>
          <a:xfrm>
            <a:off x="2339752" y="1700808"/>
            <a:ext cx="2568769" cy="686006"/>
          </a:xfrm>
          <a:prstGeom prst="rect">
            <a:avLst/>
          </a:prstGeom>
        </p:spPr>
      </p:pic>
      <p:pic>
        <p:nvPicPr>
          <p:cNvPr id="5" name="Picture 4" descr="selfattention_singleattention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6844760" cy="3501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6165304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Image Source: Understanding and Applying Self-Attention for NLP by Ivan </a:t>
            </a:r>
            <a:r>
              <a:rPr lang="en-US" sz="1200" i="1" dirty="0" err="1"/>
              <a:t>Bilan</a:t>
            </a:r>
            <a:r>
              <a:rPr lang="en-US" sz="1200" i="1" dirty="0"/>
              <a:t> (</a:t>
            </a:r>
            <a:r>
              <a:rPr lang="en-US" sz="1200" i="1" dirty="0" err="1"/>
              <a:t>PyData</a:t>
            </a:r>
            <a:r>
              <a:rPr lang="en-US" sz="1200" i="1" dirty="0"/>
              <a:t> Berlin, Aug 2018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3037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Scaled dot-product attention</a:t>
            </a:r>
            <a:endParaRPr lang="ko-KR" altLang="en-US" sz="3600" dirty="0"/>
          </a:p>
        </p:txBody>
      </p:sp>
      <p:pic>
        <p:nvPicPr>
          <p:cNvPr id="3" name="Picture 2" descr="self-attention 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14489"/>
            <a:ext cx="4464496" cy="4650815"/>
          </a:xfrm>
          <a:prstGeom prst="rect">
            <a:avLst/>
          </a:prstGeom>
        </p:spPr>
      </p:pic>
      <p:pic>
        <p:nvPicPr>
          <p:cNvPr id="4" name="Picture 3" descr="Screen Shot 2019-02-11 at 10.31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06577"/>
            <a:ext cx="583216" cy="1218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6165304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Image Source: </a:t>
            </a:r>
            <a:r>
              <a:rPr lang="en-US" sz="1200" i="1" dirty="0" smtClean="0"/>
              <a:t>The Illustrated Transformer (Jay </a:t>
            </a:r>
            <a:r>
              <a:rPr lang="en-US" sz="1200" i="1" dirty="0" err="1" smtClean="0"/>
              <a:t>Alammar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1728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580" y="447254"/>
            <a:ext cx="6148512" cy="132556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Multi-head attention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/>
              <a:t>Single attention performed h times: produces h different Q, K, V </a:t>
            </a:r>
            <a:r>
              <a:rPr lang="en-US" sz="1800" dirty="0" smtClean="0"/>
              <a:t>matrices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Additional </a:t>
            </a:r>
            <a:r>
              <a:rPr lang="en-US" sz="1800" dirty="0"/>
              <a:t>weights matrix for output WO trained jointly with the </a:t>
            </a:r>
            <a:r>
              <a:rPr lang="en-US" sz="1800" dirty="0" smtClean="0"/>
              <a:t>model</a:t>
            </a:r>
          </a:p>
          <a:p>
            <a:pPr algn="just">
              <a:lnSpc>
                <a:spcPct val="120000"/>
              </a:lnSpc>
            </a:pPr>
            <a:r>
              <a:rPr lang="en-US" sz="1800" dirty="0" smtClean="0"/>
              <a:t>Allows </a:t>
            </a:r>
            <a:r>
              <a:rPr lang="en-US" sz="1800" dirty="0"/>
              <a:t>the model to learn important information over different </a:t>
            </a:r>
            <a:r>
              <a:rPr lang="en-US" sz="1800" dirty="0" err="1"/>
              <a:t>embeddings</a:t>
            </a:r>
            <a:r>
              <a:rPr lang="en-US" sz="1800" dirty="0"/>
              <a:t> at different positions</a:t>
            </a:r>
            <a:endParaRPr lang="en-US" altLang="ko-KR" sz="1800" dirty="0" smtClean="0"/>
          </a:p>
        </p:txBody>
      </p:sp>
      <p:pic>
        <p:nvPicPr>
          <p:cNvPr id="4" name="Picture 3" descr="selfattention_multihead_formul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5328592" cy="890983"/>
          </a:xfrm>
          <a:prstGeom prst="rect">
            <a:avLst/>
          </a:prstGeom>
        </p:spPr>
      </p:pic>
      <p:pic>
        <p:nvPicPr>
          <p:cNvPr id="5" name="Picture 4" descr="selfattention_multihe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068960"/>
            <a:ext cx="2193645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800" b="0" i="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22770</TotalTime>
  <Words>1015</Words>
  <Application>Microsoft Macintosh PowerPoint</Application>
  <PresentationFormat>On-screen Show (4:3)</PresentationFormat>
  <Paragraphs>132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Attention Is All You Need</vt:lpstr>
      <vt:lpstr>Main goal of the paper</vt:lpstr>
      <vt:lpstr>Transformer</vt:lpstr>
      <vt:lpstr>Transformer</vt:lpstr>
      <vt:lpstr>Positional encoding</vt:lpstr>
      <vt:lpstr>Scaled dot-product attention</vt:lpstr>
      <vt:lpstr>Scaled dot-product attention</vt:lpstr>
      <vt:lpstr>Scaled dot-product attention</vt:lpstr>
      <vt:lpstr>Multi-head attention</vt:lpstr>
      <vt:lpstr>Encoder</vt:lpstr>
      <vt:lpstr>Decoder</vt:lpstr>
      <vt:lpstr>Encoder-Decoder</vt:lpstr>
      <vt:lpstr>Results</vt:lpstr>
      <vt:lpstr>Issues with implementation</vt:lpstr>
      <vt:lpstr>Good references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Hong</dc:creator>
  <cp:lastModifiedBy>Gwenaelle Cunha Sergio</cp:lastModifiedBy>
  <cp:revision>1406</cp:revision>
  <cp:lastPrinted>2018-07-10T20:18:18Z</cp:lastPrinted>
  <dcterms:created xsi:type="dcterms:W3CDTF">2014-07-16T06:16:52Z</dcterms:created>
  <dcterms:modified xsi:type="dcterms:W3CDTF">2019-02-11T14:54:59Z</dcterms:modified>
</cp:coreProperties>
</file>