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9452b1a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9452b1a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1: energy, loudness, instrumentalness, acoustiness. </a:t>
            </a:r>
            <a:endParaRPr/>
          </a:p>
          <a:p>
            <a:pPr indent="0" lvl="0" marL="0" rtl="0" algn="l">
              <a:spcBef>
                <a:spcPts val="0"/>
              </a:spcBef>
              <a:spcAft>
                <a:spcPts val="0"/>
              </a:spcAft>
              <a:buNone/>
            </a:pPr>
            <a:r>
              <a:rPr lang="en"/>
              <a:t>Cluster 2: instrumentallness, acoustiness, </a:t>
            </a:r>
            <a:r>
              <a:rPr lang="en"/>
              <a:t>energy</a:t>
            </a:r>
            <a:r>
              <a:rPr lang="en"/>
              <a:t>, loudness.</a:t>
            </a:r>
            <a:endParaRPr/>
          </a:p>
          <a:p>
            <a:pPr indent="0" lvl="0" marL="0" rtl="0" algn="l">
              <a:spcBef>
                <a:spcPts val="0"/>
              </a:spcBef>
              <a:spcAft>
                <a:spcPts val="0"/>
              </a:spcAft>
              <a:buNone/>
            </a:pPr>
            <a:r>
              <a:rPr lang="en"/>
              <a:t>Cluster 3: ecoustiness, loudness, instrumentalness, energy.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14c8655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14c8655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14c8655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14c8655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14c8655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14c8655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19452b1a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19452b1a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Wanted to reduce the number of features, because after doing PCA, we found the amount of variance explained was really low. Looked for different ways to increase that variance, and found that only including features that correlate was a viable </a:t>
            </a:r>
            <a:r>
              <a:rPr lang="en"/>
              <a:t>technique</a:t>
            </a:r>
            <a:r>
              <a:rPr lang="en"/>
              <a:t>. Thus, we narrowed it down used correlation matrix to find the most important features. Found that 'energy','acousticness','loudness','instrumentalness'.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19452b1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19452b1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19452b1ad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19452b1ad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19452b1ad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19452b1ad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14c8655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14c8655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4c8655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4c8655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14c8655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14c8655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PCA1: energy, loudness, acoustiness</a:t>
            </a:r>
            <a:endParaRPr/>
          </a:p>
          <a:p>
            <a:pPr indent="0" lvl="0" marL="0" rtl="0" algn="l">
              <a:spcBef>
                <a:spcPts val="0"/>
              </a:spcBef>
              <a:spcAft>
                <a:spcPts val="0"/>
              </a:spcAft>
              <a:buNone/>
            </a:pPr>
            <a:r>
              <a:rPr lang="en"/>
              <a:t>PCA2: instrumentalness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5724125" y="413475"/>
            <a:ext cx="2493000" cy="6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Music</a:t>
            </a:r>
            <a:endParaRPr/>
          </a:p>
        </p:txBody>
      </p:sp>
      <p:sp>
        <p:nvSpPr>
          <p:cNvPr id="55" name="Google Shape;55;p13"/>
          <p:cNvSpPr txBox="1"/>
          <p:nvPr>
            <p:ph idx="1" type="body"/>
          </p:nvPr>
        </p:nvSpPr>
        <p:spPr>
          <a:xfrm>
            <a:off x="4851100" y="982425"/>
            <a:ext cx="3933900" cy="462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Data Exploration with Machine Learning</a:t>
            </a:r>
            <a:endParaRPr/>
          </a:p>
        </p:txBody>
      </p:sp>
      <p:sp>
        <p:nvSpPr>
          <p:cNvPr id="56" name="Google Shape;56;p13"/>
          <p:cNvSpPr txBox="1"/>
          <p:nvPr/>
        </p:nvSpPr>
        <p:spPr>
          <a:xfrm>
            <a:off x="6780875" y="3654100"/>
            <a:ext cx="18408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Jerrica Raemer</a:t>
            </a:r>
            <a:endParaRPr sz="1800">
              <a:solidFill>
                <a:schemeClr val="dk2"/>
              </a:solidFill>
            </a:endParaRPr>
          </a:p>
          <a:p>
            <a:pPr indent="0" lvl="0" marL="0" rtl="0" algn="l">
              <a:spcBef>
                <a:spcPts val="0"/>
              </a:spcBef>
              <a:spcAft>
                <a:spcPts val="0"/>
              </a:spcAft>
              <a:buNone/>
            </a:pPr>
            <a:r>
              <a:rPr lang="en" sz="1800">
                <a:solidFill>
                  <a:schemeClr val="dk2"/>
                </a:solidFill>
              </a:rPr>
              <a:t>Julia Olson</a:t>
            </a:r>
            <a:endParaRPr sz="1800">
              <a:solidFill>
                <a:schemeClr val="dk2"/>
              </a:solidFill>
            </a:endParaRPr>
          </a:p>
          <a:p>
            <a:pPr indent="0" lvl="0" marL="0" rtl="0" algn="l">
              <a:spcBef>
                <a:spcPts val="0"/>
              </a:spcBef>
              <a:spcAft>
                <a:spcPts val="0"/>
              </a:spcAft>
              <a:buNone/>
            </a:pPr>
            <a:r>
              <a:rPr lang="en" sz="1800">
                <a:solidFill>
                  <a:schemeClr val="dk2"/>
                </a:solidFill>
              </a:rPr>
              <a:t>Brent Lang</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Clusters and Components</a:t>
            </a:r>
            <a:endParaRPr/>
          </a:p>
        </p:txBody>
      </p:sp>
      <p:pic>
        <p:nvPicPr>
          <p:cNvPr id="112" name="Google Shape;112;p22"/>
          <p:cNvPicPr preferRelativeResize="0"/>
          <p:nvPr/>
        </p:nvPicPr>
        <p:blipFill>
          <a:blip r:embed="rId3">
            <a:alphaModFix/>
          </a:blip>
          <a:stretch>
            <a:fillRect/>
          </a:stretch>
        </p:blipFill>
        <p:spPr>
          <a:xfrm>
            <a:off x="541575" y="1085975"/>
            <a:ext cx="793176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467025"/>
            <a:ext cx="8520600" cy="41019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Trebuchet MS"/>
                <a:ea typeface="Trebuchet MS"/>
                <a:cs typeface="Trebuchet MS"/>
                <a:sym typeface="Trebuchet MS"/>
              </a:rPr>
              <a:t>Future Considerations</a:t>
            </a:r>
            <a:endParaRPr sz="3300">
              <a:latin typeface="Trebuchet MS"/>
              <a:ea typeface="Trebuchet MS"/>
              <a:cs typeface="Trebuchet MS"/>
              <a:sym typeface="Trebuchet MS"/>
            </a:endParaRPr>
          </a:p>
          <a:p>
            <a:pPr indent="0" lvl="0" marL="0" rtl="0" algn="l">
              <a:spcBef>
                <a:spcPts val="1200"/>
              </a:spcBef>
              <a:spcAft>
                <a:spcPts val="0"/>
              </a:spcAft>
              <a:buNone/>
            </a:pPr>
            <a:r>
              <a:t/>
            </a:r>
            <a:endParaRPr sz="3300">
              <a:latin typeface="Trebuchet MS"/>
              <a:ea typeface="Trebuchet MS"/>
              <a:cs typeface="Trebuchet MS"/>
              <a:sym typeface="Trebuchet MS"/>
            </a:endParaRPr>
          </a:p>
          <a:p>
            <a:pPr indent="-412750" lvl="0" marL="457200" rtl="0" algn="l">
              <a:spcBef>
                <a:spcPts val="1200"/>
              </a:spcBef>
              <a:spcAft>
                <a:spcPts val="0"/>
              </a:spcAft>
              <a:buSzPts val="2900"/>
              <a:buFont typeface="Trebuchet MS"/>
              <a:buChar char="●"/>
            </a:pPr>
            <a:r>
              <a:rPr lang="en" sz="2900">
                <a:latin typeface="Trebuchet MS"/>
                <a:ea typeface="Trebuchet MS"/>
                <a:cs typeface="Trebuchet MS"/>
                <a:sym typeface="Trebuchet MS"/>
              </a:rPr>
              <a:t>We toyed with creating a recommender system</a:t>
            </a:r>
            <a:endParaRPr sz="2900">
              <a:latin typeface="Trebuchet MS"/>
              <a:ea typeface="Trebuchet MS"/>
              <a:cs typeface="Trebuchet MS"/>
              <a:sym typeface="Trebuchet MS"/>
            </a:endParaRPr>
          </a:p>
          <a:p>
            <a:pPr indent="0" lvl="0" marL="0" rtl="0" algn="l">
              <a:spcBef>
                <a:spcPts val="1200"/>
              </a:spcBef>
              <a:spcAft>
                <a:spcPts val="0"/>
              </a:spcAft>
              <a:buNone/>
            </a:pPr>
            <a:r>
              <a:t/>
            </a:r>
            <a:endParaRPr sz="2900">
              <a:latin typeface="Trebuchet MS"/>
              <a:ea typeface="Trebuchet MS"/>
              <a:cs typeface="Trebuchet MS"/>
              <a:sym typeface="Trebuchet MS"/>
            </a:endParaRPr>
          </a:p>
          <a:p>
            <a:pPr indent="-412750" lvl="0" marL="457200" rtl="0" algn="l">
              <a:spcBef>
                <a:spcPts val="1200"/>
              </a:spcBef>
              <a:spcAft>
                <a:spcPts val="0"/>
              </a:spcAft>
              <a:buSzPts val="2900"/>
              <a:buFont typeface="Trebuchet MS"/>
              <a:buChar char="●"/>
            </a:pPr>
            <a:r>
              <a:rPr lang="en" sz="2900">
                <a:latin typeface="Trebuchet MS"/>
                <a:ea typeface="Trebuchet MS"/>
                <a:cs typeface="Trebuchet MS"/>
                <a:sym typeface="Trebuchet MS"/>
              </a:rPr>
              <a:t>Turned out to be too complicated</a:t>
            </a:r>
            <a:endParaRPr sz="29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lin ang="5400012" scaled="0"/>
        </a:gra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Sources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FF0000"/>
              </a:buClr>
              <a:buSzPct val="100000"/>
              <a:buAutoNum type="arabicPeriod"/>
            </a:pPr>
            <a:r>
              <a:rPr lang="en">
                <a:solidFill>
                  <a:srgbClr val="FF0000"/>
                </a:solidFill>
              </a:rPr>
              <a:t>Kaggle</a:t>
            </a:r>
            <a:endParaRPr>
              <a:solidFill>
                <a:srgbClr val="FF0000"/>
              </a:solidFill>
            </a:endParaRPr>
          </a:p>
          <a:p>
            <a:pPr indent="0" lvl="0" marL="457200" rtl="0" algn="l">
              <a:spcBef>
                <a:spcPts val="1200"/>
              </a:spcBef>
              <a:spcAft>
                <a:spcPts val="0"/>
              </a:spcAft>
              <a:buNone/>
            </a:pPr>
            <a:r>
              <a:t/>
            </a:r>
            <a:endParaRPr>
              <a:solidFill>
                <a:srgbClr val="FF0000"/>
              </a:solidFill>
            </a:endParaRPr>
          </a:p>
          <a:p>
            <a:pPr indent="-325755" lvl="0" marL="457200" rtl="0" algn="l">
              <a:spcBef>
                <a:spcPts val="1200"/>
              </a:spcBef>
              <a:spcAft>
                <a:spcPts val="0"/>
              </a:spcAft>
              <a:buClr>
                <a:srgbClr val="FF0000"/>
              </a:buClr>
              <a:buSzPct val="100000"/>
              <a:buAutoNum type="arabicPeriod"/>
            </a:pPr>
            <a:r>
              <a:rPr lang="en">
                <a:solidFill>
                  <a:srgbClr val="FF0000"/>
                </a:solidFill>
              </a:rPr>
              <a:t>Pandas</a:t>
            </a:r>
            <a:endParaRPr>
              <a:solidFill>
                <a:srgbClr val="FF0000"/>
              </a:solidFill>
            </a:endParaRPr>
          </a:p>
          <a:p>
            <a:pPr indent="0" lvl="0" marL="457200" rtl="0" algn="l">
              <a:spcBef>
                <a:spcPts val="1200"/>
              </a:spcBef>
              <a:spcAft>
                <a:spcPts val="0"/>
              </a:spcAft>
              <a:buNone/>
            </a:pPr>
            <a:r>
              <a:t/>
            </a:r>
            <a:endParaRPr>
              <a:solidFill>
                <a:srgbClr val="FF0000"/>
              </a:solidFill>
            </a:endParaRPr>
          </a:p>
          <a:p>
            <a:pPr indent="-325755" lvl="0" marL="457200" rtl="0" algn="l">
              <a:spcBef>
                <a:spcPts val="1200"/>
              </a:spcBef>
              <a:spcAft>
                <a:spcPts val="0"/>
              </a:spcAft>
              <a:buClr>
                <a:srgbClr val="FF0000"/>
              </a:buClr>
              <a:buSzPct val="100000"/>
              <a:buAutoNum type="arabicPeriod"/>
            </a:pPr>
            <a:r>
              <a:rPr lang="en">
                <a:solidFill>
                  <a:srgbClr val="FF0000"/>
                </a:solidFill>
              </a:rPr>
              <a:t>Matplotlib</a:t>
            </a:r>
            <a:endParaRPr>
              <a:solidFill>
                <a:srgbClr val="FF0000"/>
              </a:solidFill>
            </a:endParaRPr>
          </a:p>
          <a:p>
            <a:pPr indent="0" lvl="0" marL="0" rtl="0" algn="l">
              <a:spcBef>
                <a:spcPts val="1200"/>
              </a:spcBef>
              <a:spcAft>
                <a:spcPts val="0"/>
              </a:spcAft>
              <a:buNone/>
            </a:pPr>
            <a:r>
              <a:t/>
            </a:r>
            <a:endParaRPr>
              <a:solidFill>
                <a:srgbClr val="FF0000"/>
              </a:solidFill>
            </a:endParaRPr>
          </a:p>
          <a:p>
            <a:pPr indent="-325755" lvl="0" marL="457200" rtl="0" algn="l">
              <a:spcBef>
                <a:spcPts val="1200"/>
              </a:spcBef>
              <a:spcAft>
                <a:spcPts val="0"/>
              </a:spcAft>
              <a:buClr>
                <a:srgbClr val="FF0000"/>
              </a:buClr>
              <a:buSzPct val="100000"/>
              <a:buAutoNum type="arabicPeriod"/>
            </a:pPr>
            <a:r>
              <a:rPr lang="en">
                <a:solidFill>
                  <a:srgbClr val="FF0000"/>
                </a:solidFill>
              </a:rPr>
              <a:t>Tableau</a:t>
            </a:r>
            <a:endParaRPr>
              <a:solidFill>
                <a:srgbClr val="FF0000"/>
              </a:solidFill>
            </a:endParaRPr>
          </a:p>
          <a:p>
            <a:pPr indent="0" lvl="0" marL="457200" rtl="0" algn="l">
              <a:spcBef>
                <a:spcPts val="1200"/>
              </a:spcBef>
              <a:spcAft>
                <a:spcPts val="0"/>
              </a:spcAft>
              <a:buNone/>
            </a:pPr>
            <a:r>
              <a:t/>
            </a:r>
            <a:endParaRPr>
              <a:solidFill>
                <a:srgbClr val="FF0000"/>
              </a:solidFill>
            </a:endParaRPr>
          </a:p>
          <a:p>
            <a:pPr indent="-325755" lvl="0" marL="457200" rtl="0" algn="l">
              <a:spcBef>
                <a:spcPts val="1200"/>
              </a:spcBef>
              <a:spcAft>
                <a:spcPts val="0"/>
              </a:spcAft>
              <a:buClr>
                <a:srgbClr val="FF0000"/>
              </a:buClr>
              <a:buSzPct val="100000"/>
              <a:buAutoNum type="arabicPeriod"/>
            </a:pPr>
            <a:r>
              <a:rPr lang="en">
                <a:solidFill>
                  <a:srgbClr val="FF0000"/>
                </a:solidFill>
              </a:rPr>
              <a:t>Spotify</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62" name="Google Shape;62;p14"/>
          <p:cNvSpPr txBox="1"/>
          <p:nvPr>
            <p:ph idx="1" type="body"/>
          </p:nvPr>
        </p:nvSpPr>
        <p:spPr>
          <a:xfrm>
            <a:off x="288075" y="1368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Information about music listened to over the course of 1 year</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Data set comes from Kaggle and was scraped from Spotify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Music selection of a single person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693475" y="0"/>
            <a:ext cx="575705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167650" y="0"/>
            <a:ext cx="6789064"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0E18"/>
        </a:solidFill>
      </p:bgPr>
    </p:bg>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417100" y="0"/>
            <a:ext cx="5647302" cy="5143500"/>
          </a:xfrm>
          <a:prstGeom prst="rect">
            <a:avLst/>
          </a:prstGeom>
          <a:noFill/>
          <a:ln>
            <a:noFill/>
          </a:ln>
        </p:spPr>
      </p:pic>
      <p:sp>
        <p:nvSpPr>
          <p:cNvPr id="78" name="Google Shape;78;p17"/>
          <p:cNvSpPr txBox="1"/>
          <p:nvPr/>
        </p:nvSpPr>
        <p:spPr>
          <a:xfrm>
            <a:off x="1608250" y="418850"/>
            <a:ext cx="5004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u="sng">
                <a:solidFill>
                  <a:srgbClr val="A64D79"/>
                </a:solidFill>
              </a:rPr>
              <a:t>Dance &amp; Energy</a:t>
            </a:r>
            <a:endParaRPr sz="2700" u="sng">
              <a:solidFill>
                <a:srgbClr val="A64D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0E18"/>
        </a:solidFill>
      </p:bgPr>
    </p:bg>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877600" y="14100"/>
            <a:ext cx="5652801" cy="5129400"/>
          </a:xfrm>
          <a:prstGeom prst="rect">
            <a:avLst/>
          </a:prstGeom>
          <a:noFill/>
          <a:ln>
            <a:noFill/>
          </a:ln>
        </p:spPr>
      </p:pic>
      <p:sp>
        <p:nvSpPr>
          <p:cNvPr id="84" name="Google Shape;84;p18"/>
          <p:cNvSpPr txBox="1"/>
          <p:nvPr>
            <p:ph type="title"/>
          </p:nvPr>
        </p:nvSpPr>
        <p:spPr>
          <a:xfrm>
            <a:off x="2205750" y="497175"/>
            <a:ext cx="17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u="sng">
                <a:solidFill>
                  <a:srgbClr val="D5A6BD"/>
                </a:solidFill>
              </a:rPr>
              <a:t>Tempo</a:t>
            </a:r>
            <a:endParaRPr sz="3020" u="sng">
              <a:solidFill>
                <a:srgbClr val="D5A6B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0" name="Google Shape;90;p19"/>
          <p:cNvSpPr txBox="1"/>
          <p:nvPr>
            <p:ph idx="1" type="body"/>
          </p:nvPr>
        </p:nvSpPr>
        <p:spPr>
          <a:xfrm>
            <a:off x="311700" y="1533475"/>
            <a:ext cx="8520600" cy="221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Analyze the music choices of a Spotify user using Unsupervised Machine Learning</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 K-Means and PCA to cluster and visualize the data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4D79"/>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Choice</a:t>
            </a:r>
            <a:endParaRPr/>
          </a:p>
        </p:txBody>
      </p:sp>
      <p:sp>
        <p:nvSpPr>
          <p:cNvPr id="96" name="Google Shape;96;p20"/>
          <p:cNvSpPr txBox="1"/>
          <p:nvPr>
            <p:ph idx="1" type="body"/>
          </p:nvPr>
        </p:nvSpPr>
        <p:spPr>
          <a:xfrm>
            <a:off x="311700" y="1141975"/>
            <a:ext cx="8520600" cy="372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Unsupervised Learning using K-Means Clustering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Stripped out ‘</a:t>
            </a:r>
            <a:r>
              <a:rPr i="1" lang="en">
                <a:solidFill>
                  <a:schemeClr val="dk1"/>
                </a:solidFill>
              </a:rPr>
              <a:t>trackName</a:t>
            </a:r>
            <a:r>
              <a:rPr lang="en">
                <a:solidFill>
                  <a:schemeClr val="dk1"/>
                </a:solidFill>
              </a:rPr>
              <a:t>’, ‘</a:t>
            </a:r>
            <a:r>
              <a:rPr i="1" lang="en">
                <a:solidFill>
                  <a:schemeClr val="dk1"/>
                </a:solidFill>
              </a:rPr>
              <a:t>artistName</a:t>
            </a:r>
            <a:r>
              <a:rPr lang="en">
                <a:solidFill>
                  <a:schemeClr val="dk1"/>
                </a:solidFill>
              </a:rPr>
              <a:t>’, ‘</a:t>
            </a:r>
            <a:r>
              <a:rPr i="1" lang="en">
                <a:solidFill>
                  <a:schemeClr val="dk1"/>
                </a:solidFill>
              </a:rPr>
              <a:t>id</a:t>
            </a:r>
            <a:r>
              <a:rPr lang="en">
                <a:solidFill>
                  <a:schemeClr val="dk1"/>
                </a:solidFill>
              </a:rPr>
              <a:t>’, and ‘</a:t>
            </a:r>
            <a:r>
              <a:rPr i="1" lang="en">
                <a:solidFill>
                  <a:schemeClr val="dk1"/>
                </a:solidFill>
              </a:rPr>
              <a:t>time signature</a:t>
            </a:r>
            <a:r>
              <a:rPr lang="en">
                <a:solidFill>
                  <a:schemeClr val="dk1"/>
                </a:solidFill>
              </a:rPr>
              <a:t>’ columns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Elbow curve shows how many clusters we should use:</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457200" rtl="0" algn="l">
              <a:spcBef>
                <a:spcPts val="120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3830800" y="2224000"/>
            <a:ext cx="4596549" cy="2597625"/>
          </a:xfrm>
          <a:prstGeom prst="rect">
            <a:avLst/>
          </a:prstGeom>
          <a:noFill/>
          <a:ln>
            <a:noFill/>
          </a:ln>
        </p:spPr>
      </p:pic>
      <p:sp>
        <p:nvSpPr>
          <p:cNvPr id="98" name="Google Shape;98;p20"/>
          <p:cNvSpPr txBox="1"/>
          <p:nvPr/>
        </p:nvSpPr>
        <p:spPr>
          <a:xfrm>
            <a:off x="780475" y="3222825"/>
            <a:ext cx="26823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Elbow curve starts to flatten after 3.</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Clusters</a:t>
            </a:r>
            <a:endParaRPr/>
          </a:p>
        </p:txBody>
      </p:sp>
      <p:sp>
        <p:nvSpPr>
          <p:cNvPr id="104" name="Google Shape;104;p21"/>
          <p:cNvSpPr txBox="1"/>
          <p:nvPr>
            <p:ph idx="1" type="body"/>
          </p:nvPr>
        </p:nvSpPr>
        <p:spPr>
          <a:xfrm>
            <a:off x="311700" y="1152475"/>
            <a:ext cx="8520600" cy="391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decided to make use of the Standard Scaler to scale the data and Principal Component Analysis (PCA) to reduce the dimensionality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PCA to narrow it down to two columns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90% variance explained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a:t>
            </a:r>
            <a:r>
              <a:rPr lang="en">
                <a:solidFill>
                  <a:schemeClr val="dk1"/>
                </a:solidFill>
              </a:rPr>
              <a:t>ilhouette score: 0.54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Our clusters are shown here:</a:t>
            </a:r>
            <a:endParaRPr>
              <a:solidFill>
                <a:schemeClr val="dk1"/>
              </a:solidFill>
            </a:endParaRPr>
          </a:p>
          <a:p>
            <a:pPr indent="0" lvl="0" marL="0" rtl="0" algn="l">
              <a:spcBef>
                <a:spcPts val="1200"/>
              </a:spcBef>
              <a:spcAft>
                <a:spcPts val="1200"/>
              </a:spcAft>
              <a:buNone/>
            </a:pPr>
            <a:r>
              <a:t/>
            </a:r>
            <a:endParaRPr/>
          </a:p>
        </p:txBody>
      </p:sp>
      <p:sp>
        <p:nvSpPr>
          <p:cNvPr id="105" name="Google Shape;105;p21"/>
          <p:cNvSpPr txBox="1"/>
          <p:nvPr/>
        </p:nvSpPr>
        <p:spPr>
          <a:xfrm>
            <a:off x="580625" y="3328025"/>
            <a:ext cx="24852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We have 3 fairly distinct clusters.</a:t>
            </a:r>
            <a:endParaRPr sz="1600">
              <a:solidFill>
                <a:schemeClr val="dk1"/>
              </a:solidFill>
            </a:endParaRPr>
          </a:p>
        </p:txBody>
      </p:sp>
      <p:pic>
        <p:nvPicPr>
          <p:cNvPr id="106" name="Google Shape;106;p21"/>
          <p:cNvPicPr preferRelativeResize="0"/>
          <p:nvPr/>
        </p:nvPicPr>
        <p:blipFill>
          <a:blip r:embed="rId3">
            <a:alphaModFix/>
          </a:blip>
          <a:stretch>
            <a:fillRect/>
          </a:stretch>
        </p:blipFill>
        <p:spPr>
          <a:xfrm>
            <a:off x="3956075" y="2222700"/>
            <a:ext cx="4876225" cy="276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