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DB0C5-ACFF-46E0-94E6-B8E3EA08208F}" type="datetimeFigureOut">
              <a:rPr lang="bg-BG" smtClean="0"/>
              <a:t>26.8.2013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1A157-9E23-4D8B-8D50-07E96D91AD54}" type="slidenum">
              <a:rPr lang="bg-BG" smtClean="0"/>
              <a:t>‹#›</a:t>
            </a:fld>
            <a:endParaRPr lang="bg-BG"/>
          </a:p>
        </p:txBody>
      </p:sp>
    </p:spTree>
    <p:extLst>
      <p:ext uri="{BB962C8B-B14F-4D97-AF65-F5344CB8AC3E}">
        <p14:creationId xmlns:p14="http://schemas.microsoft.com/office/powerpoint/2010/main" val="2525090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F760E-D4D2-42CD-A9F0-4E86448B098E}" type="slidenum">
              <a:rPr lang="en-US">
                <a:solidFill>
                  <a:srgbClr val="000000"/>
                </a:solidFill>
              </a:rPr>
              <a:pPr/>
              <a:t>1</a:t>
            </a:fld>
            <a:endParaRPr lang="en-US">
              <a:solidFill>
                <a:srgbClr val="000000"/>
              </a:solidFill>
            </a:endParaRPr>
          </a:p>
        </p:txBody>
      </p:sp>
      <p:sp>
        <p:nvSpPr>
          <p:cNvPr id="5122" name="Rectangle 2"/>
          <p:cNvSpPr>
            <a:spLocks noGrp="1" noRot="1" noChangeAspect="1" noChangeArrowheads="1"/>
          </p:cNvSpPr>
          <p:nvPr>
            <p:ph type="sldImg"/>
          </p:nvPr>
        </p:nvSpPr>
        <p:spPr bwMode="auto">
          <a:xfrm>
            <a:off x="381000" y="685800"/>
            <a:ext cx="6096000" cy="343058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3" name="Rectangle 3"/>
          <p:cNvSpPr>
            <a:spLocks noGrp="1" noChangeArrowheads="1"/>
          </p:cNvSpPr>
          <p:nvPr>
            <p:ph type="body" idx="1"/>
          </p:nvPr>
        </p:nvSpPr>
        <p:spPr bwMode="auto">
          <a:xfrm>
            <a:off x="900113" y="4341813"/>
            <a:ext cx="5057775" cy="41322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08" tIns="46254" rIns="92508" bIns="46254"/>
          <a:lstStyle/>
          <a:p>
            <a:endParaRPr lang="bg-BG"/>
          </a:p>
        </p:txBody>
      </p:sp>
    </p:spTree>
    <p:extLst>
      <p:ext uri="{BB962C8B-B14F-4D97-AF65-F5344CB8AC3E}">
        <p14:creationId xmlns:p14="http://schemas.microsoft.com/office/powerpoint/2010/main" val="85144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3E2FBF-330E-40C8-BA28-66C81297F7AC}" type="slidenum">
              <a:rPr lang="en-US">
                <a:solidFill>
                  <a:srgbClr val="000000"/>
                </a:solidFill>
              </a:rPr>
              <a:pPr/>
              <a:t>10</a:t>
            </a:fld>
            <a:endParaRPr lang="en-US">
              <a:solidFill>
                <a:srgbClr val="000000"/>
              </a:solidFill>
            </a:endParaRPr>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16081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629F19-69DD-4BBC-9561-F5ACB6FAC236}" type="slidenum">
              <a:rPr lang="en-US">
                <a:solidFill>
                  <a:srgbClr val="000000"/>
                </a:solidFill>
              </a:rPr>
              <a:pPr/>
              <a:t>11</a:t>
            </a:fld>
            <a:endParaRPr lang="en-US">
              <a:solidFill>
                <a:srgbClr val="000000"/>
              </a:solidFill>
            </a:endParaRPr>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385545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E33D13-25A6-4182-A155-9941B44948AB}" type="slidenum">
              <a:rPr lang="en-US">
                <a:solidFill>
                  <a:srgbClr val="000000"/>
                </a:solidFill>
              </a:rPr>
              <a:pPr/>
              <a:t>12</a:t>
            </a:fld>
            <a:endParaRPr lang="en-US">
              <a:solidFill>
                <a:srgbClr val="000000"/>
              </a:solidFill>
            </a:endParaRPr>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54212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F74AC7-0290-4D31-A70A-5755F804C75B}" type="slidenum">
              <a:rPr lang="en-US">
                <a:solidFill>
                  <a:srgbClr val="000000"/>
                </a:solidFill>
              </a:rPr>
              <a:pPr/>
              <a:t>13</a:t>
            </a:fld>
            <a:endParaRPr lang="en-US">
              <a:solidFill>
                <a:srgbClr val="000000"/>
              </a:solidFill>
            </a:endParaRPr>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98504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D695E4-0960-40DE-B085-0085668EBC77}" type="slidenum">
              <a:rPr lang="en-US">
                <a:solidFill>
                  <a:srgbClr val="000000"/>
                </a:solidFill>
              </a:rPr>
              <a:pPr/>
              <a:t>14</a:t>
            </a:fld>
            <a:endParaRPr lang="en-US">
              <a:solidFill>
                <a:srgbClr val="000000"/>
              </a:solidFill>
            </a:endParaRPr>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40867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293E85-5C67-45E1-89F5-D95923DC3B91}" type="slidenum">
              <a:rPr lang="en-US">
                <a:solidFill>
                  <a:srgbClr val="000000"/>
                </a:solidFill>
              </a:rPr>
              <a:pPr/>
              <a:t>15</a:t>
            </a:fld>
            <a:endParaRPr lang="en-US">
              <a:solidFill>
                <a:srgbClr val="000000"/>
              </a:solidFill>
            </a:endParaRPr>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37319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C6BAB9-BA9B-4E66-B149-A1D28145CA8B}" type="slidenum">
              <a:rPr lang="en-US">
                <a:solidFill>
                  <a:srgbClr val="000000"/>
                </a:solidFill>
              </a:rPr>
              <a:pPr/>
              <a:t>16</a:t>
            </a:fld>
            <a:endParaRPr lang="en-US">
              <a:solidFill>
                <a:srgbClr val="000000"/>
              </a:solidFill>
            </a:endParaRPr>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716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34864-BA29-462B-AD5D-B7FC3AED11EE}" type="slidenum">
              <a:rPr lang="en-US">
                <a:solidFill>
                  <a:srgbClr val="000000"/>
                </a:solidFill>
              </a:rPr>
              <a:pPr/>
              <a:t>17</a:t>
            </a:fld>
            <a:endParaRPr lang="en-US">
              <a:solidFill>
                <a:srgbClr val="000000"/>
              </a:solidFill>
            </a:endParaRPr>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67373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BC8B7E-3262-4E59-8F4A-18D4E3A95000}" type="slidenum">
              <a:rPr lang="en-US">
                <a:solidFill>
                  <a:srgbClr val="000000"/>
                </a:solidFill>
              </a:rPr>
              <a:pPr/>
              <a:t>18</a:t>
            </a:fld>
            <a:endParaRPr lang="en-US">
              <a:solidFill>
                <a:srgbClr val="000000"/>
              </a:solidFill>
            </a:endParaRPr>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17609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FBD683-477F-434E-89E7-212CB9DA9264}" type="slidenum">
              <a:rPr lang="en-US">
                <a:solidFill>
                  <a:srgbClr val="000000"/>
                </a:solidFill>
              </a:rPr>
              <a:pPr/>
              <a:t>19</a:t>
            </a:fld>
            <a:endParaRPr lang="en-US">
              <a:solidFill>
                <a:srgbClr val="000000"/>
              </a:solidFill>
            </a:endParaRPr>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598984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2BF490-B39B-419D-B6BF-DD42FA782C5D}" type="slidenum">
              <a:rPr lang="en-US">
                <a:solidFill>
                  <a:srgbClr val="000000"/>
                </a:solidFill>
              </a:rPr>
              <a:pPr/>
              <a:t>2</a:t>
            </a:fld>
            <a:endParaRPr lang="en-US">
              <a:solidFill>
                <a:srgbClr val="000000"/>
              </a:solidFill>
            </a:endParaRPr>
          </a:p>
        </p:txBody>
      </p:sp>
      <p:sp>
        <p:nvSpPr>
          <p:cNvPr id="7170" name="Rectangle 2"/>
          <p:cNvSpPr>
            <a:spLocks noGrp="1" noRot="1" noChangeAspect="1" noChangeArrowheads="1"/>
          </p:cNvSpPr>
          <p:nvPr>
            <p:ph type="sldImg"/>
          </p:nvPr>
        </p:nvSpPr>
        <p:spPr bwMode="auto">
          <a:xfrm>
            <a:off x="381000" y="685800"/>
            <a:ext cx="6096000" cy="343058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1" name="Rectangle 3"/>
          <p:cNvSpPr>
            <a:spLocks noGrp="1" noChangeArrowheads="1"/>
          </p:cNvSpPr>
          <p:nvPr>
            <p:ph type="body" idx="1"/>
          </p:nvPr>
        </p:nvSpPr>
        <p:spPr bwMode="auto">
          <a:xfrm>
            <a:off x="900113" y="4341813"/>
            <a:ext cx="5057775" cy="41322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508" tIns="46254" rIns="92508" bIns="46254"/>
          <a:lstStyle/>
          <a:p>
            <a:endParaRPr lang="bg-BG"/>
          </a:p>
        </p:txBody>
      </p:sp>
    </p:spTree>
    <p:extLst>
      <p:ext uri="{BB962C8B-B14F-4D97-AF65-F5344CB8AC3E}">
        <p14:creationId xmlns:p14="http://schemas.microsoft.com/office/powerpoint/2010/main" val="2192498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31E04E-CB6F-464B-B35C-C37A67BFD3C7}" type="slidenum">
              <a:rPr lang="en-US">
                <a:solidFill>
                  <a:srgbClr val="000000"/>
                </a:solidFill>
              </a:rPr>
              <a:pPr/>
              <a:t>20</a:t>
            </a:fld>
            <a:endParaRPr lang="en-US">
              <a:solidFill>
                <a:srgbClr val="000000"/>
              </a:solidFill>
            </a:endParaRPr>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926105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4C418-345E-48B3-B42F-278697C957AC}" type="slidenum">
              <a:rPr lang="en-US">
                <a:solidFill>
                  <a:srgbClr val="000000"/>
                </a:solidFill>
              </a:rPr>
              <a:pPr/>
              <a:t>21</a:t>
            </a:fld>
            <a:endParaRPr lang="en-US">
              <a:solidFill>
                <a:srgbClr val="000000"/>
              </a:solidFill>
            </a:endParaRPr>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83318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F8EA4D-3612-419A-86EC-EC75A5B4D9E1}" type="slidenum">
              <a:rPr lang="en-US">
                <a:solidFill>
                  <a:srgbClr val="000000"/>
                </a:solidFill>
              </a:rPr>
              <a:pPr/>
              <a:t>22</a:t>
            </a:fld>
            <a:endParaRPr lang="en-US">
              <a:solidFill>
                <a:srgbClr val="000000"/>
              </a:solidFill>
            </a:endParaRPr>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66345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FA0FE9-7498-46B2-A783-669E3F03F03C}" type="slidenum">
              <a:rPr lang="en-US">
                <a:solidFill>
                  <a:srgbClr val="000000"/>
                </a:solidFill>
              </a:rPr>
              <a:pPr/>
              <a:t>23</a:t>
            </a:fld>
            <a:endParaRPr lang="en-US">
              <a:solidFill>
                <a:srgbClr val="000000"/>
              </a:solidFill>
            </a:endParaRPr>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267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B4CA49-D48B-4968-8835-F80F998F2EB6}" type="slidenum">
              <a:rPr lang="en-US">
                <a:solidFill>
                  <a:srgbClr val="000000"/>
                </a:solidFill>
              </a:rPr>
              <a:pPr/>
              <a:t>24</a:t>
            </a:fld>
            <a:endParaRPr lang="en-US">
              <a:solidFill>
                <a:srgbClr val="000000"/>
              </a:solidFill>
            </a:endParaRPr>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77227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F7E41-08D3-437D-92CA-2664684CB105}" type="slidenum">
              <a:rPr lang="en-US">
                <a:solidFill>
                  <a:srgbClr val="000000"/>
                </a:solidFill>
              </a:rPr>
              <a:pPr/>
              <a:t>25</a:t>
            </a:fld>
            <a:endParaRPr lang="en-US">
              <a:solidFill>
                <a:srgbClr val="000000"/>
              </a:solidFill>
            </a:endParaRPr>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81863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9C5EC-C24C-4494-BBC2-21D43E2BC791}" type="slidenum">
              <a:rPr lang="en-US">
                <a:solidFill>
                  <a:srgbClr val="000000"/>
                </a:solidFill>
              </a:rPr>
              <a:pPr/>
              <a:t>26</a:t>
            </a:fld>
            <a:endParaRPr lang="en-US">
              <a:solidFill>
                <a:srgbClr val="000000"/>
              </a:solidFill>
            </a:endParaRPr>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78035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967DC-1415-46F8-B2B3-026C44C8498F}" type="slidenum">
              <a:rPr lang="en-US">
                <a:solidFill>
                  <a:srgbClr val="000000"/>
                </a:solidFill>
              </a:rPr>
              <a:pPr/>
              <a:t>27</a:t>
            </a:fld>
            <a:endParaRPr lang="en-US">
              <a:solidFill>
                <a:srgbClr val="000000"/>
              </a:solidFill>
            </a:endParaRPr>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49273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F89D0B-07A1-406A-8C2C-B4A052AA3DB8}" type="slidenum">
              <a:rPr lang="en-US">
                <a:solidFill>
                  <a:srgbClr val="000000"/>
                </a:solidFill>
              </a:rPr>
              <a:pPr/>
              <a:t>28</a:t>
            </a:fld>
            <a:endParaRPr lang="en-US">
              <a:solidFill>
                <a:srgbClr val="000000"/>
              </a:solidFill>
            </a:endParaRPr>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264307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74EB68-2C88-4400-BBE3-FD3FACC94F27}" type="slidenum">
              <a:rPr lang="en-US">
                <a:solidFill>
                  <a:srgbClr val="000000"/>
                </a:solidFill>
              </a:rPr>
              <a:pPr/>
              <a:t>29</a:t>
            </a:fld>
            <a:endParaRPr lang="en-US">
              <a:solidFill>
                <a:srgbClr val="000000"/>
              </a:solidFill>
            </a:endParaRPr>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206271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1C3624-C92E-44CF-ADB6-A1E7E8E14842}" type="slidenum">
              <a:rPr lang="en-US">
                <a:solidFill>
                  <a:srgbClr val="000000"/>
                </a:solidFill>
              </a:rPr>
              <a:pPr/>
              <a:t>3</a:t>
            </a:fld>
            <a:endParaRPr lang="en-US">
              <a:solidFill>
                <a:srgbClr val="000000"/>
              </a:solidFill>
            </a:endParaRPr>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782994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C5DF7-DC00-42E5-9294-8618CF9F0C4E}" type="slidenum">
              <a:rPr lang="en-US">
                <a:solidFill>
                  <a:srgbClr val="000000"/>
                </a:solidFill>
              </a:rPr>
              <a:pPr/>
              <a:t>30</a:t>
            </a:fld>
            <a:endParaRPr lang="en-US">
              <a:solidFill>
                <a:srgbClr val="000000"/>
              </a:solidFill>
            </a:endParaRPr>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40018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D6A66-8AFE-49B8-9A02-090CA160828D}" type="slidenum">
              <a:rPr lang="en-US">
                <a:solidFill>
                  <a:srgbClr val="000000"/>
                </a:solidFill>
              </a:rPr>
              <a:pPr/>
              <a:t>31</a:t>
            </a:fld>
            <a:endParaRPr lang="en-US">
              <a:solidFill>
                <a:srgbClr val="000000"/>
              </a:solidFill>
            </a:endParaRPr>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9746817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50C839-1AF2-4A04-BCFD-2B9FCBD7AA29}" type="slidenum">
              <a:rPr lang="en-US">
                <a:solidFill>
                  <a:srgbClr val="000000"/>
                </a:solidFill>
              </a:rPr>
              <a:pPr/>
              <a:t>32</a:t>
            </a:fld>
            <a:endParaRPr lang="en-US">
              <a:solidFill>
                <a:srgbClr val="000000"/>
              </a:solidFill>
            </a:endParaRPr>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855671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0BB742-84FF-4456-8804-D4FA8E83A7D3}" type="slidenum">
              <a:rPr lang="en-US">
                <a:solidFill>
                  <a:srgbClr val="000000"/>
                </a:solidFill>
              </a:rPr>
              <a:pPr/>
              <a:t>33</a:t>
            </a:fld>
            <a:endParaRPr lang="en-US">
              <a:solidFill>
                <a:srgbClr val="000000"/>
              </a:solidFill>
            </a:endParaRPr>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8955606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CDBDD2-60B7-438A-BD26-2B65D388F280}" type="slidenum">
              <a:rPr lang="en-US">
                <a:solidFill>
                  <a:srgbClr val="000000"/>
                </a:solidFill>
              </a:rPr>
              <a:pPr/>
              <a:t>34</a:t>
            </a:fld>
            <a:endParaRPr lang="en-US">
              <a:solidFill>
                <a:srgbClr val="000000"/>
              </a:solidFill>
            </a:endParaRPr>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3953782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BBCA0-E15A-461E-AECC-2ABD73CD64CA}" type="slidenum">
              <a:rPr lang="en-US">
                <a:solidFill>
                  <a:srgbClr val="000000"/>
                </a:solidFill>
              </a:rPr>
              <a:pPr/>
              <a:t>35</a:t>
            </a:fld>
            <a:endParaRPr lang="en-US">
              <a:solidFill>
                <a:srgbClr val="000000"/>
              </a:solidFill>
            </a:endParaRP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5375716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346B03-D485-4FCD-8516-3BB82694BD39}" type="slidenum">
              <a:rPr lang="en-US">
                <a:solidFill>
                  <a:srgbClr val="000000"/>
                </a:solidFill>
              </a:rPr>
              <a:pPr/>
              <a:t>36</a:t>
            </a:fld>
            <a:endParaRPr lang="en-US">
              <a:solidFill>
                <a:srgbClr val="000000"/>
              </a:solidFill>
            </a:endParaRPr>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9951697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B574FF-64BD-4773-99D7-892E983F7BE2}" type="slidenum">
              <a:rPr lang="en-US">
                <a:solidFill>
                  <a:srgbClr val="000000"/>
                </a:solidFill>
              </a:rPr>
              <a:pPr/>
              <a:t>37</a:t>
            </a:fld>
            <a:endParaRPr lang="en-US">
              <a:solidFill>
                <a:srgbClr val="000000"/>
              </a:solidFill>
            </a:endParaRPr>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97398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92CE6C-1592-4299-A161-79D8676043AB}" type="slidenum">
              <a:rPr lang="en-US">
                <a:solidFill>
                  <a:srgbClr val="000000"/>
                </a:solidFill>
              </a:rPr>
              <a:pPr/>
              <a:t>38</a:t>
            </a:fld>
            <a:endParaRPr lang="en-US">
              <a:solidFill>
                <a:srgbClr val="000000"/>
              </a:solidFill>
            </a:endParaRPr>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974402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DA732E-6DB2-42B6-92A1-26CC81F7EAF1}" type="slidenum">
              <a:rPr lang="en-US">
                <a:solidFill>
                  <a:srgbClr val="000000"/>
                </a:solidFill>
              </a:rPr>
              <a:pPr/>
              <a:t>39</a:t>
            </a:fld>
            <a:endParaRPr lang="en-US">
              <a:solidFill>
                <a:srgbClr val="000000"/>
              </a:solidFill>
            </a:endParaRPr>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09066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B30FFD-4A15-4742-990B-F1BBDE7CE6EF}" type="slidenum">
              <a:rPr lang="en-US">
                <a:solidFill>
                  <a:srgbClr val="000000"/>
                </a:solidFill>
              </a:rPr>
              <a:pPr/>
              <a:t>4</a:t>
            </a:fld>
            <a:endParaRPr lang="en-US">
              <a:solidFill>
                <a:srgbClr val="000000"/>
              </a:solidFill>
            </a:endParaRPr>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790907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143B84-2EC4-46E6-A53F-6A0E5255ED95}" type="slidenum">
              <a:rPr lang="en-US">
                <a:solidFill>
                  <a:srgbClr val="000000"/>
                </a:solidFill>
              </a:rPr>
              <a:pPr/>
              <a:t>40</a:t>
            </a:fld>
            <a:endParaRPr lang="en-US">
              <a:solidFill>
                <a:srgbClr val="000000"/>
              </a:solidFill>
            </a:endParaRPr>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578504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B47DD8-A717-49AD-B5C4-0D1D89E32E24}" type="slidenum">
              <a:rPr lang="en-US">
                <a:solidFill>
                  <a:srgbClr val="000000"/>
                </a:solidFill>
              </a:rPr>
              <a:pPr/>
              <a:t>41</a:t>
            </a:fld>
            <a:endParaRPr lang="en-US">
              <a:solidFill>
                <a:srgbClr val="000000"/>
              </a:solidFill>
            </a:endParaRPr>
          </a:p>
        </p:txBody>
      </p:sp>
      <p:sp>
        <p:nvSpPr>
          <p:cNvPr id="733186" name="Rectangle 2"/>
          <p:cNvSpPr>
            <a:spLocks noGrp="1" noRot="1" noChangeAspect="1" noChangeArrowheads="1" noTextEdit="1"/>
          </p:cNvSpPr>
          <p:nvPr>
            <p:ph type="sldImg"/>
          </p:nvPr>
        </p:nvSpPr>
        <p:spPr>
          <a:ln/>
        </p:spPr>
      </p:sp>
      <p:sp>
        <p:nvSpPr>
          <p:cNvPr id="7331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713021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A77D82-8A01-4DB9-95F1-ED8F988F35C7}" type="slidenum">
              <a:rPr lang="en-US">
                <a:solidFill>
                  <a:srgbClr val="000000"/>
                </a:solidFill>
              </a:rPr>
              <a:pPr/>
              <a:t>42</a:t>
            </a:fld>
            <a:endParaRPr lang="en-US">
              <a:solidFill>
                <a:srgbClr val="000000"/>
              </a:solidFill>
            </a:endParaRPr>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659719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B24AB8-E212-4217-BDEF-C89EFFB03B26}" type="slidenum">
              <a:rPr lang="en-US">
                <a:solidFill>
                  <a:srgbClr val="000000"/>
                </a:solidFill>
              </a:rPr>
              <a:pPr/>
              <a:t>43</a:t>
            </a:fld>
            <a:endParaRPr lang="en-US">
              <a:solidFill>
                <a:srgbClr val="000000"/>
              </a:solidFill>
            </a:endParaRPr>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422168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A21193-D3D9-44EC-99D6-72F3F6B220E0}" type="slidenum">
              <a:rPr lang="en-US">
                <a:solidFill>
                  <a:srgbClr val="000000"/>
                </a:solidFill>
              </a:rPr>
              <a:pPr/>
              <a:t>44</a:t>
            </a:fld>
            <a:endParaRPr lang="en-US">
              <a:solidFill>
                <a:srgbClr val="000000"/>
              </a:solidFill>
            </a:endParaRPr>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2617109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444D8E-ABD9-4159-88B5-C0D7920BC758}" type="slidenum">
              <a:rPr lang="en-US">
                <a:solidFill>
                  <a:srgbClr val="000000"/>
                </a:solidFill>
              </a:rPr>
              <a:pPr/>
              <a:t>45</a:t>
            </a:fld>
            <a:endParaRPr lang="en-US">
              <a:solidFill>
                <a:srgbClr val="000000"/>
              </a:solidFill>
            </a:endParaRPr>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4377410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E0680F-73DE-4BCA-B617-DC1C14C32AD9}" type="slidenum">
              <a:rPr lang="en-US">
                <a:solidFill>
                  <a:srgbClr val="000000"/>
                </a:solidFill>
              </a:rPr>
              <a:pPr/>
              <a:t>46</a:t>
            </a:fld>
            <a:endParaRPr lang="en-US">
              <a:solidFill>
                <a:srgbClr val="000000"/>
              </a:solidFill>
            </a:endParaRPr>
          </a:p>
        </p:txBody>
      </p:sp>
      <p:sp>
        <p:nvSpPr>
          <p:cNvPr id="738306" name="Rectangle 2"/>
          <p:cNvSpPr>
            <a:spLocks noGrp="1" noRot="1" noChangeAspect="1" noChangeArrowheads="1" noTextEdit="1"/>
          </p:cNvSpPr>
          <p:nvPr>
            <p:ph type="sldImg"/>
          </p:nvPr>
        </p:nvSpPr>
        <p:spPr>
          <a:ln/>
        </p:spPr>
      </p:sp>
      <p:sp>
        <p:nvSpPr>
          <p:cNvPr id="7383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3021379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60EA1E-0C34-4701-8FBD-63591CCD3B6E}" type="slidenum">
              <a:rPr lang="en-US">
                <a:solidFill>
                  <a:srgbClr val="000000"/>
                </a:solidFill>
              </a:rPr>
              <a:pPr/>
              <a:t>47</a:t>
            </a:fld>
            <a:endParaRPr lang="en-US">
              <a:solidFill>
                <a:srgbClr val="000000"/>
              </a:solidFill>
            </a:endParaRPr>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5698400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7EB531-974E-40B2-9D48-B20AA742019A}" type="slidenum">
              <a:rPr lang="en-US">
                <a:solidFill>
                  <a:srgbClr val="000000"/>
                </a:solidFill>
              </a:rPr>
              <a:pPr/>
              <a:t>48</a:t>
            </a:fld>
            <a:endParaRPr lang="en-US">
              <a:solidFill>
                <a:srgbClr val="000000"/>
              </a:solidFill>
            </a:endParaRPr>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574348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92142-B009-46F1-B636-074886C6EC1C}" type="slidenum">
              <a:rPr lang="en-US">
                <a:solidFill>
                  <a:srgbClr val="000000"/>
                </a:solidFill>
              </a:rPr>
              <a:pPr/>
              <a:t>49</a:t>
            </a:fld>
            <a:endParaRPr lang="en-US">
              <a:solidFill>
                <a:srgbClr val="000000"/>
              </a:solidFill>
            </a:endParaRPr>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1821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2E7AE-7283-4314-B41A-518B8CE417ED}" type="slidenum">
              <a:rPr lang="en-US">
                <a:solidFill>
                  <a:srgbClr val="000000"/>
                </a:solidFill>
              </a:rPr>
              <a:pPr/>
              <a:t>5</a:t>
            </a:fld>
            <a:endParaRPr lang="en-US">
              <a:solidFill>
                <a:srgbClr val="000000"/>
              </a:solidFill>
            </a:endParaRPr>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1450845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6D3DF7-B9F2-4746-A105-70EED9C57EA7}" type="slidenum">
              <a:rPr lang="en-US">
                <a:solidFill>
                  <a:srgbClr val="000000"/>
                </a:solidFill>
              </a:rPr>
              <a:pPr/>
              <a:t>50</a:t>
            </a:fld>
            <a:endParaRPr lang="en-US">
              <a:solidFill>
                <a:srgbClr val="000000"/>
              </a:solidFill>
            </a:endParaRPr>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2045595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70B208-2795-48BE-B2F3-B2FD65A9BF5D}" type="slidenum">
              <a:rPr lang="en-US">
                <a:solidFill>
                  <a:srgbClr val="000000"/>
                </a:solidFill>
              </a:rPr>
              <a:pPr/>
              <a:t>51</a:t>
            </a:fld>
            <a:endParaRPr lang="en-US">
              <a:solidFill>
                <a:srgbClr val="000000"/>
              </a:solidFill>
            </a:endParaRPr>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679657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CA33A-7526-45EB-B496-68B8D5F11D17}" type="slidenum">
              <a:rPr lang="en-US">
                <a:solidFill>
                  <a:srgbClr val="000000"/>
                </a:solidFill>
              </a:rPr>
              <a:pPr/>
              <a:t>52</a:t>
            </a:fld>
            <a:endParaRPr lang="en-US">
              <a:solidFill>
                <a:srgbClr val="000000"/>
              </a:solidFill>
            </a:endParaRPr>
          </a:p>
        </p:txBody>
      </p:sp>
      <p:sp>
        <p:nvSpPr>
          <p:cNvPr id="744450" name="Rectangle 2"/>
          <p:cNvSpPr>
            <a:spLocks noGrp="1" noRot="1" noChangeAspect="1" noChangeArrowheads="1" noTextEdit="1"/>
          </p:cNvSpPr>
          <p:nvPr>
            <p:ph type="sldImg"/>
          </p:nvPr>
        </p:nvSpPr>
        <p:spPr>
          <a:ln/>
        </p:spPr>
      </p:sp>
      <p:sp>
        <p:nvSpPr>
          <p:cNvPr id="7444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216212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8C6AD6-8260-45C0-91F2-ADD111B25B6C}" type="slidenum">
              <a:rPr lang="en-US">
                <a:solidFill>
                  <a:srgbClr val="000000"/>
                </a:solidFill>
              </a:rPr>
              <a:pPr/>
              <a:t>53</a:t>
            </a:fld>
            <a:endParaRPr lang="en-US">
              <a:solidFill>
                <a:srgbClr val="000000"/>
              </a:solidFill>
            </a:endParaRPr>
          </a:p>
        </p:txBody>
      </p:sp>
      <p:sp>
        <p:nvSpPr>
          <p:cNvPr id="745474" name="Rectangle 2"/>
          <p:cNvSpPr>
            <a:spLocks noGrp="1" noRot="1" noChangeAspect="1" noChangeArrowheads="1" noTextEdit="1"/>
          </p:cNvSpPr>
          <p:nvPr>
            <p:ph type="sldImg"/>
          </p:nvPr>
        </p:nvSpPr>
        <p:spPr>
          <a:ln/>
        </p:spPr>
      </p:sp>
      <p:sp>
        <p:nvSpPr>
          <p:cNvPr id="7454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57369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ED5E70-369D-42F1-B9C4-DA1C0BF96623}" type="slidenum">
              <a:rPr lang="en-US">
                <a:solidFill>
                  <a:srgbClr val="000000"/>
                </a:solidFill>
              </a:rPr>
              <a:pPr/>
              <a:t>54</a:t>
            </a:fld>
            <a:endParaRPr lang="en-US">
              <a:solidFill>
                <a:srgbClr val="000000"/>
              </a:solidFill>
            </a:endParaRPr>
          </a:p>
        </p:txBody>
      </p:sp>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722743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D1F712-B2A3-4614-8276-870D80018AAA}" type="slidenum">
              <a:rPr lang="en-US">
                <a:solidFill>
                  <a:srgbClr val="000000"/>
                </a:solidFill>
              </a:rPr>
              <a:pPr/>
              <a:t>55</a:t>
            </a:fld>
            <a:endParaRPr lang="en-US">
              <a:solidFill>
                <a:srgbClr val="000000"/>
              </a:solidFill>
            </a:endParaRPr>
          </a:p>
        </p:txBody>
      </p:sp>
      <p:sp>
        <p:nvSpPr>
          <p:cNvPr id="747522" name="Rectangle 2"/>
          <p:cNvSpPr>
            <a:spLocks noGrp="1" noRot="1" noChangeAspect="1" noChangeArrowheads="1" noTextEdit="1"/>
          </p:cNvSpPr>
          <p:nvPr>
            <p:ph type="sldImg"/>
          </p:nvPr>
        </p:nvSpPr>
        <p:spPr>
          <a:ln/>
        </p:spPr>
      </p:sp>
      <p:sp>
        <p:nvSpPr>
          <p:cNvPr id="747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752574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CE159E-D733-4E87-931C-7012FBBF8319}" type="slidenum">
              <a:rPr lang="en-US">
                <a:solidFill>
                  <a:srgbClr val="000000"/>
                </a:solidFill>
              </a:rPr>
              <a:pPr/>
              <a:t>56</a:t>
            </a:fld>
            <a:endParaRPr lang="en-US">
              <a:solidFill>
                <a:srgbClr val="000000"/>
              </a:solidFill>
            </a:endParaRPr>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213210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D40E5E-7833-4FAD-9D12-D69886C8DC11}" type="slidenum">
              <a:rPr lang="en-US">
                <a:solidFill>
                  <a:srgbClr val="000000"/>
                </a:solidFill>
              </a:rPr>
              <a:pPr/>
              <a:t>57</a:t>
            </a:fld>
            <a:endParaRPr lang="en-US">
              <a:solidFill>
                <a:srgbClr val="000000"/>
              </a:solidFill>
            </a:endParaRPr>
          </a:p>
        </p:txBody>
      </p:sp>
      <p:sp>
        <p:nvSpPr>
          <p:cNvPr id="749570" name="Rectangle 2"/>
          <p:cNvSpPr>
            <a:spLocks noGrp="1" noRot="1" noChangeAspect="1" noChangeArrowheads="1" noTextEdit="1"/>
          </p:cNvSpPr>
          <p:nvPr>
            <p:ph type="sldImg"/>
          </p:nvPr>
        </p:nvSpPr>
        <p:spPr>
          <a:ln/>
        </p:spPr>
      </p:sp>
      <p:sp>
        <p:nvSpPr>
          <p:cNvPr id="7495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711184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DE7A37-0177-4D9B-AAD9-FE25DF82602D}" type="slidenum">
              <a:rPr lang="en-US">
                <a:solidFill>
                  <a:srgbClr val="000000"/>
                </a:solidFill>
              </a:rPr>
              <a:pPr/>
              <a:t>58</a:t>
            </a:fld>
            <a:endParaRPr lang="en-US">
              <a:solidFill>
                <a:srgbClr val="000000"/>
              </a:solidFill>
            </a:endParaRPr>
          </a:p>
        </p:txBody>
      </p:sp>
      <p:sp>
        <p:nvSpPr>
          <p:cNvPr id="750594" name="Rectangle 2"/>
          <p:cNvSpPr>
            <a:spLocks noGrp="1" noRot="1" noChangeAspect="1" noChangeArrowheads="1" noTextEdit="1"/>
          </p:cNvSpPr>
          <p:nvPr>
            <p:ph type="sldImg"/>
          </p:nvPr>
        </p:nvSpPr>
        <p:spPr>
          <a:ln/>
        </p:spPr>
      </p:sp>
      <p:sp>
        <p:nvSpPr>
          <p:cNvPr id="75059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8420580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FB67D8-B6B7-4EFA-AEAF-B4237FC2DD1B}" type="slidenum">
              <a:rPr lang="en-US">
                <a:solidFill>
                  <a:srgbClr val="000000"/>
                </a:solidFill>
              </a:rPr>
              <a:pPr/>
              <a:t>59</a:t>
            </a:fld>
            <a:endParaRPr lang="en-US">
              <a:solidFill>
                <a:srgbClr val="000000"/>
              </a:solidFill>
            </a:endParaRPr>
          </a:p>
        </p:txBody>
      </p:sp>
      <p:sp>
        <p:nvSpPr>
          <p:cNvPr id="751618" name="Rectangle 2"/>
          <p:cNvSpPr>
            <a:spLocks noGrp="1" noRot="1" noChangeAspect="1" noChangeArrowheads="1" noTextEdit="1"/>
          </p:cNvSpPr>
          <p:nvPr>
            <p:ph type="sldImg"/>
          </p:nvPr>
        </p:nvSpPr>
        <p:spPr>
          <a:ln/>
        </p:spPr>
      </p:sp>
      <p:sp>
        <p:nvSpPr>
          <p:cNvPr id="7516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804678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34A106-B4DA-4A44-8A0E-47C9698DD393}" type="slidenum">
              <a:rPr lang="en-US">
                <a:solidFill>
                  <a:srgbClr val="000000"/>
                </a:solidFill>
              </a:rPr>
              <a:pPr/>
              <a:t>6</a:t>
            </a:fld>
            <a:endParaRPr lang="en-US">
              <a:solidFill>
                <a:srgbClr val="000000"/>
              </a:solidFill>
            </a:endParaRPr>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529827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BE51A0-EBD0-4120-8E26-94819394646B}" type="slidenum">
              <a:rPr lang="en-US">
                <a:solidFill>
                  <a:srgbClr val="000000"/>
                </a:solidFill>
              </a:rPr>
              <a:pPr/>
              <a:t>60</a:t>
            </a:fld>
            <a:endParaRPr lang="en-US">
              <a:solidFill>
                <a:srgbClr val="000000"/>
              </a:solidFill>
            </a:endParaRPr>
          </a:p>
        </p:txBody>
      </p:sp>
      <p:sp>
        <p:nvSpPr>
          <p:cNvPr id="692226" name="Rectangle 2"/>
          <p:cNvSpPr>
            <a:spLocks noGrp="1" noRot="1" noChangeAspect="1" noChangeArrowheads="1" noTextEdit="1"/>
          </p:cNvSpPr>
          <p:nvPr>
            <p:ph type="sldImg"/>
          </p:nvPr>
        </p:nvSpPr>
        <p:spPr>
          <a:xfrm>
            <a:off x="381000" y="685800"/>
            <a:ext cx="6096000" cy="3430588"/>
          </a:xfrm>
          <a:ln w="12700" cap="flat">
            <a:solidFill>
              <a:schemeClr val="tx1"/>
            </a:solidFill>
          </a:ln>
          <a:extLst>
            <a:ext uri="{909E8E84-426E-40DD-AFC4-6F175D3DCCD1}">
              <a14:hiddenFill xmlns:a14="http://schemas.microsoft.com/office/drawing/2010/main">
                <a:noFill/>
              </a14:hiddenFill>
            </a:ext>
          </a:extLst>
        </p:spPr>
      </p:sp>
      <p:sp>
        <p:nvSpPr>
          <p:cNvPr id="692227" name="Rectangle 3"/>
          <p:cNvSpPr>
            <a:spLocks noGrp="1" noChangeArrowheads="1"/>
          </p:cNvSpPr>
          <p:nvPr>
            <p:ph type="body" idx="1"/>
          </p:nvPr>
        </p:nvSpPr>
        <p:spPr>
          <a:xfrm>
            <a:off x="900113" y="4341813"/>
            <a:ext cx="5057775" cy="4132262"/>
          </a:xfrm>
          <a:ln/>
        </p:spPr>
        <p:txBody>
          <a:bodyPr lIns="92508" tIns="46254" rIns="92508" bIns="46254"/>
          <a:lstStyle/>
          <a:p>
            <a:endParaRPr lang="bg-BG"/>
          </a:p>
        </p:txBody>
      </p:sp>
    </p:spTree>
    <p:extLst>
      <p:ext uri="{BB962C8B-B14F-4D97-AF65-F5344CB8AC3E}">
        <p14:creationId xmlns:p14="http://schemas.microsoft.com/office/powerpoint/2010/main" val="6421573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46346-3CDA-465C-A122-8951C88D7B0F}" type="slidenum">
              <a:rPr lang="en-US">
                <a:solidFill>
                  <a:srgbClr val="000000"/>
                </a:solidFill>
              </a:rPr>
              <a:pPr/>
              <a:t>61</a:t>
            </a:fld>
            <a:endParaRPr lang="en-US">
              <a:solidFill>
                <a:srgbClr val="000000"/>
              </a:solidFill>
            </a:endParaRPr>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398631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96BED6-CBB4-4D6F-A1B3-6C7251459E9E}" type="slidenum">
              <a:rPr lang="en-US">
                <a:solidFill>
                  <a:srgbClr val="000000"/>
                </a:solidFill>
              </a:rPr>
              <a:pPr/>
              <a:t>62</a:t>
            </a:fld>
            <a:endParaRPr lang="en-US">
              <a:solidFill>
                <a:srgbClr val="000000"/>
              </a:solidFill>
            </a:endParaRPr>
          </a:p>
        </p:txBody>
      </p:sp>
      <p:sp>
        <p:nvSpPr>
          <p:cNvPr id="753666" name="Rectangle 2"/>
          <p:cNvSpPr>
            <a:spLocks noGrp="1" noRot="1" noChangeAspect="1" noChangeArrowheads="1" noTextEdit="1"/>
          </p:cNvSpPr>
          <p:nvPr>
            <p:ph type="sldImg"/>
          </p:nvPr>
        </p:nvSpPr>
        <p:spPr>
          <a:ln/>
        </p:spPr>
      </p:sp>
      <p:sp>
        <p:nvSpPr>
          <p:cNvPr id="7536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9060707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93248E-305B-44D7-B1BC-D7700D3D81EB}" type="slidenum">
              <a:rPr lang="en-US">
                <a:solidFill>
                  <a:srgbClr val="000000"/>
                </a:solidFill>
              </a:rPr>
              <a:pPr/>
              <a:t>63</a:t>
            </a:fld>
            <a:endParaRPr lang="en-US">
              <a:solidFill>
                <a:srgbClr val="000000"/>
              </a:solidFill>
            </a:endParaRPr>
          </a:p>
        </p:txBody>
      </p:sp>
      <p:sp>
        <p:nvSpPr>
          <p:cNvPr id="754690" name="Rectangle 2"/>
          <p:cNvSpPr>
            <a:spLocks noGrp="1" noRot="1" noChangeAspect="1" noChangeArrowheads="1" noTextEdit="1"/>
          </p:cNvSpPr>
          <p:nvPr>
            <p:ph type="sldImg"/>
          </p:nvPr>
        </p:nvSpPr>
        <p:spPr>
          <a:ln/>
        </p:spPr>
      </p:sp>
      <p:sp>
        <p:nvSpPr>
          <p:cNvPr id="7546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273358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DD141D-2027-46F2-822C-97E65CF836C7}" type="slidenum">
              <a:rPr lang="en-US">
                <a:solidFill>
                  <a:srgbClr val="000000"/>
                </a:solidFill>
              </a:rPr>
              <a:pPr/>
              <a:t>64</a:t>
            </a:fld>
            <a:endParaRPr lang="en-US">
              <a:solidFill>
                <a:srgbClr val="000000"/>
              </a:solidFill>
            </a:endParaRPr>
          </a:p>
        </p:txBody>
      </p:sp>
      <p:sp>
        <p:nvSpPr>
          <p:cNvPr id="755714" name="Rectangle 2"/>
          <p:cNvSpPr>
            <a:spLocks noGrp="1" noRot="1" noChangeAspect="1" noChangeArrowheads="1" noTextEdit="1"/>
          </p:cNvSpPr>
          <p:nvPr>
            <p:ph type="sldImg"/>
          </p:nvPr>
        </p:nvSpPr>
        <p:spPr>
          <a:ln/>
        </p:spPr>
      </p:sp>
      <p:sp>
        <p:nvSpPr>
          <p:cNvPr id="75571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3144543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70D064-46BF-451A-8FE2-4097FE4F8C5E}" type="slidenum">
              <a:rPr lang="en-US">
                <a:solidFill>
                  <a:srgbClr val="000000"/>
                </a:solidFill>
              </a:rPr>
              <a:pPr/>
              <a:t>65</a:t>
            </a:fld>
            <a:endParaRPr lang="en-US">
              <a:solidFill>
                <a:srgbClr val="000000"/>
              </a:solidFill>
            </a:endParaRPr>
          </a:p>
        </p:txBody>
      </p:sp>
      <p:sp>
        <p:nvSpPr>
          <p:cNvPr id="756738" name="Rectangle 2"/>
          <p:cNvSpPr>
            <a:spLocks noGrp="1" noRot="1" noChangeAspect="1"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146955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D197F7-76FD-4A50-8BE7-E8786FAF15B2}" type="slidenum">
              <a:rPr lang="en-US">
                <a:solidFill>
                  <a:srgbClr val="000000"/>
                </a:solidFill>
              </a:rPr>
              <a:pPr/>
              <a:t>66</a:t>
            </a:fld>
            <a:endParaRPr lang="en-US">
              <a:solidFill>
                <a:srgbClr val="000000"/>
              </a:solidFill>
            </a:endParaRPr>
          </a:p>
        </p:txBody>
      </p:sp>
      <p:sp>
        <p:nvSpPr>
          <p:cNvPr id="757762" name="Rectangle 2"/>
          <p:cNvSpPr>
            <a:spLocks noGrp="1" noRot="1" noChangeAspect="1" noChangeArrowheads="1" noTextEdit="1"/>
          </p:cNvSpPr>
          <p:nvPr>
            <p:ph type="sldImg"/>
          </p:nvPr>
        </p:nvSpPr>
        <p:spPr>
          <a:ln/>
        </p:spPr>
      </p:sp>
      <p:sp>
        <p:nvSpPr>
          <p:cNvPr id="7577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15784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A9188C-626F-4DF3-AEA8-A8AEC1539E98}" type="slidenum">
              <a:rPr lang="en-US">
                <a:solidFill>
                  <a:srgbClr val="000000"/>
                </a:solidFill>
              </a:rPr>
              <a:pPr/>
              <a:t>7</a:t>
            </a:fld>
            <a:endParaRPr lang="en-US">
              <a:solidFill>
                <a:srgbClr val="000000"/>
              </a:solidFill>
            </a:endParaRPr>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12537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375739-DEA1-44AE-97D8-2F1EB48BB29E}" type="slidenum">
              <a:rPr lang="en-US">
                <a:solidFill>
                  <a:srgbClr val="000000"/>
                </a:solidFill>
              </a:rPr>
              <a:pPr/>
              <a:t>8</a:t>
            </a:fld>
            <a:endParaRPr lang="en-US">
              <a:solidFill>
                <a:srgbClr val="000000"/>
              </a:solidFill>
            </a:endParaRPr>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5805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113AD0-8258-42E6-AFD3-F68FF67C8852}" type="slidenum">
              <a:rPr lang="en-US">
                <a:solidFill>
                  <a:srgbClr val="000000"/>
                </a:solidFill>
              </a:rPr>
              <a:pPr/>
              <a:t>9</a:t>
            </a:fld>
            <a:endParaRPr lang="en-US">
              <a:solidFill>
                <a:srgbClr val="000000"/>
              </a:solidFill>
            </a:endParaRPr>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55475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bg-B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bg-BG"/>
          </a:p>
        </p:txBody>
      </p:sp>
    </p:spTree>
    <p:extLst>
      <p:ext uri="{BB962C8B-B14F-4D97-AF65-F5344CB8AC3E}">
        <p14:creationId xmlns:p14="http://schemas.microsoft.com/office/powerpoint/2010/main" val="33456993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48401403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57734" y="228600"/>
            <a:ext cx="2832100" cy="6332538"/>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61434" y="228600"/>
            <a:ext cx="8293100" cy="63325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420026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38901628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9327398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61434" y="1122364"/>
            <a:ext cx="5554133" cy="543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6218767" y="1122364"/>
            <a:ext cx="5556251" cy="543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25263148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106313792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Tree>
    <p:extLst>
      <p:ext uri="{BB962C8B-B14F-4D97-AF65-F5344CB8AC3E}">
        <p14:creationId xmlns:p14="http://schemas.microsoft.com/office/powerpoint/2010/main" val="370064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783722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6460742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2414433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1433" y="228600"/>
            <a:ext cx="113284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bg-BG" smtClean="0"/>
              <a:t>Заглавие на слайда</a:t>
            </a:r>
            <a:endParaRPr lang="en-US" smtClean="0"/>
          </a:p>
        </p:txBody>
      </p:sp>
      <p:sp>
        <p:nvSpPr>
          <p:cNvPr id="1027" name="Rectangle 3"/>
          <p:cNvSpPr>
            <a:spLocks noGrp="1" noChangeArrowheads="1"/>
          </p:cNvSpPr>
          <p:nvPr>
            <p:ph type="body" idx="1"/>
          </p:nvPr>
        </p:nvSpPr>
        <p:spPr bwMode="auto">
          <a:xfrm>
            <a:off x="461433" y="1122364"/>
            <a:ext cx="11313584"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bg-BG" smtClean="0"/>
              <a:t>Основен текст</a:t>
            </a:r>
            <a:endParaRPr lang="en-US" smtClean="0"/>
          </a:p>
          <a:p>
            <a:pPr lvl="1"/>
            <a:r>
              <a:rPr lang="bg-BG" smtClean="0"/>
              <a:t>Второ ниво</a:t>
            </a:r>
            <a:endParaRPr lang="en-US" smtClean="0"/>
          </a:p>
          <a:p>
            <a:pPr lvl="2"/>
            <a:r>
              <a:rPr lang="bg-BG" smtClean="0"/>
              <a:t>Трето ниво</a:t>
            </a:r>
            <a:endParaRPr lang="en-US" smtClean="0"/>
          </a:p>
        </p:txBody>
      </p:sp>
    </p:spTree>
    <p:extLst>
      <p:ext uri="{BB962C8B-B14F-4D97-AF65-F5344CB8AC3E}">
        <p14:creationId xmlns:p14="http://schemas.microsoft.com/office/powerpoint/2010/main" val="911683759"/>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fontAlgn="base">
        <a:lnSpc>
          <a:spcPct val="90000"/>
        </a:lnSpc>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l" rtl="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2pPr>
      <a:lvl3pPr algn="l" rtl="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3pPr>
      <a:lvl4pPr algn="l" rtl="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4pPr>
      <a:lvl5pPr algn="l" rtl="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5pPr>
      <a:lvl6pPr marL="457200" algn="l" rtl="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l" rtl="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l" rtl="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l" rtl="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p:titleStyle>
    <p:bodyStyle>
      <a:lvl1pPr marL="565150" indent="-565150" algn="l" rtl="0" fontAlgn="base">
        <a:lnSpc>
          <a:spcPct val="90000"/>
        </a:lnSpc>
        <a:spcBef>
          <a:spcPct val="30000"/>
        </a:spcBef>
        <a:spcAft>
          <a:spcPct val="0"/>
        </a:spcAft>
        <a:buClr>
          <a:schemeClr val="tx2"/>
        </a:buClr>
        <a:buSzPct val="75000"/>
        <a:buFont typeface="Wingdings" panose="05000000000000000000" pitchFamily="2" charset="2"/>
        <a:buChar char="u"/>
        <a:defRPr sz="3200" b="1" kern="1200">
          <a:solidFill>
            <a:schemeClr val="tx1"/>
          </a:solidFill>
          <a:effectLst>
            <a:outerShdw blurRad="38100" dist="38100" dir="2700000" algn="tl">
              <a:srgbClr val="000000"/>
            </a:outerShdw>
          </a:effectLst>
          <a:latin typeface="+mn-lt"/>
          <a:ea typeface="+mn-ea"/>
          <a:cs typeface="+mn-cs"/>
        </a:defRPr>
      </a:lvl1pPr>
      <a:lvl2pPr marL="1027113" indent="-460375" algn="l" rtl="0" fontAlgn="base">
        <a:lnSpc>
          <a:spcPct val="90000"/>
        </a:lnSpc>
        <a:spcBef>
          <a:spcPct val="30000"/>
        </a:spcBef>
        <a:spcAft>
          <a:spcPct val="0"/>
        </a:spcAft>
        <a:buClr>
          <a:schemeClr val="tx2"/>
        </a:buClr>
        <a:buSzPct val="75000"/>
        <a:buFont typeface="Wingdings" panose="05000000000000000000" pitchFamily="2" charset="2"/>
        <a:buChar char="v"/>
        <a:defRPr sz="2800" b="1" kern="1200">
          <a:solidFill>
            <a:schemeClr val="tx1"/>
          </a:solidFill>
          <a:effectLst>
            <a:outerShdw blurRad="38100" dist="38100" dir="2700000" algn="tl">
              <a:srgbClr val="000000"/>
            </a:outerShdw>
          </a:effectLst>
          <a:latin typeface="+mn-lt"/>
          <a:ea typeface="+mn-ea"/>
          <a:cs typeface="+mn-cs"/>
        </a:defRPr>
      </a:lvl2pPr>
      <a:lvl3pPr marL="1458913" indent="-430213" algn="l" rtl="0" fontAlgn="base">
        <a:lnSpc>
          <a:spcPct val="90000"/>
        </a:lnSpc>
        <a:spcBef>
          <a:spcPct val="30000"/>
        </a:spcBef>
        <a:spcAft>
          <a:spcPct val="0"/>
        </a:spcAft>
        <a:buClr>
          <a:schemeClr val="tx2"/>
        </a:buClr>
        <a:buSzPct val="75000"/>
        <a:buFont typeface="Wingdings" panose="05000000000000000000" pitchFamily="2" charset="2"/>
        <a:buChar char="v"/>
        <a:defRPr sz="2400" b="1" kern="1200">
          <a:solidFill>
            <a:schemeClr val="tx1"/>
          </a:solidFill>
          <a:effectLst>
            <a:outerShdw blurRad="38100" dist="38100" dir="2700000" algn="tl">
              <a:srgbClr val="000000"/>
            </a:outerShdw>
          </a:effectLst>
          <a:latin typeface="+mn-lt"/>
          <a:ea typeface="+mn-ea"/>
          <a:cs typeface="+mn-cs"/>
        </a:defRPr>
      </a:lvl3pPr>
      <a:lvl4pPr marL="2005013" indent="-401638" algn="l" rtl="0" fontAlgn="base">
        <a:spcBef>
          <a:spcPct val="20000"/>
        </a:spcBef>
        <a:spcAft>
          <a:spcPct val="0"/>
        </a:spcAft>
        <a:buClr>
          <a:schemeClr val="tx2"/>
        </a:buClr>
        <a:buSzPct val="75000"/>
        <a:buFont typeface="Wingdings" panose="05000000000000000000" pitchFamily="2" charset="2"/>
        <a:buChar char="v"/>
        <a:defRPr sz="2000" b="1" kern="1200">
          <a:solidFill>
            <a:schemeClr val="tx1"/>
          </a:solidFill>
          <a:effectLst>
            <a:outerShdw blurRad="38100" dist="38100" dir="2700000" algn="tl">
              <a:srgbClr val="000000"/>
            </a:outerShdw>
          </a:effectLst>
          <a:latin typeface="+mn-lt"/>
          <a:ea typeface="+mn-ea"/>
          <a:cs typeface="+mn-cs"/>
        </a:defRPr>
      </a:lvl4pPr>
      <a:lvl5pPr marL="2444750" indent="-325438" algn="l" rtl="0" fontAlgn="base">
        <a:spcBef>
          <a:spcPct val="20000"/>
        </a:spcBef>
        <a:spcAft>
          <a:spcPct val="0"/>
        </a:spcAft>
        <a:buClr>
          <a:schemeClr val="tx2"/>
        </a:buClr>
        <a:buSzPct val="75000"/>
        <a:buFont typeface="Wingdings" panose="05000000000000000000" pitchFamily="2" charset="2"/>
        <a:buChar char="v"/>
        <a:defRPr sz="2000" b="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mailto:test@-host.com" TargetMode="External"/><Relationship Id="rId13" Type="http://schemas.openxmlformats.org/officeDocument/2006/relationships/hyperlink" Target="mailto:a@eu.net" TargetMode="External"/><Relationship Id="rId3" Type="http://schemas.openxmlformats.org/officeDocument/2006/relationships/hyperlink" Target="mailto:svirka@kaval.com" TargetMode="External"/><Relationship Id="rId7" Type="http://schemas.openxmlformats.org/officeDocument/2006/relationships/hyperlink" Target="mailto:.ala.@bala.com" TargetMode="External"/><Relationship Id="rId12" Type="http://schemas.openxmlformats.org/officeDocument/2006/relationships/hyperlink" Target="mailto:user@host.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mailto:test.test123@en.some-host.12345.com" TargetMode="External"/><Relationship Id="rId11" Type="http://schemas.openxmlformats.org/officeDocument/2006/relationships/hyperlink" Target="mailto:alabala@" TargetMode="External"/><Relationship Id="rId5" Type="http://schemas.openxmlformats.org/officeDocument/2006/relationships/hyperlink" Target="mailto:-123--@usa.net" TargetMode="External"/><Relationship Id="rId10" Type="http://schemas.openxmlformats.org/officeDocument/2006/relationships/hyperlink" Target="mailto:user@test.ru" TargetMode="External"/><Relationship Id="rId4" Type="http://schemas.openxmlformats.org/officeDocument/2006/relationships/hyperlink" Target="mailto:sladurana@duduk.net" TargetMode="External"/><Relationship Id="rId9" Type="http://schemas.openxmlformats.org/officeDocument/2006/relationships/hyperlink" Target="mailto:user@.test.ru"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academy.devbg.org/"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regexlib.com/"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hyperlink" Target="http://www.weitz.de/regex-coach/" TargetMode="External"/><Relationship Id="rId5" Type="http://schemas.openxmlformats.org/officeDocument/2006/relationships/hyperlink" Target="http://royo.is-a-geek.com/iserializable/regulator/" TargetMode="External"/><Relationship Id="rId4" Type="http://schemas.openxmlformats.org/officeDocument/2006/relationships/hyperlink" Target="http://www.3leaf.com/resources/articles/regex.aspx"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hyperlink" Target="http://academy.devbg.org/" TargetMode="External"/><Relationship Id="rId3" Type="http://schemas.openxmlformats.org/officeDocument/2006/relationships/hyperlink" Target="http://www.funducode.com/csharpart/csarticle30.htm" TargetMode="External"/><Relationship Id="rId7" Type="http://schemas.openxmlformats.org/officeDocument/2006/relationships/image" Target="../media/image9.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hyperlink" Target="http://www.devbg.org/" TargetMode="External"/><Relationship Id="rId5" Type="http://schemas.openxmlformats.org/officeDocument/2006/relationships/hyperlink" Target="http://msdn.microsoft.com/" TargetMode="External"/><Relationship Id="rId4" Type="http://schemas.openxmlformats.org/officeDocument/2006/relationships/hyperlink" Target="http://windows.oreilly.com/news/csharp_0101.html" TargetMode="Externa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0">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6764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bg-BG" sz="4200"/>
              <a:t>Валидация с регулярни изрази</a:t>
            </a:r>
          </a:p>
        </p:txBody>
      </p:sp>
      <p:sp>
        <p:nvSpPr>
          <p:cNvPr id="676868" name="Rectangle 4"/>
          <p:cNvSpPr>
            <a:spLocks noGrp="1" noChangeArrowheads="1"/>
          </p:cNvSpPr>
          <p:nvPr>
            <p:ph type="body" idx="1"/>
          </p:nvPr>
        </p:nvSpPr>
        <p:spPr>
          <a:noFill/>
          <a:ln/>
        </p:spPr>
        <p:txBody>
          <a:bodyPr/>
          <a:lstStyle/>
          <a:p>
            <a:pPr>
              <a:lnSpc>
                <a:spcPct val="88000"/>
              </a:lnSpc>
              <a:spcBef>
                <a:spcPct val="20000"/>
              </a:spcBef>
            </a:pPr>
            <a:r>
              <a:rPr lang="bg-BG" sz="2800" noProof="1"/>
              <a:t>Регулярните изрази са много удобни за валидация на входни данни, например за проверка на email адрес:</a:t>
            </a:r>
          </a:p>
          <a:p>
            <a:pPr>
              <a:lnSpc>
                <a:spcPct val="88000"/>
              </a:lnSpc>
              <a:spcBef>
                <a:spcPct val="20000"/>
              </a:spcBef>
            </a:pPr>
            <a:endParaRPr lang="bg-BG" sz="2800" noProof="1"/>
          </a:p>
          <a:p>
            <a:pPr>
              <a:lnSpc>
                <a:spcPct val="88000"/>
              </a:lnSpc>
              <a:spcBef>
                <a:spcPct val="20000"/>
              </a:spcBef>
            </a:pPr>
            <a:endParaRPr lang="bg-BG" sz="2800" noProof="1"/>
          </a:p>
          <a:p>
            <a:pPr>
              <a:lnSpc>
                <a:spcPct val="88000"/>
              </a:lnSpc>
              <a:spcBef>
                <a:spcPct val="20000"/>
              </a:spcBef>
            </a:pPr>
            <a:endParaRPr lang="bg-BG" sz="2800" noProof="1"/>
          </a:p>
          <a:p>
            <a:pPr>
              <a:lnSpc>
                <a:spcPct val="88000"/>
              </a:lnSpc>
              <a:spcBef>
                <a:spcPct val="20000"/>
              </a:spcBef>
            </a:pPr>
            <a:endParaRPr lang="bg-BG" sz="2800" noProof="1"/>
          </a:p>
          <a:p>
            <a:pPr>
              <a:lnSpc>
                <a:spcPct val="88000"/>
              </a:lnSpc>
              <a:spcBef>
                <a:spcPct val="20000"/>
              </a:spcBef>
            </a:pPr>
            <a:r>
              <a:rPr lang="bg-BG" sz="2800" noProof="1"/>
              <a:t>Валидни email адреси:</a:t>
            </a:r>
          </a:p>
          <a:p>
            <a:pPr lvl="1">
              <a:lnSpc>
                <a:spcPct val="88000"/>
              </a:lnSpc>
              <a:spcBef>
                <a:spcPct val="20000"/>
              </a:spcBef>
            </a:pPr>
            <a:r>
              <a:rPr lang="it-IT" sz="2400" noProof="1">
                <a:hlinkClick r:id="rId3"/>
              </a:rPr>
              <a:t>svirka@kaval.com</a:t>
            </a:r>
            <a:r>
              <a:rPr lang="it-IT" sz="2400" noProof="1"/>
              <a:t>, </a:t>
            </a:r>
            <a:r>
              <a:rPr lang="it-IT" sz="2400" noProof="1">
                <a:hlinkClick r:id="rId4"/>
              </a:rPr>
              <a:t>sladurana@duduk.net</a:t>
            </a:r>
            <a:r>
              <a:rPr lang="it-IT" sz="2400" noProof="1"/>
              <a:t>, </a:t>
            </a:r>
            <a:r>
              <a:rPr lang="it-IT" sz="2400" noProof="1">
                <a:hlinkClick r:id="rId5"/>
              </a:rPr>
              <a:t>-123--@usa.net</a:t>
            </a:r>
            <a:r>
              <a:rPr lang="it-IT" sz="2400" noProof="1"/>
              <a:t>, </a:t>
            </a:r>
            <a:r>
              <a:rPr lang="it-IT" sz="2400" noProof="1">
                <a:hlinkClick r:id="rId6"/>
              </a:rPr>
              <a:t>test.test123@en.some-host.12345.com</a:t>
            </a:r>
            <a:endParaRPr lang="it-IT" sz="2400" noProof="1"/>
          </a:p>
          <a:p>
            <a:pPr>
              <a:lnSpc>
                <a:spcPct val="88000"/>
              </a:lnSpc>
              <a:spcBef>
                <a:spcPct val="20000"/>
              </a:spcBef>
            </a:pPr>
            <a:r>
              <a:rPr lang="bg-BG" sz="2800" noProof="1"/>
              <a:t>Невалидни email адреси:</a:t>
            </a:r>
          </a:p>
          <a:p>
            <a:pPr lvl="1">
              <a:lnSpc>
                <a:spcPct val="88000"/>
              </a:lnSpc>
              <a:spcBef>
                <a:spcPct val="20000"/>
              </a:spcBef>
            </a:pPr>
            <a:r>
              <a:rPr lang="it-IT" sz="2400" noProof="1">
                <a:hlinkClick r:id="rId7"/>
              </a:rPr>
              <a:t>.ala.@bala.com</a:t>
            </a:r>
            <a:r>
              <a:rPr lang="it-IT" sz="2400" noProof="1"/>
              <a:t>, </a:t>
            </a:r>
            <a:r>
              <a:rPr lang="it-IT" sz="2400" noProof="1">
                <a:hlinkClick r:id="rId8"/>
              </a:rPr>
              <a:t>test@-host.com</a:t>
            </a:r>
            <a:r>
              <a:rPr lang="it-IT" sz="2400" noProof="1"/>
              <a:t>, </a:t>
            </a:r>
            <a:r>
              <a:rPr lang="it-IT" sz="2400" noProof="1">
                <a:hlinkClick r:id="rId9"/>
              </a:rPr>
              <a:t>user@.test.ru</a:t>
            </a:r>
            <a:r>
              <a:rPr lang="it-IT" sz="2400" noProof="1"/>
              <a:t>, </a:t>
            </a:r>
            <a:r>
              <a:rPr lang="it-IT" sz="2400" noProof="1">
                <a:hlinkClick r:id="rId10"/>
              </a:rPr>
              <a:t>user@test.ru</a:t>
            </a:r>
            <a:r>
              <a:rPr lang="it-IT" sz="2400" noProof="1"/>
              <a:t>., </a:t>
            </a:r>
            <a:r>
              <a:rPr lang="it-IT" sz="2400" noProof="1">
                <a:hlinkClick r:id="rId11"/>
              </a:rPr>
              <a:t>alabala@</a:t>
            </a:r>
            <a:r>
              <a:rPr lang="it-IT" sz="2400" noProof="1"/>
              <a:t>, </a:t>
            </a:r>
            <a:r>
              <a:rPr lang="it-IT" sz="2400" noProof="1">
                <a:hlinkClick r:id="rId12"/>
              </a:rPr>
              <a:t>user@host</a:t>
            </a:r>
            <a:r>
              <a:rPr lang="it-IT" sz="2400" noProof="1"/>
              <a:t>, </a:t>
            </a:r>
            <a:r>
              <a:rPr lang="it-IT" sz="2400" noProof="1">
                <a:hlinkClick r:id="rId13"/>
              </a:rPr>
              <a:t>@eu.net</a:t>
            </a:r>
            <a:endParaRPr lang="it-IT" sz="2400" noProof="1"/>
          </a:p>
        </p:txBody>
      </p:sp>
      <p:sp>
        <p:nvSpPr>
          <p:cNvPr id="676869" name="Rectangle 5"/>
          <p:cNvSpPr>
            <a:spLocks noChangeArrowheads="1"/>
          </p:cNvSpPr>
          <p:nvPr/>
        </p:nvSpPr>
        <p:spPr bwMode="auto">
          <a:xfrm>
            <a:off x="1919288" y="2447926"/>
            <a:ext cx="8386762" cy="1649413"/>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lnSpc>
                <a:spcPct val="105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string email = "test</a:t>
            </a:r>
            <a:r>
              <a:rPr lang="en-US" b="1">
                <a:solidFill>
                  <a:srgbClr val="FFFFFF"/>
                </a:solidFill>
                <a:effectLst>
                  <a:outerShdw blurRad="38100" dist="38100" dir="2700000" algn="tl">
                    <a:srgbClr val="000000"/>
                  </a:outerShdw>
                </a:effectLst>
                <a:latin typeface="Courier New" panose="02070309020205020404" pitchFamily="49" charset="0"/>
              </a:rPr>
              <a:t>-1</a:t>
            </a:r>
            <a:r>
              <a:rPr lang="en-US" b="1" noProof="1">
                <a:solidFill>
                  <a:srgbClr val="FFFFFF"/>
                </a:solidFill>
                <a:effectLst>
                  <a:outerShdw blurRad="38100" dist="38100" dir="2700000" algn="tl">
                    <a:srgbClr val="000000"/>
                  </a:outerShdw>
                </a:effectLst>
                <a:latin typeface="Courier New" panose="02070309020205020404" pitchFamily="49" charset="0"/>
              </a:rPr>
              <a:t>.</a:t>
            </a:r>
            <a:r>
              <a:rPr lang="en-US" b="1">
                <a:solidFill>
                  <a:srgbClr val="FFFFFF"/>
                </a:solidFill>
                <a:effectLst>
                  <a:outerShdw blurRad="38100" dist="38100" dir="2700000" algn="tl">
                    <a:srgbClr val="000000"/>
                  </a:outerShdw>
                </a:effectLst>
                <a:latin typeface="Courier New" panose="02070309020205020404" pitchFamily="49" charset="0"/>
              </a:rPr>
              <a:t>p46</a:t>
            </a:r>
            <a:r>
              <a:rPr lang="en-US" b="1" noProof="1">
                <a:solidFill>
                  <a:srgbClr val="FFFFFF"/>
                </a:solidFill>
                <a:effectLst>
                  <a:outerShdw blurRad="38100" dist="38100" dir="2700000" algn="tl">
                    <a:srgbClr val="000000"/>
                  </a:outerShdw>
                </a:effectLst>
                <a:latin typeface="Courier New" panose="02070309020205020404" pitchFamily="49" charset="0"/>
              </a:rPr>
              <a:t>@ala-bala.somehost</a:t>
            </a:r>
            <a:r>
              <a:rPr lang="en-US" b="1">
                <a:solidFill>
                  <a:srgbClr val="FFFFFF"/>
                </a:solidFill>
                <a:effectLst>
                  <a:outerShdw blurRad="38100" dist="38100" dir="2700000" algn="tl">
                    <a:srgbClr val="000000"/>
                  </a:outerShdw>
                </a:effectLst>
                <a:latin typeface="Courier New" panose="02070309020205020404" pitchFamily="49" charset="0"/>
              </a:rPr>
              <a:t>.somewhere</a:t>
            </a:r>
            <a:r>
              <a:rPr lang="en-US" b="1" noProof="1">
                <a:solidFill>
                  <a:srgbClr val="FFFFFF"/>
                </a:solidFill>
                <a:effectLst>
                  <a:outerShdw blurRad="38100" dist="38100" dir="2700000" algn="tl">
                    <a:srgbClr val="000000"/>
                  </a:outerShdw>
                </a:effectLst>
                <a:latin typeface="Courier New" panose="02070309020205020404" pitchFamily="49" charset="0"/>
              </a:rPr>
              <a:t>.bg";</a:t>
            </a:r>
          </a:p>
          <a:p>
            <a:pPr fontAlgn="base">
              <a:lnSpc>
                <a:spcPct val="105000"/>
              </a:lnSpc>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string regex = @"^([a-zA-Z0-9_\-][a-zA-Z0-9_\-\.]{0,49})" + </a:t>
            </a:r>
          </a:p>
          <a:p>
            <a:pPr fontAlgn="base">
              <a:lnSpc>
                <a:spcPct val="105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bg-BG" b="1" noProof="1">
                <a:solidFill>
                  <a:srgbClr val="FFFFFF"/>
                </a:solidFill>
                <a:effectLst>
                  <a:outerShdw blurRad="38100" dist="38100" dir="2700000" algn="tl">
                    <a:srgbClr val="000000"/>
                  </a:outerShdw>
                </a:effectLst>
                <a:latin typeface="Courier New" panose="02070309020205020404" pitchFamily="49" charset="0"/>
              </a:rPr>
              <a:t>@"</a:t>
            </a:r>
            <a:r>
              <a:rPr lang="bg-BG" b="1">
                <a:solidFill>
                  <a:srgbClr val="FFFFFF"/>
                </a:solidFill>
                <a:effectLst>
                  <a:outerShdw blurRad="38100" dist="38100" dir="2700000" algn="tl">
                    <a:srgbClr val="000000"/>
                  </a:outerShdw>
                </a:effectLst>
                <a:latin typeface="Courier New" panose="02070309020205020404" pitchFamily="49" charset="0"/>
              </a:rPr>
              <a:t>@</a:t>
            </a:r>
            <a:r>
              <a:rPr lang="it-IT" b="1" noProof="1">
                <a:solidFill>
                  <a:srgbClr val="FFFFFF"/>
                </a:solidFill>
                <a:effectLst>
                  <a:outerShdw blurRad="38100" dist="38100" dir="2700000" algn="tl">
                    <a:srgbClr val="000000"/>
                  </a:outerShdw>
                </a:effectLst>
                <a:latin typeface="Courier New" panose="02070309020205020404" pitchFamily="49" charset="0"/>
              </a:rPr>
              <a:t>(([a-zA-Z0-9][a-zA-Z0-9\-]{0,49}\.)+[a-zA-Z]{2,4})$";</a:t>
            </a:r>
          </a:p>
          <a:p>
            <a:pPr fontAlgn="base">
              <a:lnSpc>
                <a:spcPct val="105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bool valid = Regex.IsMatch(email, regex);</a:t>
            </a:r>
          </a:p>
          <a:p>
            <a:pPr fontAlgn="base">
              <a:lnSpc>
                <a:spcPct val="105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Console.WriteLine(valid);</a:t>
            </a:r>
          </a:p>
        </p:txBody>
      </p:sp>
    </p:spTree>
    <p:extLst>
      <p:ext uri="{BB962C8B-B14F-4D97-AF65-F5344CB8AC3E}">
        <p14:creationId xmlns:p14="http://schemas.microsoft.com/office/powerpoint/2010/main" val="208010799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bg-BG" sz="4200"/>
              <a:t>Езикът на регулярните изрази</a:t>
            </a:r>
          </a:p>
        </p:txBody>
      </p:sp>
      <p:sp>
        <p:nvSpPr>
          <p:cNvPr id="610307" name="Rectangle 3"/>
          <p:cNvSpPr>
            <a:spLocks noGrp="1" noChangeArrowheads="1"/>
          </p:cNvSpPr>
          <p:nvPr>
            <p:ph type="body" idx="1"/>
          </p:nvPr>
        </p:nvSpPr>
        <p:spPr/>
        <p:txBody>
          <a:bodyPr/>
          <a:lstStyle/>
          <a:p>
            <a:r>
              <a:rPr lang="bg-BG" sz="2800"/>
              <a:t>Регулярните изрази са средство за описание на поднизове, които търсим в даден текст</a:t>
            </a:r>
          </a:p>
          <a:p>
            <a:r>
              <a:rPr lang="bg-BG" sz="2800"/>
              <a:t>Синтаксисът на регулярните изрази се състои от литерали и метасимволи:</a:t>
            </a:r>
          </a:p>
          <a:p>
            <a:pPr lvl="1"/>
            <a:r>
              <a:rPr lang="bg-BG" sz="2400"/>
              <a:t>литералите са части от низове, които търсим</a:t>
            </a:r>
          </a:p>
          <a:p>
            <a:pPr lvl="1"/>
            <a:r>
              <a:rPr lang="bg-BG" sz="2400"/>
              <a:t>метасимволите са команди, които задават специални указания и правила за търсене</a:t>
            </a:r>
          </a:p>
          <a:p>
            <a:r>
              <a:rPr lang="bg-BG" sz="2800"/>
              <a:t>Например, в регулярния израз</a:t>
            </a:r>
          </a:p>
          <a:p>
            <a:endParaRPr lang="bg-BG" sz="2800"/>
          </a:p>
          <a:p>
            <a:pPr>
              <a:spcBef>
                <a:spcPct val="60000"/>
              </a:spcBef>
              <a:buFont typeface="Wingdings" panose="05000000000000000000" pitchFamily="2" charset="2"/>
              <a:buNone/>
            </a:pPr>
            <a:r>
              <a:rPr lang="bg-BG" sz="2800"/>
              <a:t>	литерали са "</a:t>
            </a:r>
            <a:r>
              <a:rPr lang="bg-BG" sz="2800">
                <a:latin typeface="Courier New" panose="02070309020205020404" pitchFamily="49" charset="0"/>
              </a:rPr>
              <a:t>ира</a:t>
            </a:r>
            <a:r>
              <a:rPr lang="bg-BG" sz="2800"/>
              <a:t>", "</a:t>
            </a:r>
            <a:r>
              <a:rPr lang="bg-BG" sz="2800">
                <a:latin typeface="Courier New" panose="02070309020205020404" pitchFamily="49" charset="0"/>
              </a:rPr>
              <a:t>скара</a:t>
            </a:r>
            <a:r>
              <a:rPr lang="bg-BG" sz="2800"/>
              <a:t>" и "</a:t>
            </a:r>
            <a:r>
              <a:rPr lang="bg-BG" sz="2800">
                <a:latin typeface="Courier New" panose="02070309020205020404" pitchFamily="49" charset="0"/>
              </a:rPr>
              <a:t>ям</a:t>
            </a:r>
            <a:r>
              <a:rPr lang="bg-BG" sz="2800"/>
              <a:t>", а метасимволи са "</a:t>
            </a:r>
            <a:r>
              <a:rPr lang="en-US" sz="2800">
                <a:latin typeface="Courier New" panose="02070309020205020404" pitchFamily="49" charset="0"/>
              </a:rPr>
              <a:t>\w</a:t>
            </a:r>
            <a:r>
              <a:rPr lang="bg-BG" sz="2800"/>
              <a:t>"</a:t>
            </a:r>
            <a:r>
              <a:rPr lang="en-US" sz="2800"/>
              <a:t>, "</a:t>
            </a:r>
            <a:r>
              <a:rPr lang="en-US" sz="2800">
                <a:latin typeface="Courier New" panose="02070309020205020404" pitchFamily="49" charset="0"/>
              </a:rPr>
              <a:t>*</a:t>
            </a:r>
            <a:r>
              <a:rPr lang="en-US" sz="2800"/>
              <a:t>" </a:t>
            </a:r>
            <a:r>
              <a:rPr lang="bg-BG" sz="2800"/>
              <a:t>и</a:t>
            </a:r>
            <a:r>
              <a:rPr lang="en-US" sz="2800"/>
              <a:t> "</a:t>
            </a:r>
            <a:r>
              <a:rPr lang="en-US" sz="2800">
                <a:latin typeface="Courier New" panose="02070309020205020404" pitchFamily="49" charset="0"/>
              </a:rPr>
              <a:t>|</a:t>
            </a:r>
            <a:r>
              <a:rPr lang="en-US" sz="2800"/>
              <a:t>"</a:t>
            </a:r>
            <a:endParaRPr lang="bg-BG" sz="2800"/>
          </a:p>
        </p:txBody>
      </p:sp>
      <p:sp>
        <p:nvSpPr>
          <p:cNvPr id="610308" name="Rectangle 4"/>
          <p:cNvSpPr>
            <a:spLocks noChangeArrowheads="1"/>
          </p:cNvSpPr>
          <p:nvPr/>
        </p:nvSpPr>
        <p:spPr bwMode="auto">
          <a:xfrm>
            <a:off x="2563814" y="5032376"/>
            <a:ext cx="7616825" cy="569913"/>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sz="2400" b="1" noProof="1">
                <a:solidFill>
                  <a:srgbClr val="FFFFFF"/>
                </a:solidFill>
                <a:effectLst>
                  <a:outerShdw blurRad="38100" dist="38100" dir="2700000" algn="tl">
                    <a:srgbClr val="000000"/>
                  </a:outerShdw>
                </a:effectLst>
                <a:latin typeface="Courier New" panose="02070309020205020404" pitchFamily="49" charset="0"/>
              </a:rPr>
              <a:t>\w*ира|скара|\w*ям\w*</a:t>
            </a:r>
            <a:endParaRPr lang="bg-BG" sz="2400" b="1">
              <a:solidFill>
                <a:srgbClr val="FFFFFF"/>
              </a:solidFill>
              <a:effectLst>
                <a:outerShdw blurRad="38100" dist="38100" dir="2700000" algn="tl">
                  <a:srgbClr val="000000"/>
                </a:outerShdw>
              </a:effectLst>
              <a:latin typeface="Courier New" panose="02070309020205020404" pitchFamily="49" charset="0"/>
            </a:endParaRPr>
          </a:p>
        </p:txBody>
      </p:sp>
    </p:spTree>
    <p:extLst>
      <p:ext uri="{BB962C8B-B14F-4D97-AF65-F5344CB8AC3E}">
        <p14:creationId xmlns:p14="http://schemas.microsoft.com/office/powerpoint/2010/main" val="422755864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bg-BG"/>
              <a:t>Метасимволи</a:t>
            </a:r>
          </a:p>
        </p:txBody>
      </p:sp>
      <p:sp>
        <p:nvSpPr>
          <p:cNvPr id="613379" name="Rectangle 3"/>
          <p:cNvSpPr>
            <a:spLocks noGrp="1" noChangeArrowheads="1"/>
          </p:cNvSpPr>
          <p:nvPr>
            <p:ph type="body" idx="1"/>
          </p:nvPr>
        </p:nvSpPr>
        <p:spPr/>
        <p:txBody>
          <a:bodyPr/>
          <a:lstStyle/>
          <a:p>
            <a:r>
              <a:rPr lang="bg-BG" sz="2800"/>
              <a:t>Метасимволите в регулярните изрази са няколко категории:</a:t>
            </a:r>
          </a:p>
          <a:p>
            <a:pPr lvl="1"/>
            <a:r>
              <a:rPr lang="bg-BG" sz="2400"/>
              <a:t>Escaping последователности</a:t>
            </a:r>
            <a:r>
              <a:rPr lang="en-US" sz="2400"/>
              <a:t>, </a:t>
            </a:r>
            <a:r>
              <a:rPr lang="bg-BG" sz="2400"/>
              <a:t>например </a:t>
            </a:r>
            <a:r>
              <a:rPr lang="en-US" sz="2400">
                <a:latin typeface="Courier New" panose="02070309020205020404" pitchFamily="49" charset="0"/>
              </a:rPr>
              <a:t>\*</a:t>
            </a:r>
            <a:r>
              <a:rPr lang="bg-BG" sz="2400"/>
              <a:t> </a:t>
            </a:r>
            <a:endParaRPr lang="en-US" sz="2400"/>
          </a:p>
          <a:p>
            <a:pPr lvl="1"/>
            <a:r>
              <a:rPr lang="bg-BG" sz="2400"/>
              <a:t>Класове от символи, например</a:t>
            </a:r>
            <a:r>
              <a:rPr lang="en-US" sz="2400"/>
              <a:t> </a:t>
            </a:r>
            <a:r>
              <a:rPr lang="en-US" sz="2400" noProof="1">
                <a:latin typeface="Courier New" panose="02070309020205020404" pitchFamily="49" charset="0"/>
              </a:rPr>
              <a:t>[a-zA-Z]</a:t>
            </a:r>
          </a:p>
          <a:p>
            <a:pPr lvl="1"/>
            <a:r>
              <a:rPr lang="bg-BG" sz="2400"/>
              <a:t>Метасимволи за задаване на количеството (</a:t>
            </a:r>
            <a:r>
              <a:rPr lang="en-US" sz="2400"/>
              <a:t>quantifiers), </a:t>
            </a:r>
            <a:r>
              <a:rPr lang="bg-BG" sz="2400"/>
              <a:t>например </a:t>
            </a:r>
            <a:r>
              <a:rPr lang="bg-BG" sz="2400">
                <a:latin typeface="Courier New" panose="02070309020205020404" pitchFamily="49" charset="0"/>
              </a:rPr>
              <a:t>*</a:t>
            </a:r>
            <a:r>
              <a:rPr lang="bg-BG" sz="2400"/>
              <a:t> и </a:t>
            </a:r>
            <a:r>
              <a:rPr lang="bg-BG" sz="2400">
                <a:latin typeface="Courier New" panose="02070309020205020404" pitchFamily="49" charset="0"/>
              </a:rPr>
              <a:t>+</a:t>
            </a:r>
            <a:endParaRPr lang="bg-BG" sz="2400"/>
          </a:p>
          <a:p>
            <a:pPr lvl="1"/>
            <a:r>
              <a:rPr lang="bg-BG" sz="2400"/>
              <a:t>Метасимволи за задаване на местоположението в текста, например </a:t>
            </a:r>
            <a:r>
              <a:rPr lang="en-US" sz="2400">
                <a:latin typeface="Courier New" panose="02070309020205020404" pitchFamily="49" charset="0"/>
              </a:rPr>
              <a:t>\b</a:t>
            </a:r>
          </a:p>
          <a:p>
            <a:pPr lvl="1"/>
            <a:r>
              <a:rPr lang="bg-BG" sz="2400"/>
              <a:t>Метасимволи за алтернативен избор, например </a:t>
            </a:r>
            <a:r>
              <a:rPr lang="en-US" sz="2400">
                <a:latin typeface="Courier New" panose="02070309020205020404" pitchFamily="49" charset="0"/>
              </a:rPr>
              <a:t>|</a:t>
            </a:r>
            <a:r>
              <a:rPr lang="bg-BG" sz="2400"/>
              <a:t> (логическо "или")</a:t>
            </a:r>
            <a:endParaRPr lang="en-US" sz="2400"/>
          </a:p>
          <a:p>
            <a:pPr lvl="1"/>
            <a:r>
              <a:rPr lang="bg-BG" sz="2400"/>
              <a:t>Групиращи метасимволи, например </a:t>
            </a:r>
            <a:r>
              <a:rPr lang="bg-BG" sz="2400">
                <a:latin typeface="Courier New" panose="02070309020205020404" pitchFamily="49" charset="0"/>
              </a:rPr>
              <a:t>(</a:t>
            </a:r>
            <a:r>
              <a:rPr lang="en-US" sz="2400">
                <a:latin typeface="Courier New" panose="02070309020205020404" pitchFamily="49" charset="0"/>
              </a:rPr>
              <a:t>[0-9]+</a:t>
            </a:r>
            <a:r>
              <a:rPr lang="bg-BG" sz="2400">
                <a:latin typeface="Courier New" panose="02070309020205020404" pitchFamily="49" charset="0"/>
              </a:rPr>
              <a:t>)</a:t>
            </a:r>
            <a:endParaRPr lang="en-US" sz="2400">
              <a:latin typeface="Courier New" panose="02070309020205020404" pitchFamily="49" charset="0"/>
            </a:endParaRPr>
          </a:p>
          <a:p>
            <a:pPr lvl="1"/>
            <a:r>
              <a:rPr lang="bg-BG" sz="2400"/>
              <a:t>Други метасимволи, например </a:t>
            </a:r>
            <a:r>
              <a:rPr lang="en-US" sz="2400">
                <a:latin typeface="Courier New" panose="02070309020205020404" pitchFamily="49" charset="0"/>
              </a:rPr>
              <a:t>#</a:t>
            </a:r>
            <a:r>
              <a:rPr lang="en-US" sz="2400"/>
              <a:t> (</a:t>
            </a:r>
            <a:r>
              <a:rPr lang="bg-BG" sz="2400"/>
              <a:t>за задаване на коментари), заместващи (например </a:t>
            </a:r>
            <a:r>
              <a:rPr lang="en-US" sz="2400">
                <a:latin typeface="Courier New" panose="02070309020205020404" pitchFamily="49" charset="0"/>
              </a:rPr>
              <a:t>$1</a:t>
            </a:r>
            <a:r>
              <a:rPr lang="en-US" sz="2400"/>
              <a:t>), …</a:t>
            </a:r>
            <a:endParaRPr lang="bg-BG" sz="2400"/>
          </a:p>
        </p:txBody>
      </p:sp>
    </p:spTree>
    <p:extLst>
      <p:ext uri="{BB962C8B-B14F-4D97-AF65-F5344CB8AC3E}">
        <p14:creationId xmlns:p14="http://schemas.microsoft.com/office/powerpoint/2010/main" val="226419430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a:t>Escaping </a:t>
            </a:r>
            <a:r>
              <a:rPr lang="bg-BG"/>
              <a:t>последователности</a:t>
            </a:r>
          </a:p>
        </p:txBody>
      </p:sp>
      <p:sp>
        <p:nvSpPr>
          <p:cNvPr id="616451" name="Rectangle 3"/>
          <p:cNvSpPr>
            <a:spLocks noGrp="1" noChangeArrowheads="1"/>
          </p:cNvSpPr>
          <p:nvPr>
            <p:ph type="body" idx="1"/>
          </p:nvPr>
        </p:nvSpPr>
        <p:spPr/>
        <p:txBody>
          <a:bodyPr/>
          <a:lstStyle/>
          <a:p>
            <a:r>
              <a:rPr lang="bg-BG" sz="2800">
                <a:latin typeface="Courier New" panose="02070309020205020404" pitchFamily="49" charset="0"/>
              </a:rPr>
              <a:t>\t</a:t>
            </a:r>
            <a:r>
              <a:rPr lang="bg-BG" sz="2800"/>
              <a:t> – табулация</a:t>
            </a:r>
          </a:p>
          <a:p>
            <a:r>
              <a:rPr lang="bg-BG" sz="2800">
                <a:latin typeface="Courier New" panose="02070309020205020404" pitchFamily="49" charset="0"/>
              </a:rPr>
              <a:t>\r</a:t>
            </a:r>
            <a:r>
              <a:rPr lang="bg-BG" sz="2800"/>
              <a:t> – символ за връщане на каретката </a:t>
            </a:r>
            <a:r>
              <a:rPr lang="en-US" sz="2800">
                <a:latin typeface="Courier New" panose="02070309020205020404" pitchFamily="49" charset="0"/>
              </a:rPr>
              <a:t>CR</a:t>
            </a:r>
            <a:r>
              <a:rPr lang="bg-BG" sz="2800"/>
              <a:t> (</a:t>
            </a:r>
            <a:r>
              <a:rPr lang="bg-BG" sz="2800">
                <a:latin typeface="Courier New" panose="02070309020205020404" pitchFamily="49" charset="0"/>
              </a:rPr>
              <a:t>0x0D</a:t>
            </a:r>
            <a:r>
              <a:rPr lang="bg-BG" sz="2800"/>
              <a:t>)</a:t>
            </a:r>
          </a:p>
          <a:p>
            <a:r>
              <a:rPr lang="bg-BG" sz="2800">
                <a:latin typeface="Courier New" panose="02070309020205020404" pitchFamily="49" charset="0"/>
              </a:rPr>
              <a:t>\n</a:t>
            </a:r>
            <a:r>
              <a:rPr lang="bg-BG" sz="2800"/>
              <a:t> – символ за нов ред </a:t>
            </a:r>
            <a:r>
              <a:rPr lang="en-US" sz="2800">
                <a:latin typeface="Courier New" panose="02070309020205020404" pitchFamily="49" charset="0"/>
              </a:rPr>
              <a:t>LF</a:t>
            </a:r>
            <a:r>
              <a:rPr lang="en-US" sz="2800"/>
              <a:t> </a:t>
            </a:r>
            <a:r>
              <a:rPr lang="bg-BG" sz="2800"/>
              <a:t>(</a:t>
            </a:r>
            <a:r>
              <a:rPr lang="bg-BG" sz="2800">
                <a:latin typeface="Courier New" panose="02070309020205020404" pitchFamily="49" charset="0"/>
              </a:rPr>
              <a:t>0x0А</a:t>
            </a:r>
            <a:r>
              <a:rPr lang="bg-BG" sz="2800"/>
              <a:t>)</a:t>
            </a:r>
          </a:p>
          <a:p>
            <a:r>
              <a:rPr lang="bg-BG" sz="2800">
                <a:latin typeface="Courier New" panose="02070309020205020404" pitchFamily="49" charset="0"/>
              </a:rPr>
              <a:t>\xXX</a:t>
            </a:r>
            <a:r>
              <a:rPr lang="bg-BG" sz="2800"/>
              <a:t> – символ с ASCII код </a:t>
            </a:r>
            <a:r>
              <a:rPr lang="bg-BG" sz="2800">
                <a:latin typeface="Courier New" panose="02070309020205020404" pitchFamily="49" charset="0"/>
              </a:rPr>
              <a:t>XX</a:t>
            </a:r>
            <a:r>
              <a:rPr lang="bg-BG" sz="2800"/>
              <a:t> (шестнайсетично)</a:t>
            </a:r>
          </a:p>
          <a:p>
            <a:r>
              <a:rPr lang="bg-BG" sz="2800">
                <a:latin typeface="Courier New" panose="02070309020205020404" pitchFamily="49" charset="0"/>
              </a:rPr>
              <a:t>\uXXXX</a:t>
            </a:r>
            <a:r>
              <a:rPr lang="bg-BG" sz="2800"/>
              <a:t> – Unicode символ с номер </a:t>
            </a:r>
            <a:r>
              <a:rPr lang="bg-BG" sz="2800">
                <a:latin typeface="Courier New" panose="02070309020205020404" pitchFamily="49" charset="0"/>
              </a:rPr>
              <a:t>XXXX</a:t>
            </a:r>
            <a:r>
              <a:rPr lang="bg-BG" sz="2800"/>
              <a:t> (шестнайсетично)</a:t>
            </a:r>
          </a:p>
          <a:p>
            <a:r>
              <a:rPr lang="bg-BG" sz="2800">
                <a:latin typeface="Courier New" panose="02070309020205020404" pitchFamily="49" charset="0"/>
              </a:rPr>
              <a:t>\\</a:t>
            </a:r>
            <a:r>
              <a:rPr lang="bg-BG" sz="2800"/>
              <a:t> – символ </a:t>
            </a:r>
            <a:r>
              <a:rPr lang="bg-BG" sz="2800">
                <a:latin typeface="Courier New" panose="02070309020205020404" pitchFamily="49" charset="0"/>
              </a:rPr>
              <a:t>\</a:t>
            </a:r>
          </a:p>
          <a:p>
            <a:r>
              <a:rPr lang="bg-BG" sz="2800">
                <a:latin typeface="Courier New" panose="02070309020205020404" pitchFamily="49" charset="0"/>
              </a:rPr>
              <a:t>\*</a:t>
            </a:r>
            <a:r>
              <a:rPr lang="bg-BG" sz="2800"/>
              <a:t> – символ *</a:t>
            </a:r>
            <a:endParaRPr lang="bg-BG" sz="2800">
              <a:latin typeface="Courier New" panose="02070309020205020404" pitchFamily="49" charset="0"/>
            </a:endParaRPr>
          </a:p>
          <a:p>
            <a:r>
              <a:rPr lang="bg-BG" sz="2800">
                <a:latin typeface="Courier New" panose="02070309020205020404" pitchFamily="49" charset="0"/>
              </a:rPr>
              <a:t>\+</a:t>
            </a:r>
            <a:r>
              <a:rPr lang="bg-BG" sz="2800"/>
              <a:t> – символ </a:t>
            </a:r>
            <a:r>
              <a:rPr lang="bg-BG" sz="2800">
                <a:latin typeface="Courier New" panose="02070309020205020404" pitchFamily="49" charset="0"/>
              </a:rPr>
              <a:t>+</a:t>
            </a:r>
          </a:p>
        </p:txBody>
      </p:sp>
    </p:spTree>
    <p:extLst>
      <p:ext uri="{BB962C8B-B14F-4D97-AF65-F5344CB8AC3E}">
        <p14:creationId xmlns:p14="http://schemas.microsoft.com/office/powerpoint/2010/main" val="125618191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r>
              <a:rPr lang="bg-BG"/>
              <a:t>Класове от символи</a:t>
            </a:r>
          </a:p>
        </p:txBody>
      </p:sp>
      <p:sp>
        <p:nvSpPr>
          <p:cNvPr id="615427" name="Rectangle 3"/>
          <p:cNvSpPr>
            <a:spLocks noGrp="1" noChangeArrowheads="1"/>
          </p:cNvSpPr>
          <p:nvPr>
            <p:ph type="body" idx="1"/>
          </p:nvPr>
        </p:nvSpPr>
        <p:spPr/>
        <p:txBody>
          <a:bodyPr/>
          <a:lstStyle/>
          <a:p>
            <a:pPr>
              <a:lnSpc>
                <a:spcPct val="85000"/>
              </a:lnSpc>
            </a:pPr>
            <a:r>
              <a:rPr lang="bg-BG" sz="2800">
                <a:latin typeface="Courier New" panose="02070309020205020404" pitchFamily="49" charset="0"/>
              </a:rPr>
              <a:t>.</a:t>
            </a:r>
            <a:r>
              <a:rPr lang="bg-BG" sz="2800"/>
              <a:t> – обозначава произволен символ без </a:t>
            </a:r>
            <a:r>
              <a:rPr lang="bg-BG" sz="2800">
                <a:latin typeface="Courier New" panose="02070309020205020404" pitchFamily="49" charset="0"/>
              </a:rPr>
              <a:t>\n</a:t>
            </a:r>
          </a:p>
          <a:p>
            <a:pPr>
              <a:lnSpc>
                <a:spcPct val="85000"/>
              </a:lnSpc>
            </a:pPr>
            <a:r>
              <a:rPr lang="bg-BG" sz="2800">
                <a:latin typeface="Courier New" panose="02070309020205020404" pitchFamily="49" charset="0"/>
              </a:rPr>
              <a:t>(.|\s)</a:t>
            </a:r>
            <a:r>
              <a:rPr lang="bg-BG" sz="2800"/>
              <a:t> – обозначава произволен символ</a:t>
            </a:r>
            <a:endParaRPr lang="bg-BG" sz="2400">
              <a:latin typeface="Courier New" panose="02070309020205020404" pitchFamily="49" charset="0"/>
            </a:endParaRPr>
          </a:p>
          <a:p>
            <a:pPr>
              <a:lnSpc>
                <a:spcPct val="85000"/>
              </a:lnSpc>
            </a:pPr>
            <a:r>
              <a:rPr lang="bg-BG" sz="2800">
                <a:latin typeface="Courier New" panose="02070309020205020404" pitchFamily="49" charset="0"/>
              </a:rPr>
              <a:t>[символи]</a:t>
            </a:r>
            <a:r>
              <a:rPr lang="bg-BG" sz="2800"/>
              <a:t> – обозначава произволен символ от изброените</a:t>
            </a:r>
          </a:p>
          <a:p>
            <a:pPr lvl="1">
              <a:lnSpc>
                <a:spcPct val="85000"/>
              </a:lnSpc>
            </a:pPr>
            <a:r>
              <a:rPr lang="bg-BG" sz="2400"/>
              <a:t>Пример: </a:t>
            </a:r>
            <a:r>
              <a:rPr lang="bg-BG" sz="2400">
                <a:latin typeface="Courier New" panose="02070309020205020404" pitchFamily="49" charset="0"/>
              </a:rPr>
              <a:t>[01]</a:t>
            </a:r>
            <a:r>
              <a:rPr lang="bg-BG" sz="2400"/>
              <a:t> обозначава цифрата </a:t>
            </a:r>
            <a:r>
              <a:rPr lang="bg-BG" sz="2400">
                <a:latin typeface="Courier New" panose="02070309020205020404" pitchFamily="49" charset="0"/>
              </a:rPr>
              <a:t>0</a:t>
            </a:r>
            <a:r>
              <a:rPr lang="bg-BG" sz="2400"/>
              <a:t> или </a:t>
            </a:r>
            <a:r>
              <a:rPr lang="bg-BG" sz="2400">
                <a:latin typeface="Courier New" panose="02070309020205020404" pitchFamily="49" charset="0"/>
              </a:rPr>
              <a:t>1</a:t>
            </a:r>
          </a:p>
          <a:p>
            <a:pPr>
              <a:lnSpc>
                <a:spcPct val="85000"/>
              </a:lnSpc>
            </a:pPr>
            <a:r>
              <a:rPr lang="bg-BG" sz="2800">
                <a:latin typeface="Courier New" panose="02070309020205020404" pitchFamily="49" charset="0"/>
              </a:rPr>
              <a:t>[^символи]</a:t>
            </a:r>
            <a:r>
              <a:rPr lang="bg-BG" sz="2800"/>
              <a:t> – обозначава произволен символ, който не е сред изброените</a:t>
            </a:r>
          </a:p>
          <a:p>
            <a:pPr lvl="1">
              <a:lnSpc>
                <a:spcPct val="85000"/>
              </a:lnSpc>
            </a:pPr>
            <a:r>
              <a:rPr lang="bg-BG" sz="2400"/>
              <a:t>Пример: </a:t>
            </a:r>
            <a:r>
              <a:rPr lang="bg-BG" sz="2400">
                <a:latin typeface="Courier New" panose="02070309020205020404" pitchFamily="49" charset="0"/>
              </a:rPr>
              <a:t>[^&lt;&gt;\\]</a:t>
            </a:r>
            <a:r>
              <a:rPr lang="bg-BG" sz="2400"/>
              <a:t> обозначава всеки символ без </a:t>
            </a:r>
            <a:r>
              <a:rPr lang="bg-BG" sz="2400">
                <a:latin typeface="Courier New" panose="02070309020205020404" pitchFamily="49" charset="0"/>
              </a:rPr>
              <a:t>&lt;</a:t>
            </a:r>
            <a:r>
              <a:rPr lang="bg-BG" sz="2400"/>
              <a:t>, </a:t>
            </a:r>
            <a:r>
              <a:rPr lang="bg-BG" sz="2400">
                <a:latin typeface="Courier New" panose="02070309020205020404" pitchFamily="49" charset="0"/>
              </a:rPr>
              <a:t>&gt;</a:t>
            </a:r>
            <a:r>
              <a:rPr lang="bg-BG" sz="2400"/>
              <a:t> и </a:t>
            </a:r>
            <a:r>
              <a:rPr lang="bg-BG" sz="2400">
                <a:latin typeface="Courier New" panose="02070309020205020404" pitchFamily="49" charset="0"/>
              </a:rPr>
              <a:t>\</a:t>
            </a:r>
          </a:p>
          <a:p>
            <a:pPr>
              <a:lnSpc>
                <a:spcPct val="85000"/>
              </a:lnSpc>
            </a:pPr>
            <a:r>
              <a:rPr lang="bg-BG" sz="2800">
                <a:latin typeface="Courier New" panose="02070309020205020404" pitchFamily="49" charset="0"/>
              </a:rPr>
              <a:t>[charX-charY]</a:t>
            </a:r>
            <a:r>
              <a:rPr lang="bg-BG" sz="2800"/>
              <a:t> – обозначава символ в зададения интервал</a:t>
            </a:r>
          </a:p>
          <a:p>
            <a:pPr lvl="1">
              <a:lnSpc>
                <a:spcPct val="85000"/>
              </a:lnSpc>
            </a:pPr>
            <a:r>
              <a:rPr lang="bg-BG" sz="2400"/>
              <a:t>Пример: </a:t>
            </a:r>
            <a:r>
              <a:rPr lang="bg-BG" sz="2400">
                <a:latin typeface="Courier New" panose="02070309020205020404" pitchFamily="49" charset="0"/>
              </a:rPr>
              <a:t>[0-9A-F]</a:t>
            </a:r>
            <a:r>
              <a:rPr lang="bg-BG" sz="2400"/>
              <a:t> обозначава всеки символ, който е цифра или латинска буква между </a:t>
            </a:r>
            <a:r>
              <a:rPr lang="bg-BG" sz="2400">
                <a:latin typeface="Courier New" panose="02070309020205020404" pitchFamily="49" charset="0"/>
              </a:rPr>
              <a:t>A</a:t>
            </a:r>
            <a:r>
              <a:rPr lang="bg-BG" sz="2400"/>
              <a:t> и </a:t>
            </a:r>
            <a:r>
              <a:rPr lang="bg-BG" sz="2400">
                <a:latin typeface="Courier New" panose="02070309020205020404" pitchFamily="49" charset="0"/>
              </a:rPr>
              <a:t>F</a:t>
            </a:r>
          </a:p>
        </p:txBody>
      </p:sp>
    </p:spTree>
    <p:extLst>
      <p:ext uri="{BB962C8B-B14F-4D97-AF65-F5344CB8AC3E}">
        <p14:creationId xmlns:p14="http://schemas.microsoft.com/office/powerpoint/2010/main" val="67237295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bg-BG"/>
              <a:t>Класове от символи</a:t>
            </a:r>
          </a:p>
        </p:txBody>
      </p:sp>
      <p:sp>
        <p:nvSpPr>
          <p:cNvPr id="617475" name="Rectangle 3"/>
          <p:cNvSpPr>
            <a:spLocks noGrp="1" noChangeArrowheads="1"/>
          </p:cNvSpPr>
          <p:nvPr>
            <p:ph type="body" idx="1"/>
          </p:nvPr>
        </p:nvSpPr>
        <p:spPr/>
        <p:txBody>
          <a:bodyPr/>
          <a:lstStyle/>
          <a:p>
            <a:r>
              <a:rPr lang="en-US" sz="2800">
                <a:latin typeface="Courier New" panose="02070309020205020404" pitchFamily="49" charset="0"/>
              </a:rPr>
              <a:t>\w</a:t>
            </a:r>
            <a:r>
              <a:rPr lang="bg-BG" sz="2800"/>
              <a:t> – обозначава буквите, цифрите и символа </a:t>
            </a:r>
            <a:r>
              <a:rPr lang="en-US" sz="2800">
                <a:latin typeface="Courier New" panose="02070309020205020404" pitchFamily="49" charset="0"/>
              </a:rPr>
              <a:t>_</a:t>
            </a:r>
            <a:r>
              <a:rPr lang="en-US" sz="2800"/>
              <a:t> (</a:t>
            </a:r>
            <a:r>
              <a:rPr lang="bg-BG" sz="2800"/>
              <a:t>за всички езици от </a:t>
            </a:r>
            <a:r>
              <a:rPr lang="en-US" sz="2800"/>
              <a:t>Unicode</a:t>
            </a:r>
            <a:r>
              <a:rPr lang="bg-BG" sz="2800"/>
              <a:t>)</a:t>
            </a:r>
            <a:endParaRPr lang="en-US" sz="2800">
              <a:latin typeface="Courier New" panose="02070309020205020404" pitchFamily="49" charset="0"/>
            </a:endParaRPr>
          </a:p>
          <a:p>
            <a:r>
              <a:rPr lang="en-US" sz="2800">
                <a:latin typeface="Courier New" panose="02070309020205020404" pitchFamily="49" charset="0"/>
              </a:rPr>
              <a:t>\W</a:t>
            </a:r>
            <a:r>
              <a:rPr lang="bg-BG" sz="2800"/>
              <a:t> – обозначава всички символи с изключение на буквите, цифрите и </a:t>
            </a:r>
            <a:r>
              <a:rPr lang="en-US" sz="2800">
                <a:latin typeface="Courier New" panose="02070309020205020404" pitchFamily="49" charset="0"/>
              </a:rPr>
              <a:t>_</a:t>
            </a:r>
          </a:p>
          <a:p>
            <a:r>
              <a:rPr lang="en-US" sz="2800">
                <a:latin typeface="Courier New" panose="02070309020205020404" pitchFamily="49" charset="0"/>
              </a:rPr>
              <a:t>\s</a:t>
            </a:r>
            <a:r>
              <a:rPr lang="bg-BG" sz="2800"/>
              <a:t> – обозначава символите за празно пространство (интервал, табулация, нов ред, ...)</a:t>
            </a:r>
          </a:p>
          <a:p>
            <a:r>
              <a:rPr lang="en-US" sz="2800">
                <a:latin typeface="Courier New" panose="02070309020205020404" pitchFamily="49" charset="0"/>
              </a:rPr>
              <a:t>\S</a:t>
            </a:r>
            <a:r>
              <a:rPr lang="bg-BG" sz="2800"/>
              <a:t> – обозначава символите, които не са празно пространство</a:t>
            </a:r>
          </a:p>
          <a:p>
            <a:r>
              <a:rPr lang="en-US" sz="2800">
                <a:latin typeface="Courier New" panose="02070309020205020404" pitchFamily="49" charset="0"/>
              </a:rPr>
              <a:t>\d</a:t>
            </a:r>
            <a:r>
              <a:rPr lang="en-US" sz="2800"/>
              <a:t> – </a:t>
            </a:r>
            <a:r>
              <a:rPr lang="bg-BG" sz="2800"/>
              <a:t>обозначава десетичните цифри </a:t>
            </a:r>
            <a:r>
              <a:rPr lang="en-US" sz="2800">
                <a:latin typeface="Courier New" panose="02070309020205020404" pitchFamily="49" charset="0"/>
              </a:rPr>
              <a:t>[0-9]</a:t>
            </a:r>
          </a:p>
          <a:p>
            <a:r>
              <a:rPr lang="en-US" sz="2800">
                <a:latin typeface="Courier New" panose="02070309020205020404" pitchFamily="49" charset="0"/>
              </a:rPr>
              <a:t>\D</a:t>
            </a:r>
            <a:r>
              <a:rPr lang="en-US" sz="2800"/>
              <a:t> – </a:t>
            </a:r>
            <a:r>
              <a:rPr lang="bg-BG" sz="2800"/>
              <a:t>обозначава всички символи, които не са десетични цифри</a:t>
            </a:r>
            <a:endParaRPr lang="bg-BG" sz="2800">
              <a:latin typeface="Courier New" panose="02070309020205020404" pitchFamily="49" charset="0"/>
            </a:endParaRPr>
          </a:p>
        </p:txBody>
      </p:sp>
    </p:spTree>
    <p:extLst>
      <p:ext uri="{BB962C8B-B14F-4D97-AF65-F5344CB8AC3E}">
        <p14:creationId xmlns:p14="http://schemas.microsoft.com/office/powerpoint/2010/main" val="30953034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bg-BG"/>
              <a:t>Метасимволи за количество</a:t>
            </a:r>
          </a:p>
        </p:txBody>
      </p:sp>
      <p:sp>
        <p:nvSpPr>
          <p:cNvPr id="614403" name="Rectangle 3"/>
          <p:cNvSpPr>
            <a:spLocks noGrp="1" noChangeArrowheads="1"/>
          </p:cNvSpPr>
          <p:nvPr>
            <p:ph type="body" idx="1"/>
          </p:nvPr>
        </p:nvSpPr>
        <p:spPr/>
        <p:txBody>
          <a:bodyPr/>
          <a:lstStyle/>
          <a:p>
            <a:r>
              <a:rPr lang="en-US" sz="2800">
                <a:latin typeface="Courier New" panose="02070309020205020404" pitchFamily="49" charset="0"/>
              </a:rPr>
              <a:t>*</a:t>
            </a:r>
            <a:r>
              <a:rPr lang="bg-BG" sz="2800"/>
              <a:t> </a:t>
            </a:r>
            <a:r>
              <a:rPr lang="en-US" sz="2800"/>
              <a:t>–</a:t>
            </a:r>
            <a:r>
              <a:rPr lang="bg-BG" sz="2800"/>
              <a:t> нула или повече срещания</a:t>
            </a:r>
          </a:p>
          <a:p>
            <a:pPr lvl="1"/>
            <a:r>
              <a:rPr lang="bg-BG" sz="2400"/>
              <a:t>Пример</a:t>
            </a:r>
            <a:r>
              <a:rPr lang="en-US" sz="2400"/>
              <a:t>:</a:t>
            </a:r>
            <a:r>
              <a:rPr lang="bg-BG" sz="2400"/>
              <a:t> </a:t>
            </a:r>
            <a:r>
              <a:rPr lang="en-US" sz="2400">
                <a:latin typeface="Courier New" panose="02070309020205020404" pitchFamily="49" charset="0"/>
              </a:rPr>
              <a:t>[</a:t>
            </a:r>
            <a:r>
              <a:rPr lang="bg-BG" sz="2400">
                <a:latin typeface="Courier New" panose="02070309020205020404" pitchFamily="49" charset="0"/>
              </a:rPr>
              <a:t>0</a:t>
            </a:r>
            <a:r>
              <a:rPr lang="en-US" sz="2400">
                <a:latin typeface="Courier New" panose="02070309020205020404" pitchFamily="49" charset="0"/>
              </a:rPr>
              <a:t>1]</a:t>
            </a:r>
            <a:r>
              <a:rPr lang="bg-BG" sz="2400">
                <a:latin typeface="Courier New" panose="02070309020205020404" pitchFamily="49" charset="0"/>
              </a:rPr>
              <a:t>*</a:t>
            </a:r>
            <a:r>
              <a:rPr lang="en-US" sz="2400"/>
              <a:t> </a:t>
            </a:r>
            <a:r>
              <a:rPr lang="bg-BG" sz="2400"/>
              <a:t>обозначава всички символни низове, съставени от цифрите </a:t>
            </a:r>
            <a:r>
              <a:rPr lang="bg-BG" sz="2400">
                <a:latin typeface="Courier New" panose="02070309020205020404" pitchFamily="49" charset="0"/>
              </a:rPr>
              <a:t>0</a:t>
            </a:r>
            <a:r>
              <a:rPr lang="bg-BG" sz="2400"/>
              <a:t> или </a:t>
            </a:r>
            <a:r>
              <a:rPr lang="bg-BG" sz="2400">
                <a:latin typeface="Courier New" panose="02070309020205020404" pitchFamily="49" charset="0"/>
              </a:rPr>
              <a:t>1</a:t>
            </a:r>
            <a:r>
              <a:rPr lang="bg-BG" sz="2400"/>
              <a:t>, включително празния низ</a:t>
            </a:r>
          </a:p>
          <a:p>
            <a:r>
              <a:rPr lang="bg-BG" sz="2800">
                <a:latin typeface="Courier New" panose="02070309020205020404" pitchFamily="49" charset="0"/>
              </a:rPr>
              <a:t>+</a:t>
            </a:r>
            <a:r>
              <a:rPr lang="bg-BG" sz="2800"/>
              <a:t> </a:t>
            </a:r>
            <a:r>
              <a:rPr lang="en-US" sz="2800"/>
              <a:t>–</a:t>
            </a:r>
            <a:r>
              <a:rPr lang="bg-BG" sz="2800"/>
              <a:t> едно или повече срещания</a:t>
            </a:r>
          </a:p>
          <a:p>
            <a:pPr lvl="1"/>
            <a:r>
              <a:rPr lang="bg-BG" sz="2400"/>
              <a:t>Пример</a:t>
            </a:r>
            <a:r>
              <a:rPr lang="en-US" sz="2400"/>
              <a:t>:</a:t>
            </a:r>
            <a:r>
              <a:rPr lang="bg-BG" sz="2400"/>
              <a:t> </a:t>
            </a:r>
            <a:r>
              <a:rPr lang="en-US" sz="2400">
                <a:latin typeface="Courier New" panose="02070309020205020404" pitchFamily="49" charset="0"/>
              </a:rPr>
              <a:t>[A-Z]+</a:t>
            </a:r>
            <a:r>
              <a:rPr lang="en-US" sz="2400"/>
              <a:t> </a:t>
            </a:r>
            <a:r>
              <a:rPr lang="bg-BG" sz="2400"/>
              <a:t>задава непразните символни низове, съставени от главни латински букви</a:t>
            </a:r>
          </a:p>
          <a:p>
            <a:r>
              <a:rPr lang="bg-BG" sz="2800">
                <a:latin typeface="Courier New" panose="02070309020205020404" pitchFamily="49" charset="0"/>
              </a:rPr>
              <a:t>?</a:t>
            </a:r>
            <a:r>
              <a:rPr lang="bg-BG" sz="2800"/>
              <a:t> </a:t>
            </a:r>
            <a:r>
              <a:rPr lang="en-US" sz="2800"/>
              <a:t>–</a:t>
            </a:r>
            <a:r>
              <a:rPr lang="bg-BG" sz="2800"/>
              <a:t> нула или едно срещания</a:t>
            </a:r>
          </a:p>
          <a:p>
            <a:pPr lvl="1"/>
            <a:r>
              <a:rPr lang="bg-BG" sz="2400"/>
              <a:t>Пример</a:t>
            </a:r>
            <a:r>
              <a:rPr lang="en-US" sz="2400"/>
              <a:t>:</a:t>
            </a:r>
            <a:r>
              <a:rPr lang="bg-BG" sz="2400"/>
              <a:t> </a:t>
            </a:r>
            <a:r>
              <a:rPr lang="en-US" sz="2400">
                <a:latin typeface="Courier New" panose="02070309020205020404" pitchFamily="49" charset="0"/>
              </a:rPr>
              <a:t>[A-Z]</a:t>
            </a:r>
            <a:r>
              <a:rPr lang="bg-BG" sz="2400">
                <a:latin typeface="Courier New" panose="02070309020205020404" pitchFamily="49" charset="0"/>
              </a:rPr>
              <a:t>?</a:t>
            </a:r>
            <a:r>
              <a:rPr lang="en-US" sz="2400"/>
              <a:t> </a:t>
            </a:r>
            <a:r>
              <a:rPr lang="bg-BG" sz="2400"/>
              <a:t>обозначава главна латинска буква или празен низ</a:t>
            </a:r>
          </a:p>
          <a:p>
            <a:r>
              <a:rPr lang="en-US" sz="2800">
                <a:latin typeface="Courier New" panose="02070309020205020404" pitchFamily="49" charset="0"/>
              </a:rPr>
              <a:t>{n}</a:t>
            </a:r>
            <a:r>
              <a:rPr lang="bg-BG" sz="2800"/>
              <a:t> </a:t>
            </a:r>
            <a:r>
              <a:rPr lang="en-US" sz="2800"/>
              <a:t>–</a:t>
            </a:r>
            <a:r>
              <a:rPr lang="bg-BG" sz="2800"/>
              <a:t> точно </a:t>
            </a:r>
            <a:r>
              <a:rPr lang="en-US" sz="2800">
                <a:latin typeface="Courier New" panose="02070309020205020404" pitchFamily="49" charset="0"/>
              </a:rPr>
              <a:t>n</a:t>
            </a:r>
            <a:r>
              <a:rPr lang="en-US" sz="2800"/>
              <a:t> </a:t>
            </a:r>
            <a:r>
              <a:rPr lang="bg-BG" sz="2800"/>
              <a:t>срещания</a:t>
            </a:r>
          </a:p>
          <a:p>
            <a:pPr lvl="1"/>
            <a:r>
              <a:rPr lang="bg-BG" sz="2400"/>
              <a:t>Пример</a:t>
            </a:r>
            <a:r>
              <a:rPr lang="en-US" sz="2400"/>
              <a:t>:</a:t>
            </a:r>
            <a:r>
              <a:rPr lang="bg-BG" sz="2400"/>
              <a:t> </a:t>
            </a:r>
            <a:r>
              <a:rPr lang="en-US" sz="2400">
                <a:latin typeface="Courier New" panose="02070309020205020404" pitchFamily="49" charset="0"/>
              </a:rPr>
              <a:t>[</a:t>
            </a:r>
            <a:r>
              <a:rPr lang="bg-BG" sz="2400">
                <a:latin typeface="Courier New" panose="02070309020205020404" pitchFamily="49" charset="0"/>
              </a:rPr>
              <a:t>0</a:t>
            </a:r>
            <a:r>
              <a:rPr lang="en-US" sz="2400">
                <a:latin typeface="Courier New" panose="02070309020205020404" pitchFamily="49" charset="0"/>
              </a:rPr>
              <a:t>-</a:t>
            </a:r>
            <a:r>
              <a:rPr lang="bg-BG" sz="2400">
                <a:latin typeface="Courier New" panose="02070309020205020404" pitchFamily="49" charset="0"/>
              </a:rPr>
              <a:t>9</a:t>
            </a:r>
            <a:r>
              <a:rPr lang="en-US" sz="2400">
                <a:latin typeface="Courier New" panose="02070309020205020404" pitchFamily="49" charset="0"/>
              </a:rPr>
              <a:t>]{3}</a:t>
            </a:r>
            <a:r>
              <a:rPr lang="en-US" sz="2400"/>
              <a:t> </a:t>
            </a:r>
            <a:r>
              <a:rPr lang="bg-BG" sz="2400"/>
              <a:t>обозначава последователност от точно 3 цифри</a:t>
            </a:r>
            <a:endParaRPr lang="bg-BG"/>
          </a:p>
        </p:txBody>
      </p:sp>
    </p:spTree>
    <p:extLst>
      <p:ext uri="{BB962C8B-B14F-4D97-AF65-F5344CB8AC3E}">
        <p14:creationId xmlns:p14="http://schemas.microsoft.com/office/powerpoint/2010/main" val="21982444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bg-BG"/>
              <a:t>Метасимволи за количество</a:t>
            </a:r>
          </a:p>
        </p:txBody>
      </p:sp>
      <p:sp>
        <p:nvSpPr>
          <p:cNvPr id="618499" name="Rectangle 3"/>
          <p:cNvSpPr>
            <a:spLocks noGrp="1" noChangeArrowheads="1"/>
          </p:cNvSpPr>
          <p:nvPr>
            <p:ph type="body" idx="1"/>
          </p:nvPr>
        </p:nvSpPr>
        <p:spPr/>
        <p:txBody>
          <a:bodyPr/>
          <a:lstStyle/>
          <a:p>
            <a:r>
              <a:rPr lang="en-US" sz="2800">
                <a:latin typeface="Courier New" panose="02070309020205020404" pitchFamily="49" charset="0"/>
              </a:rPr>
              <a:t>{n</a:t>
            </a:r>
            <a:r>
              <a:rPr lang="bg-BG" sz="2800">
                <a:latin typeface="Courier New" panose="02070309020205020404" pitchFamily="49" charset="0"/>
              </a:rPr>
              <a:t>,</a:t>
            </a:r>
            <a:r>
              <a:rPr lang="en-US" sz="2800">
                <a:latin typeface="Courier New" panose="02070309020205020404" pitchFamily="49" charset="0"/>
              </a:rPr>
              <a:t>}</a:t>
            </a:r>
            <a:r>
              <a:rPr lang="bg-BG" sz="2800"/>
              <a:t> </a:t>
            </a:r>
            <a:r>
              <a:rPr lang="en-US" sz="2800"/>
              <a:t>–</a:t>
            </a:r>
            <a:r>
              <a:rPr lang="bg-BG" sz="2800"/>
              <a:t> поне </a:t>
            </a:r>
            <a:r>
              <a:rPr lang="en-US" sz="2800">
                <a:latin typeface="Courier New" panose="02070309020205020404" pitchFamily="49" charset="0"/>
              </a:rPr>
              <a:t>n</a:t>
            </a:r>
            <a:r>
              <a:rPr lang="en-US" sz="2800"/>
              <a:t> </a:t>
            </a:r>
            <a:r>
              <a:rPr lang="bg-BG" sz="2800"/>
              <a:t>срещания</a:t>
            </a:r>
          </a:p>
          <a:p>
            <a:pPr lvl="1"/>
            <a:r>
              <a:rPr lang="bg-BG" sz="2400"/>
              <a:t>Пример</a:t>
            </a:r>
            <a:r>
              <a:rPr lang="en-US" sz="2400"/>
              <a:t>:</a:t>
            </a:r>
            <a:r>
              <a:rPr lang="bg-BG" sz="2400"/>
              <a:t> </a:t>
            </a:r>
            <a:r>
              <a:rPr lang="en-US" sz="2400">
                <a:latin typeface="Courier New" panose="02070309020205020404" pitchFamily="49" charset="0"/>
              </a:rPr>
              <a:t>[</a:t>
            </a:r>
            <a:r>
              <a:rPr lang="bg-BG" sz="2400">
                <a:latin typeface="Courier New" panose="02070309020205020404" pitchFamily="49" charset="0"/>
              </a:rPr>
              <a:t>0</a:t>
            </a:r>
            <a:r>
              <a:rPr lang="en-US" sz="2400">
                <a:latin typeface="Courier New" panose="02070309020205020404" pitchFamily="49" charset="0"/>
              </a:rPr>
              <a:t>-</a:t>
            </a:r>
            <a:r>
              <a:rPr lang="bg-BG" sz="2400">
                <a:latin typeface="Courier New" panose="02070309020205020404" pitchFamily="49" charset="0"/>
              </a:rPr>
              <a:t>9</a:t>
            </a:r>
            <a:r>
              <a:rPr lang="en-US" sz="2400">
                <a:latin typeface="Courier New" panose="02070309020205020404" pitchFamily="49" charset="0"/>
              </a:rPr>
              <a:t>]{</a:t>
            </a:r>
            <a:r>
              <a:rPr lang="bg-BG" sz="2400">
                <a:latin typeface="Courier New" panose="02070309020205020404" pitchFamily="49" charset="0"/>
              </a:rPr>
              <a:t>5,</a:t>
            </a:r>
            <a:r>
              <a:rPr lang="en-US" sz="2400">
                <a:latin typeface="Courier New" panose="02070309020205020404" pitchFamily="49" charset="0"/>
              </a:rPr>
              <a:t>}</a:t>
            </a:r>
            <a:r>
              <a:rPr lang="en-US" sz="2400"/>
              <a:t> </a:t>
            </a:r>
            <a:r>
              <a:rPr lang="bg-BG" sz="2400"/>
              <a:t>обозначава последователност от поне 5 цифри</a:t>
            </a:r>
          </a:p>
          <a:p>
            <a:r>
              <a:rPr lang="en-US" sz="2800">
                <a:latin typeface="Courier New" panose="02070309020205020404" pitchFamily="49" charset="0"/>
              </a:rPr>
              <a:t>{n</a:t>
            </a:r>
            <a:r>
              <a:rPr lang="bg-BG" sz="2800">
                <a:latin typeface="Courier New" panose="02070309020205020404" pitchFamily="49" charset="0"/>
              </a:rPr>
              <a:t>,</a:t>
            </a:r>
            <a:r>
              <a:rPr lang="en-US" sz="2800">
                <a:latin typeface="Courier New" panose="02070309020205020404" pitchFamily="49" charset="0"/>
              </a:rPr>
              <a:t>m}</a:t>
            </a:r>
            <a:r>
              <a:rPr lang="bg-BG" sz="2800"/>
              <a:t> </a:t>
            </a:r>
            <a:r>
              <a:rPr lang="en-US" sz="2800"/>
              <a:t>–</a:t>
            </a:r>
            <a:r>
              <a:rPr lang="bg-BG" sz="2800"/>
              <a:t> поне </a:t>
            </a:r>
            <a:r>
              <a:rPr lang="en-US" sz="2800">
                <a:latin typeface="Courier New" panose="02070309020205020404" pitchFamily="49" charset="0"/>
              </a:rPr>
              <a:t>n</a:t>
            </a:r>
            <a:r>
              <a:rPr lang="en-US" sz="2800"/>
              <a:t> </a:t>
            </a:r>
            <a:r>
              <a:rPr lang="bg-BG" sz="2800"/>
              <a:t>и най-много </a:t>
            </a:r>
            <a:r>
              <a:rPr lang="en-US" sz="2800">
                <a:latin typeface="Courier New" panose="02070309020205020404" pitchFamily="49" charset="0"/>
              </a:rPr>
              <a:t>m</a:t>
            </a:r>
            <a:r>
              <a:rPr lang="en-US" sz="2800"/>
              <a:t> </a:t>
            </a:r>
            <a:r>
              <a:rPr lang="bg-BG" sz="2800"/>
              <a:t>срещания</a:t>
            </a:r>
          </a:p>
          <a:p>
            <a:pPr lvl="1"/>
            <a:r>
              <a:rPr lang="bg-BG" sz="2400"/>
              <a:t>Пример</a:t>
            </a:r>
            <a:r>
              <a:rPr lang="en-US" sz="2400"/>
              <a:t>:</a:t>
            </a:r>
            <a:r>
              <a:rPr lang="bg-BG" sz="2400"/>
              <a:t> </a:t>
            </a:r>
            <a:r>
              <a:rPr lang="en-US" sz="2400">
                <a:latin typeface="Courier New" panose="02070309020205020404" pitchFamily="49" charset="0"/>
              </a:rPr>
              <a:t>[</a:t>
            </a:r>
            <a:r>
              <a:rPr lang="bg-BG" sz="2400">
                <a:latin typeface="Courier New" panose="02070309020205020404" pitchFamily="49" charset="0"/>
              </a:rPr>
              <a:t>0</a:t>
            </a:r>
            <a:r>
              <a:rPr lang="en-US" sz="2400">
                <a:latin typeface="Courier New" panose="02070309020205020404" pitchFamily="49" charset="0"/>
              </a:rPr>
              <a:t>-</a:t>
            </a:r>
            <a:r>
              <a:rPr lang="bg-BG" sz="2400">
                <a:latin typeface="Courier New" panose="02070309020205020404" pitchFamily="49" charset="0"/>
              </a:rPr>
              <a:t>9</a:t>
            </a:r>
            <a:r>
              <a:rPr lang="en-US" sz="2400">
                <a:latin typeface="Courier New" panose="02070309020205020404" pitchFamily="49" charset="0"/>
              </a:rPr>
              <a:t>]{2</a:t>
            </a:r>
            <a:r>
              <a:rPr lang="bg-BG" sz="2400">
                <a:latin typeface="Courier New" panose="02070309020205020404" pitchFamily="49" charset="0"/>
              </a:rPr>
              <a:t>,</a:t>
            </a:r>
            <a:r>
              <a:rPr lang="en-US" sz="2400">
                <a:latin typeface="Courier New" panose="02070309020205020404" pitchFamily="49" charset="0"/>
              </a:rPr>
              <a:t>4}</a:t>
            </a:r>
            <a:r>
              <a:rPr lang="en-US" sz="2400"/>
              <a:t> </a:t>
            </a:r>
            <a:r>
              <a:rPr lang="bg-BG" sz="2400"/>
              <a:t>обозначава последователност от </a:t>
            </a:r>
            <a:r>
              <a:rPr lang="en-US" sz="2400"/>
              <a:t>2, 3 </a:t>
            </a:r>
            <a:r>
              <a:rPr lang="bg-BG" sz="2400"/>
              <a:t>или </a:t>
            </a:r>
            <a:r>
              <a:rPr lang="en-US" sz="2400"/>
              <a:t>4</a:t>
            </a:r>
            <a:r>
              <a:rPr lang="bg-BG" sz="2400"/>
              <a:t> цифри</a:t>
            </a:r>
          </a:p>
          <a:p>
            <a:r>
              <a:rPr lang="en-US" sz="2800">
                <a:latin typeface="Courier New" panose="02070309020205020404" pitchFamily="49" charset="0"/>
              </a:rPr>
              <a:t>*?</a:t>
            </a:r>
            <a:r>
              <a:rPr lang="bg-BG" sz="2800"/>
              <a:t> </a:t>
            </a:r>
            <a:r>
              <a:rPr lang="en-US" sz="2800"/>
              <a:t>– </a:t>
            </a:r>
            <a:r>
              <a:rPr lang="bg-BG" sz="2800"/>
              <a:t>нула или повече срещания, но най-малкият възможен брой</a:t>
            </a:r>
          </a:p>
          <a:p>
            <a:r>
              <a:rPr lang="bg-BG" sz="2800">
                <a:latin typeface="Courier New" panose="02070309020205020404" pitchFamily="49" charset="0"/>
              </a:rPr>
              <a:t>+</a:t>
            </a:r>
            <a:r>
              <a:rPr lang="en-US" sz="2800">
                <a:latin typeface="Courier New" panose="02070309020205020404" pitchFamily="49" charset="0"/>
              </a:rPr>
              <a:t>?</a:t>
            </a:r>
            <a:r>
              <a:rPr lang="bg-BG" sz="2800"/>
              <a:t> </a:t>
            </a:r>
            <a:r>
              <a:rPr lang="en-US" sz="2800"/>
              <a:t>– </a:t>
            </a:r>
            <a:r>
              <a:rPr lang="bg-BG" sz="2800"/>
              <a:t>едно или повече срещания, но най-малкият възможен брой</a:t>
            </a:r>
          </a:p>
          <a:p>
            <a:r>
              <a:rPr lang="en-US" sz="2800">
                <a:latin typeface="Courier New" panose="02070309020205020404" pitchFamily="49" charset="0"/>
              </a:rPr>
              <a:t>{n</a:t>
            </a:r>
            <a:r>
              <a:rPr lang="bg-BG" sz="2800">
                <a:latin typeface="Courier New" panose="02070309020205020404" pitchFamily="49" charset="0"/>
              </a:rPr>
              <a:t>,</a:t>
            </a:r>
            <a:r>
              <a:rPr lang="en-US" sz="2800">
                <a:latin typeface="Courier New" panose="02070309020205020404" pitchFamily="49" charset="0"/>
              </a:rPr>
              <a:t>}</a:t>
            </a:r>
            <a:r>
              <a:rPr lang="bg-BG" sz="2800">
                <a:latin typeface="Courier New" panose="02070309020205020404" pitchFamily="49" charset="0"/>
              </a:rPr>
              <a:t>?</a:t>
            </a:r>
            <a:r>
              <a:rPr lang="bg-BG" sz="2800"/>
              <a:t> </a:t>
            </a:r>
            <a:r>
              <a:rPr lang="en-US" sz="2800"/>
              <a:t>–</a:t>
            </a:r>
            <a:r>
              <a:rPr lang="bg-BG" sz="2800"/>
              <a:t> поне </a:t>
            </a:r>
            <a:r>
              <a:rPr lang="en-US" sz="2800">
                <a:latin typeface="Courier New" panose="02070309020205020404" pitchFamily="49" charset="0"/>
              </a:rPr>
              <a:t>n</a:t>
            </a:r>
            <a:r>
              <a:rPr lang="en-US" sz="2800"/>
              <a:t> </a:t>
            </a:r>
            <a:r>
              <a:rPr lang="bg-BG" sz="2800"/>
              <a:t>срещания, но най-малкият възможен брой</a:t>
            </a:r>
          </a:p>
        </p:txBody>
      </p:sp>
    </p:spTree>
    <p:extLst>
      <p:ext uri="{BB962C8B-B14F-4D97-AF65-F5344CB8AC3E}">
        <p14:creationId xmlns:p14="http://schemas.microsoft.com/office/powerpoint/2010/main" val="234966778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bg-BG" sz="3800"/>
              <a:t>Метасимволи за местоположение</a:t>
            </a:r>
          </a:p>
        </p:txBody>
      </p:sp>
      <p:sp>
        <p:nvSpPr>
          <p:cNvPr id="620547" name="Rectangle 3"/>
          <p:cNvSpPr>
            <a:spLocks noGrp="1" noChangeArrowheads="1"/>
          </p:cNvSpPr>
          <p:nvPr>
            <p:ph type="body" idx="1"/>
          </p:nvPr>
        </p:nvSpPr>
        <p:spPr/>
        <p:txBody>
          <a:bodyPr/>
          <a:lstStyle/>
          <a:p>
            <a:pPr>
              <a:lnSpc>
                <a:spcPct val="85000"/>
              </a:lnSpc>
              <a:spcBef>
                <a:spcPct val="27000"/>
              </a:spcBef>
            </a:pPr>
            <a:r>
              <a:rPr lang="bg-BG" sz="2800">
                <a:latin typeface="Courier New" panose="02070309020205020404" pitchFamily="49" charset="0"/>
              </a:rPr>
              <a:t>\b</a:t>
            </a:r>
            <a:r>
              <a:rPr lang="bg-BG" sz="2800"/>
              <a:t> – указание за търсене само в началото или края на дума – на границата между символите </a:t>
            </a:r>
            <a:r>
              <a:rPr lang="bg-BG" sz="2800">
                <a:latin typeface="Courier New" panose="02070309020205020404" pitchFamily="49" charset="0"/>
              </a:rPr>
              <a:t>\w</a:t>
            </a:r>
            <a:r>
              <a:rPr lang="bg-BG" sz="2800"/>
              <a:t> и </a:t>
            </a:r>
            <a:r>
              <a:rPr lang="bg-BG" sz="2800">
                <a:latin typeface="Courier New" panose="02070309020205020404" pitchFamily="49" charset="0"/>
              </a:rPr>
              <a:t>\W</a:t>
            </a:r>
            <a:r>
              <a:rPr lang="bg-BG" sz="2800"/>
              <a:t>, но в рамките на </a:t>
            </a:r>
            <a:r>
              <a:rPr lang="bg-BG" sz="2800">
                <a:latin typeface="Courier New" panose="02070309020205020404" pitchFamily="49" charset="0"/>
              </a:rPr>
              <a:t>\w</a:t>
            </a:r>
          </a:p>
          <a:p>
            <a:pPr lvl="1">
              <a:lnSpc>
                <a:spcPct val="85000"/>
              </a:lnSpc>
              <a:spcBef>
                <a:spcPct val="27000"/>
              </a:spcBef>
            </a:pPr>
            <a:r>
              <a:rPr lang="bg-BG" sz="2400"/>
              <a:t>Пример: </a:t>
            </a:r>
            <a:r>
              <a:rPr lang="bg-BG" sz="2400">
                <a:latin typeface="Courier New" panose="02070309020205020404" pitchFamily="49" charset="0"/>
              </a:rPr>
              <a:t>\b\w*бир\w*\b</a:t>
            </a:r>
            <a:r>
              <a:rPr lang="bg-BG" sz="2400"/>
              <a:t> обозначава всички думи, съдържащи като подниз "</a:t>
            </a:r>
            <a:r>
              <a:rPr lang="bg-BG" sz="2400">
                <a:latin typeface="Courier New" panose="02070309020205020404" pitchFamily="49" charset="0"/>
              </a:rPr>
              <a:t>бир</a:t>
            </a:r>
            <a:r>
              <a:rPr lang="bg-BG" sz="2400"/>
              <a:t>", например "</a:t>
            </a:r>
            <a:r>
              <a:rPr lang="bg-BG" sz="2400">
                <a:latin typeface="Courier New" panose="02070309020205020404" pitchFamily="49" charset="0"/>
              </a:rPr>
              <a:t>бира</a:t>
            </a:r>
            <a:r>
              <a:rPr lang="bg-BG" sz="2400"/>
              <a:t>", "</a:t>
            </a:r>
            <a:r>
              <a:rPr lang="bg-BG" sz="2400">
                <a:latin typeface="Courier New" panose="02070309020205020404" pitchFamily="49" charset="0"/>
              </a:rPr>
              <a:t>обирам</a:t>
            </a:r>
            <a:r>
              <a:rPr lang="bg-BG" sz="2400"/>
              <a:t>" но не и "</a:t>
            </a:r>
            <a:r>
              <a:rPr lang="bg-BG" sz="2400">
                <a:latin typeface="Courier New" panose="02070309020205020404" pitchFamily="49" charset="0"/>
              </a:rPr>
              <a:t>налей ми биричка</a:t>
            </a:r>
            <a:r>
              <a:rPr lang="bg-BG" sz="2400"/>
              <a:t>"</a:t>
            </a:r>
          </a:p>
          <a:p>
            <a:pPr lvl="1">
              <a:lnSpc>
                <a:spcPct val="85000"/>
              </a:lnSpc>
              <a:spcBef>
                <a:spcPct val="27000"/>
              </a:spcBef>
            </a:pPr>
            <a:r>
              <a:rPr lang="bg-BG" sz="2400"/>
              <a:t>Пример: .</a:t>
            </a:r>
            <a:r>
              <a:rPr lang="bg-BG" sz="2400">
                <a:latin typeface="Courier New" panose="02070309020205020404" pitchFamily="49" charset="0"/>
              </a:rPr>
              <a:t>*?ра\b</a:t>
            </a:r>
            <a:r>
              <a:rPr lang="bg-BG" sz="2400"/>
              <a:t> обозначава всички най-къси</a:t>
            </a:r>
            <a:r>
              <a:rPr lang="en-US" sz="2400"/>
              <a:t> </a:t>
            </a:r>
            <a:r>
              <a:rPr lang="bg-BG" sz="2400"/>
              <a:t>поднизове, завършващи на "</a:t>
            </a:r>
            <a:r>
              <a:rPr lang="bg-BG" sz="2400">
                <a:latin typeface="Courier New" panose="02070309020205020404" pitchFamily="49" charset="0"/>
              </a:rPr>
              <a:t>ра</a:t>
            </a:r>
            <a:r>
              <a:rPr lang="bg-BG" sz="2400"/>
              <a:t>", например "</a:t>
            </a:r>
            <a:r>
              <a:rPr lang="bg-BG" sz="2400">
                <a:latin typeface="Courier New" panose="02070309020205020404" pitchFamily="49" charset="0"/>
              </a:rPr>
              <a:t>кака Мара</a:t>
            </a:r>
            <a:r>
              <a:rPr lang="bg-BG" sz="2400"/>
              <a:t>" и "</a:t>
            </a:r>
            <a:r>
              <a:rPr lang="bg-BG" sz="2400">
                <a:latin typeface="Courier New" panose="02070309020205020404" pitchFamily="49" charset="0"/>
              </a:rPr>
              <a:t>дай бира</a:t>
            </a:r>
            <a:r>
              <a:rPr lang="bg-BG" sz="2400"/>
              <a:t>", но не и "</a:t>
            </a:r>
            <a:r>
              <a:rPr lang="bg-BG" sz="2400">
                <a:latin typeface="Courier New" panose="02070309020205020404" pitchFamily="49" charset="0"/>
              </a:rPr>
              <a:t>бира няма</a:t>
            </a:r>
            <a:r>
              <a:rPr lang="bg-BG" sz="2400"/>
              <a:t>" и "</a:t>
            </a:r>
            <a:r>
              <a:rPr lang="bg-BG" sz="2400">
                <a:latin typeface="Courier New" panose="02070309020205020404" pitchFamily="49" charset="0"/>
              </a:rPr>
              <a:t>подай ми бирата</a:t>
            </a:r>
            <a:r>
              <a:rPr lang="bg-BG" sz="2400"/>
              <a:t>"</a:t>
            </a:r>
          </a:p>
          <a:p>
            <a:pPr>
              <a:lnSpc>
                <a:spcPct val="85000"/>
              </a:lnSpc>
              <a:spcBef>
                <a:spcPct val="27000"/>
              </a:spcBef>
            </a:pPr>
            <a:r>
              <a:rPr lang="bg-BG" sz="2800">
                <a:latin typeface="Courier New" panose="02070309020205020404" pitchFamily="49" charset="0"/>
              </a:rPr>
              <a:t>\</a:t>
            </a:r>
            <a:r>
              <a:rPr lang="en-US" sz="2800">
                <a:latin typeface="Courier New" panose="02070309020205020404" pitchFamily="49" charset="0"/>
              </a:rPr>
              <a:t>B</a:t>
            </a:r>
            <a:r>
              <a:rPr lang="bg-BG" sz="2800"/>
              <a:t> – указание за търсене само в средата на думата (без началото и края)</a:t>
            </a:r>
            <a:endParaRPr lang="bg-BG" sz="2800">
              <a:latin typeface="Courier New" panose="02070309020205020404" pitchFamily="49" charset="0"/>
            </a:endParaRPr>
          </a:p>
          <a:p>
            <a:pPr lvl="1">
              <a:lnSpc>
                <a:spcPct val="85000"/>
              </a:lnSpc>
              <a:spcBef>
                <a:spcPct val="27000"/>
              </a:spcBef>
            </a:pPr>
            <a:r>
              <a:rPr lang="bg-BG" sz="2400"/>
              <a:t>Пример: </a:t>
            </a:r>
            <a:r>
              <a:rPr lang="en-US" sz="2400">
                <a:latin typeface="Courier New" panose="02070309020205020404" pitchFamily="49" charset="0"/>
              </a:rPr>
              <a:t>\w*</a:t>
            </a:r>
            <a:r>
              <a:rPr lang="bg-BG" sz="2400">
                <a:latin typeface="Courier New" panose="02070309020205020404" pitchFamily="49" charset="0"/>
              </a:rPr>
              <a:t>бира\</a:t>
            </a:r>
            <a:r>
              <a:rPr lang="en-US" sz="2400">
                <a:latin typeface="Courier New" panose="02070309020205020404" pitchFamily="49" charset="0"/>
              </a:rPr>
              <a:t>B</a:t>
            </a:r>
            <a:r>
              <a:rPr lang="bg-BG" sz="2400"/>
              <a:t> ще намери "</a:t>
            </a:r>
            <a:r>
              <a:rPr lang="bg-BG" sz="2400">
                <a:latin typeface="Courier New" panose="02070309020205020404" pitchFamily="49" charset="0"/>
              </a:rPr>
              <a:t>бира</a:t>
            </a:r>
            <a:r>
              <a:rPr lang="bg-BG" sz="2400"/>
              <a:t>" в текста "Къде ми е бирата?", но няма да намери нищо в текста "Налей ми бира, моме ле!"</a:t>
            </a:r>
          </a:p>
        </p:txBody>
      </p:sp>
    </p:spTree>
    <p:extLst>
      <p:ext uri="{BB962C8B-B14F-4D97-AF65-F5344CB8AC3E}">
        <p14:creationId xmlns:p14="http://schemas.microsoft.com/office/powerpoint/2010/main" val="175572015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bg-BG" sz="3800"/>
              <a:t>Метасимволи за местоположение</a:t>
            </a:r>
          </a:p>
        </p:txBody>
      </p:sp>
      <p:sp>
        <p:nvSpPr>
          <p:cNvPr id="621571" name="Rectangle 3"/>
          <p:cNvSpPr>
            <a:spLocks noGrp="1" noChangeArrowheads="1"/>
          </p:cNvSpPr>
          <p:nvPr>
            <p:ph type="body" idx="1"/>
          </p:nvPr>
        </p:nvSpPr>
        <p:spPr/>
        <p:txBody>
          <a:bodyPr/>
          <a:lstStyle/>
          <a:p>
            <a:pPr>
              <a:lnSpc>
                <a:spcPct val="85000"/>
              </a:lnSpc>
              <a:spcBef>
                <a:spcPct val="28000"/>
              </a:spcBef>
            </a:pPr>
            <a:r>
              <a:rPr lang="en-US" sz="2800">
                <a:latin typeface="Courier New" panose="02070309020205020404" pitchFamily="49" charset="0"/>
              </a:rPr>
              <a:t>\A</a:t>
            </a:r>
            <a:r>
              <a:rPr lang="bg-BG" sz="2800"/>
              <a:t> – указание за търсене само в началото на подадения текст (задава се преди низа)</a:t>
            </a:r>
            <a:endParaRPr lang="bg-BG" sz="2800">
              <a:latin typeface="Courier New" panose="02070309020205020404" pitchFamily="49" charset="0"/>
            </a:endParaRPr>
          </a:p>
          <a:p>
            <a:pPr lvl="1">
              <a:lnSpc>
                <a:spcPct val="85000"/>
              </a:lnSpc>
              <a:spcBef>
                <a:spcPct val="28000"/>
              </a:spcBef>
            </a:pPr>
            <a:r>
              <a:rPr lang="bg-BG" sz="2400"/>
              <a:t>Пример: </a:t>
            </a:r>
            <a:r>
              <a:rPr lang="bg-BG" sz="2400">
                <a:latin typeface="Courier New" panose="02070309020205020404" pitchFamily="49" charset="0"/>
              </a:rPr>
              <a:t>\</a:t>
            </a:r>
            <a:r>
              <a:rPr lang="en-US" sz="2400">
                <a:latin typeface="Courier New" panose="02070309020205020404" pitchFamily="49" charset="0"/>
              </a:rPr>
              <a:t>A</a:t>
            </a:r>
            <a:r>
              <a:rPr lang="bg-BG" sz="2400">
                <a:latin typeface="Courier New" panose="02070309020205020404" pitchFamily="49" charset="0"/>
              </a:rPr>
              <a:t>бира</a:t>
            </a:r>
            <a:r>
              <a:rPr lang="bg-BG" sz="2400"/>
              <a:t> ще намери "</a:t>
            </a:r>
            <a:r>
              <a:rPr lang="bg-BG" sz="2400">
                <a:latin typeface="Courier New" panose="02070309020205020404" pitchFamily="49" charset="0"/>
              </a:rPr>
              <a:t>бира</a:t>
            </a:r>
            <a:r>
              <a:rPr lang="bg-BG" sz="2400"/>
              <a:t>" в текста "</a:t>
            </a:r>
            <a:r>
              <a:rPr lang="bg-BG" sz="2400">
                <a:latin typeface="Courier New" panose="02070309020205020404" pitchFamily="49" charset="0"/>
              </a:rPr>
              <a:t>бирата е хладна</a:t>
            </a:r>
            <a:r>
              <a:rPr lang="bg-BG" sz="2400"/>
              <a:t>", но няма да намери нищо в текста "</a:t>
            </a:r>
            <a:r>
              <a:rPr lang="bg-BG" sz="2400">
                <a:latin typeface="Courier New" panose="02070309020205020404" pitchFamily="49" charset="0"/>
              </a:rPr>
              <a:t>Живот без бира не е живот!</a:t>
            </a:r>
            <a:r>
              <a:rPr lang="bg-BG" sz="2400"/>
              <a:t>"</a:t>
            </a:r>
          </a:p>
          <a:p>
            <a:pPr>
              <a:lnSpc>
                <a:spcPct val="85000"/>
              </a:lnSpc>
              <a:spcBef>
                <a:spcPct val="28000"/>
              </a:spcBef>
            </a:pPr>
            <a:r>
              <a:rPr lang="en-US" sz="2800">
                <a:latin typeface="Courier New" panose="02070309020205020404" pitchFamily="49" charset="0"/>
              </a:rPr>
              <a:t>\z</a:t>
            </a:r>
            <a:r>
              <a:rPr lang="bg-BG" sz="2800"/>
              <a:t> – указание за търсене само в края на текста (задава се след низа)</a:t>
            </a:r>
          </a:p>
          <a:p>
            <a:pPr lvl="1">
              <a:lnSpc>
                <a:spcPct val="85000"/>
              </a:lnSpc>
              <a:spcBef>
                <a:spcPct val="28000"/>
              </a:spcBef>
            </a:pPr>
            <a:r>
              <a:rPr lang="bg-BG" sz="2400"/>
              <a:t>Пример: </a:t>
            </a:r>
            <a:r>
              <a:rPr lang="bg-BG" sz="2400">
                <a:latin typeface="Courier New" panose="02070309020205020404" pitchFamily="49" charset="0"/>
              </a:rPr>
              <a:t>бира</a:t>
            </a:r>
            <a:r>
              <a:rPr lang="en-US" sz="2400">
                <a:latin typeface="Courier New" panose="02070309020205020404" pitchFamily="49" charset="0"/>
              </a:rPr>
              <a:t>\Z</a:t>
            </a:r>
            <a:r>
              <a:rPr lang="bg-BG" sz="2400"/>
              <a:t> ще намери "</a:t>
            </a:r>
            <a:r>
              <a:rPr lang="bg-BG" sz="2400">
                <a:latin typeface="Courier New" panose="02070309020205020404" pitchFamily="49" charset="0"/>
              </a:rPr>
              <a:t>бира</a:t>
            </a:r>
            <a:r>
              <a:rPr lang="bg-BG" sz="2400"/>
              <a:t>" в текста "</a:t>
            </a:r>
            <a:r>
              <a:rPr lang="bg-BG" sz="2400">
                <a:latin typeface="Courier New" panose="02070309020205020404" pitchFamily="49" charset="0"/>
              </a:rPr>
              <a:t>налей бира</a:t>
            </a:r>
            <a:r>
              <a:rPr lang="bg-BG" sz="2400"/>
              <a:t>", но няма да намери нищо в текста "</a:t>
            </a:r>
            <a:r>
              <a:rPr lang="bg-BG" sz="2400">
                <a:latin typeface="Courier New" panose="02070309020205020404" pitchFamily="49" charset="0"/>
              </a:rPr>
              <a:t>бирата е хладна</a:t>
            </a:r>
            <a:r>
              <a:rPr lang="bg-BG" sz="2400"/>
              <a:t>"</a:t>
            </a:r>
            <a:endParaRPr lang="en-US" sz="2400"/>
          </a:p>
          <a:p>
            <a:pPr>
              <a:lnSpc>
                <a:spcPct val="85000"/>
              </a:lnSpc>
              <a:spcBef>
                <a:spcPct val="28000"/>
              </a:spcBef>
            </a:pPr>
            <a:r>
              <a:rPr lang="en-US" sz="2800">
                <a:latin typeface="Courier New" panose="02070309020205020404" pitchFamily="49" charset="0"/>
              </a:rPr>
              <a:t>^</a:t>
            </a:r>
            <a:r>
              <a:rPr lang="bg-BG" sz="2800"/>
              <a:t> –  търсене само в началото на текста (в режим </a:t>
            </a:r>
            <a:r>
              <a:rPr lang="en-US" sz="2800"/>
              <a:t>multi-line </a:t>
            </a:r>
            <a:r>
              <a:rPr lang="bg-BG" sz="2800"/>
              <a:t>и в началото на всеки ред)</a:t>
            </a:r>
          </a:p>
          <a:p>
            <a:pPr>
              <a:lnSpc>
                <a:spcPct val="85000"/>
              </a:lnSpc>
              <a:spcBef>
                <a:spcPct val="28000"/>
              </a:spcBef>
            </a:pPr>
            <a:r>
              <a:rPr lang="bg-BG" sz="2800">
                <a:latin typeface="Courier New" panose="02070309020205020404" pitchFamily="49" charset="0"/>
              </a:rPr>
              <a:t>$</a:t>
            </a:r>
            <a:r>
              <a:rPr lang="bg-BG" sz="2800"/>
              <a:t> –  търсене само в края на текста (в режим </a:t>
            </a:r>
            <a:r>
              <a:rPr lang="en-US" sz="2800"/>
              <a:t>multi-line </a:t>
            </a:r>
            <a:r>
              <a:rPr lang="bg-BG" sz="2800"/>
              <a:t>и в края на всеки ред)</a:t>
            </a:r>
          </a:p>
        </p:txBody>
      </p:sp>
    </p:spTree>
    <p:extLst>
      <p:ext uri="{BB962C8B-B14F-4D97-AF65-F5344CB8AC3E}">
        <p14:creationId xmlns:p14="http://schemas.microsoft.com/office/powerpoint/2010/main" val="85799516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062164" y="2290764"/>
            <a:ext cx="8251825" cy="2840037"/>
          </a:xfrm>
        </p:spPr>
        <p:txBody>
          <a:bodyPr anchor="t"/>
          <a:lstStyle/>
          <a:p>
            <a:r>
              <a:rPr lang="bg-BG">
                <a:solidFill>
                  <a:schemeClr val="tx1"/>
                </a:solidFill>
              </a:rPr>
              <a:t>Регулярни изрази</a:t>
            </a:r>
            <a:endParaRPr lang="en-US" sz="2400">
              <a:solidFill>
                <a:schemeClr val="tx1"/>
              </a:solidFill>
            </a:endParaRPr>
          </a:p>
        </p:txBody>
      </p:sp>
      <p:sp>
        <p:nvSpPr>
          <p:cNvPr id="6163" name="Rectangle 19"/>
          <p:cNvSpPr>
            <a:spLocks noChangeArrowheads="1"/>
          </p:cNvSpPr>
          <p:nvPr/>
        </p:nvSpPr>
        <p:spPr bwMode="auto">
          <a:xfrm>
            <a:off x="1524000" y="455613"/>
            <a:ext cx="91440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lnSpc>
                <a:spcPct val="90000"/>
              </a:lnSpc>
              <a:defRPr sz="4400" b="1">
                <a:solidFill>
                  <a:schemeClr val="tx2"/>
                </a:solidFill>
                <a:effectLst>
                  <a:outerShdw blurRad="38100" dist="38100" dir="2700000" algn="tl">
                    <a:srgbClr val="000000"/>
                  </a:outerShdw>
                </a:effectLst>
                <a:latin typeface="Arial" panose="020B0604020202020204" pitchFamily="34" charset="0"/>
              </a:defRPr>
            </a:lvl1pPr>
            <a:lvl2pPr algn="l">
              <a:lnSpc>
                <a:spcPct val="90000"/>
              </a:lnSpc>
              <a:defRPr sz="4400" b="1">
                <a:solidFill>
                  <a:schemeClr val="tx2"/>
                </a:solidFill>
                <a:effectLst>
                  <a:outerShdw blurRad="38100" dist="38100" dir="2700000" algn="tl">
                    <a:srgbClr val="000000"/>
                  </a:outerShdw>
                </a:effectLst>
                <a:latin typeface="Arial" panose="020B0604020202020204" pitchFamily="34" charset="0"/>
              </a:defRPr>
            </a:lvl2pPr>
            <a:lvl3pPr algn="l">
              <a:lnSpc>
                <a:spcPct val="90000"/>
              </a:lnSpc>
              <a:defRPr sz="4400" b="1">
                <a:solidFill>
                  <a:schemeClr val="tx2"/>
                </a:solidFill>
                <a:effectLst>
                  <a:outerShdw blurRad="38100" dist="38100" dir="2700000" algn="tl">
                    <a:srgbClr val="000000"/>
                  </a:outerShdw>
                </a:effectLst>
                <a:latin typeface="Arial" panose="020B0604020202020204" pitchFamily="34" charset="0"/>
              </a:defRPr>
            </a:lvl3pPr>
            <a:lvl4pPr algn="l">
              <a:lnSpc>
                <a:spcPct val="90000"/>
              </a:lnSpc>
              <a:defRPr sz="4400" b="1">
                <a:solidFill>
                  <a:schemeClr val="tx2"/>
                </a:solidFill>
                <a:effectLst>
                  <a:outerShdw blurRad="38100" dist="38100" dir="2700000" algn="tl">
                    <a:srgbClr val="000000"/>
                  </a:outerShdw>
                </a:effectLst>
                <a:latin typeface="Arial" panose="020B0604020202020204" pitchFamily="34" charset="0"/>
              </a:defRPr>
            </a:lvl4pPr>
            <a:lvl5pPr algn="l">
              <a:lnSpc>
                <a:spcPct val="90000"/>
              </a:lnSpc>
              <a:defRPr sz="4400" b="1">
                <a:solidFill>
                  <a:schemeClr val="tx2"/>
                </a:solidFill>
                <a:effectLst>
                  <a:outerShdw blurRad="38100" dist="38100" dir="2700000" algn="tl">
                    <a:srgbClr val="000000"/>
                  </a:outerShdw>
                </a:effectLst>
                <a:latin typeface="Arial" panose="020B0604020202020204" pitchFamily="34" charset="0"/>
              </a:defRPr>
            </a:lvl5pPr>
            <a:lvl6pPr marL="45720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a:lstStyle>
          <a:p>
            <a:pPr algn="ctr" fontAlgn="base">
              <a:lnSpc>
                <a:spcPct val="100000"/>
              </a:lnSpc>
              <a:spcBef>
                <a:spcPct val="50000"/>
              </a:spcBef>
              <a:spcAft>
                <a:spcPct val="0"/>
              </a:spcAft>
            </a:pPr>
            <a:r>
              <a:rPr lang="bg-BG" sz="2600">
                <a:solidFill>
                  <a:srgbClr val="FFFFFF"/>
                </a:solidFill>
              </a:rPr>
              <a:t>Програмиране за</a:t>
            </a:r>
            <a:r>
              <a:rPr lang="en-US" sz="2600">
                <a:solidFill>
                  <a:srgbClr val="FFFFFF"/>
                </a:solidFill>
              </a:rPr>
              <a:t> .NET Framework</a:t>
            </a:r>
          </a:p>
        </p:txBody>
      </p:sp>
      <p:sp>
        <p:nvSpPr>
          <p:cNvPr id="6168" name="Rectangle 24"/>
          <p:cNvSpPr>
            <a:spLocks noChangeArrowheads="1"/>
          </p:cNvSpPr>
          <p:nvPr/>
        </p:nvSpPr>
        <p:spPr bwMode="auto">
          <a:xfrm>
            <a:off x="1524000" y="979489"/>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sz="2000" b="1">
                <a:solidFill>
                  <a:srgbClr val="CCECFF"/>
                </a:solidFill>
                <a:effectLst>
                  <a:outerShdw blurRad="38100" dist="38100" dir="2700000" algn="tl">
                    <a:srgbClr val="000000"/>
                  </a:outerShdw>
                </a:effectLst>
              </a:rPr>
              <a:t>http://</a:t>
            </a:r>
            <a:r>
              <a:rPr lang="en-US" sz="2000" b="1" noProof="1">
                <a:solidFill>
                  <a:srgbClr val="CCECFF"/>
                </a:solidFill>
                <a:effectLst>
                  <a:outerShdw blurRad="38100" dist="38100" dir="2700000" algn="tl">
                    <a:srgbClr val="000000"/>
                  </a:outerShdw>
                </a:effectLst>
              </a:rPr>
              <a:t>www.nakov.com</a:t>
            </a:r>
            <a:r>
              <a:rPr lang="bg-BG" sz="2000" b="1">
                <a:solidFill>
                  <a:srgbClr val="CCECFF"/>
                </a:solidFill>
                <a:effectLst>
                  <a:outerShdw blurRad="38100" dist="38100" dir="2700000" algn="tl">
                    <a:srgbClr val="000000"/>
                  </a:outerShdw>
                </a:effectLst>
              </a:rPr>
              <a:t>/</a:t>
            </a:r>
            <a:r>
              <a:rPr lang="it-IT" sz="2000" b="1" noProof="1">
                <a:solidFill>
                  <a:srgbClr val="CCECFF"/>
                </a:solidFill>
                <a:effectLst>
                  <a:outerShdw blurRad="38100" dist="38100" dir="2700000" algn="tl">
                    <a:srgbClr val="000000"/>
                  </a:outerShdw>
                </a:effectLst>
              </a:rPr>
              <a:t>dotnet</a:t>
            </a:r>
            <a:r>
              <a:rPr lang="en-US" sz="2000" b="1">
                <a:solidFill>
                  <a:srgbClr val="CCECFF"/>
                </a:solidFill>
                <a:effectLst>
                  <a:outerShdw blurRad="38100" dist="38100" dir="2700000" algn="tl">
                    <a:srgbClr val="000000"/>
                  </a:outerShdw>
                </a:effectLst>
              </a:rPr>
              <a:t>/</a:t>
            </a:r>
            <a:endParaRPr lang="bg-BG" sz="2800" b="1">
              <a:solidFill>
                <a:srgbClr val="FFFFFF"/>
              </a:solidFill>
              <a:latin typeface="Courier New" panose="02070309020205020404" pitchFamily="49" charset="0"/>
            </a:endParaRPr>
          </a:p>
        </p:txBody>
      </p:sp>
      <p:sp>
        <p:nvSpPr>
          <p:cNvPr id="6169" name="Rectangle 25"/>
          <p:cNvSpPr>
            <a:spLocks noChangeArrowheads="1"/>
          </p:cNvSpPr>
          <p:nvPr/>
        </p:nvSpPr>
        <p:spPr bwMode="auto">
          <a:xfrm>
            <a:off x="1993900" y="5178426"/>
            <a:ext cx="3443288"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lnSpc>
                <a:spcPct val="90000"/>
              </a:lnSpc>
              <a:defRPr sz="4400" b="1">
                <a:solidFill>
                  <a:schemeClr val="tx2"/>
                </a:solidFill>
                <a:effectLst>
                  <a:outerShdw blurRad="38100" dist="38100" dir="2700000" algn="tl">
                    <a:srgbClr val="000000"/>
                  </a:outerShdw>
                </a:effectLst>
                <a:latin typeface="Arial" panose="020B0604020202020204" pitchFamily="34" charset="0"/>
              </a:defRPr>
            </a:lvl1pPr>
            <a:lvl2pPr algn="l">
              <a:lnSpc>
                <a:spcPct val="90000"/>
              </a:lnSpc>
              <a:defRPr sz="4400" b="1">
                <a:solidFill>
                  <a:schemeClr val="tx2"/>
                </a:solidFill>
                <a:effectLst>
                  <a:outerShdw blurRad="38100" dist="38100" dir="2700000" algn="tl">
                    <a:srgbClr val="000000"/>
                  </a:outerShdw>
                </a:effectLst>
                <a:latin typeface="Arial" panose="020B0604020202020204" pitchFamily="34" charset="0"/>
              </a:defRPr>
            </a:lvl2pPr>
            <a:lvl3pPr algn="l">
              <a:lnSpc>
                <a:spcPct val="90000"/>
              </a:lnSpc>
              <a:defRPr sz="4400" b="1">
                <a:solidFill>
                  <a:schemeClr val="tx2"/>
                </a:solidFill>
                <a:effectLst>
                  <a:outerShdw blurRad="38100" dist="38100" dir="2700000" algn="tl">
                    <a:srgbClr val="000000"/>
                  </a:outerShdw>
                </a:effectLst>
                <a:latin typeface="Arial" panose="020B0604020202020204" pitchFamily="34" charset="0"/>
              </a:defRPr>
            </a:lvl3pPr>
            <a:lvl4pPr algn="l">
              <a:lnSpc>
                <a:spcPct val="90000"/>
              </a:lnSpc>
              <a:defRPr sz="4400" b="1">
                <a:solidFill>
                  <a:schemeClr val="tx2"/>
                </a:solidFill>
                <a:effectLst>
                  <a:outerShdw blurRad="38100" dist="38100" dir="2700000" algn="tl">
                    <a:srgbClr val="000000"/>
                  </a:outerShdw>
                </a:effectLst>
                <a:latin typeface="Arial" panose="020B0604020202020204" pitchFamily="34" charset="0"/>
              </a:defRPr>
            </a:lvl4pPr>
            <a:lvl5pPr algn="l">
              <a:lnSpc>
                <a:spcPct val="90000"/>
              </a:lnSpc>
              <a:defRPr sz="4400" b="1">
                <a:solidFill>
                  <a:schemeClr val="tx2"/>
                </a:solidFill>
                <a:effectLst>
                  <a:outerShdw blurRad="38100" dist="38100" dir="2700000" algn="tl">
                    <a:srgbClr val="000000"/>
                  </a:outerShdw>
                </a:effectLst>
                <a:latin typeface="Arial" panose="020B0604020202020204" pitchFamily="34" charset="0"/>
              </a:defRPr>
            </a:lvl5pPr>
            <a:lvl6pPr marL="45720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a:lstStyle>
          <a:p>
            <a:pPr fontAlgn="base">
              <a:lnSpc>
                <a:spcPct val="100000"/>
              </a:lnSpc>
              <a:spcBef>
                <a:spcPct val="50000"/>
              </a:spcBef>
              <a:spcAft>
                <a:spcPct val="0"/>
              </a:spcAft>
            </a:pPr>
            <a:r>
              <a:rPr lang="bg-BG" sz="3000">
                <a:solidFill>
                  <a:srgbClr val="FFFFFF"/>
                </a:solidFill>
              </a:rPr>
              <a:t>Светлин Наков</a:t>
            </a:r>
            <a:endParaRPr lang="en-US" sz="3000">
              <a:solidFill>
                <a:srgbClr val="FFFFFF"/>
              </a:solidFill>
            </a:endParaRPr>
          </a:p>
        </p:txBody>
      </p:sp>
      <p:sp>
        <p:nvSpPr>
          <p:cNvPr id="6170" name="Rectangle 26"/>
          <p:cNvSpPr>
            <a:spLocks noChangeArrowheads="1"/>
          </p:cNvSpPr>
          <p:nvPr/>
        </p:nvSpPr>
        <p:spPr bwMode="auto">
          <a:xfrm>
            <a:off x="2009775" y="5680076"/>
            <a:ext cx="3176588"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lang="bg-BG" sz="1800">
                <a:solidFill>
                  <a:srgbClr val="FFFFFF"/>
                </a:solidFill>
                <a:effectLst>
                  <a:outerShdw blurRad="38100" dist="38100" dir="2700000" algn="tl">
                    <a:srgbClr val="000000"/>
                  </a:outerShdw>
                </a:effectLst>
                <a:latin typeface="Arial" panose="020B0604020202020204" pitchFamily="34" charset="0"/>
              </a:rPr>
              <a:t>Национална академия по разработка на софтуер</a:t>
            </a:r>
          </a:p>
        </p:txBody>
      </p:sp>
      <p:sp>
        <p:nvSpPr>
          <p:cNvPr id="6171" name="Rectangle 27">
            <a:hlinkClick r:id="rId4"/>
          </p:cNvPr>
          <p:cNvSpPr>
            <a:spLocks noChangeArrowheads="1"/>
          </p:cNvSpPr>
          <p:nvPr/>
        </p:nvSpPr>
        <p:spPr bwMode="auto">
          <a:xfrm>
            <a:off x="2011364" y="6261101"/>
            <a:ext cx="31765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fontAlgn="base">
              <a:spcBef>
                <a:spcPct val="50000"/>
              </a:spcBef>
              <a:spcAft>
                <a:spcPct val="0"/>
              </a:spcAft>
            </a:pPr>
            <a:r>
              <a:rPr lang="it-IT" sz="1800" b="1" noProof="1">
                <a:solidFill>
                  <a:srgbClr val="CCECFF"/>
                </a:solidFill>
                <a:effectLst>
                  <a:outerShdw blurRad="38100" dist="38100" dir="2700000" algn="tl">
                    <a:srgbClr val="000000"/>
                  </a:outerShdw>
                </a:effectLst>
                <a:latin typeface="Arial" panose="020B0604020202020204" pitchFamily="34" charset="0"/>
              </a:rPr>
              <a:t>academy.devbg.org</a:t>
            </a:r>
          </a:p>
        </p:txBody>
      </p:sp>
    </p:spTree>
    <p:extLst>
      <p:ext uri="{BB962C8B-B14F-4D97-AF65-F5344CB8AC3E}">
        <p14:creationId xmlns:p14="http://schemas.microsoft.com/office/powerpoint/2010/main" val="357714518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r>
              <a:rPr lang="bg-BG"/>
              <a:t>Други метасимволи</a:t>
            </a:r>
          </a:p>
        </p:txBody>
      </p:sp>
      <p:sp>
        <p:nvSpPr>
          <p:cNvPr id="619523" name="Rectangle 3"/>
          <p:cNvSpPr>
            <a:spLocks noGrp="1" noChangeArrowheads="1"/>
          </p:cNvSpPr>
          <p:nvPr>
            <p:ph type="body" idx="1"/>
          </p:nvPr>
        </p:nvSpPr>
        <p:spPr/>
        <p:txBody>
          <a:bodyPr/>
          <a:lstStyle/>
          <a:p>
            <a:pPr>
              <a:lnSpc>
                <a:spcPct val="85000"/>
              </a:lnSpc>
            </a:pPr>
            <a:r>
              <a:rPr lang="bg-BG"/>
              <a:t>Метасимволи за избор:</a:t>
            </a:r>
          </a:p>
          <a:p>
            <a:pPr lvl="1">
              <a:lnSpc>
                <a:spcPct val="85000"/>
              </a:lnSpc>
            </a:pPr>
            <a:r>
              <a:rPr lang="en-US">
                <a:latin typeface="Courier New" panose="02070309020205020404" pitchFamily="49" charset="0"/>
              </a:rPr>
              <a:t>A|B</a:t>
            </a:r>
            <a:r>
              <a:rPr lang="bg-BG"/>
              <a:t> – задава алтернативен избор</a:t>
            </a:r>
            <a:r>
              <a:rPr lang="en-US"/>
              <a:t> </a:t>
            </a:r>
            <a:r>
              <a:rPr lang="bg-BG"/>
              <a:t>между регулярните изрази </a:t>
            </a:r>
            <a:r>
              <a:rPr lang="en-US">
                <a:latin typeface="Courier New" panose="02070309020205020404" pitchFamily="49" charset="0"/>
              </a:rPr>
              <a:t>A</a:t>
            </a:r>
            <a:r>
              <a:rPr lang="en-US"/>
              <a:t> </a:t>
            </a:r>
            <a:r>
              <a:rPr lang="bg-BG"/>
              <a:t>и </a:t>
            </a:r>
            <a:r>
              <a:rPr lang="en-US">
                <a:latin typeface="Courier New" panose="02070309020205020404" pitchFamily="49" charset="0"/>
              </a:rPr>
              <a:t>B</a:t>
            </a:r>
            <a:endParaRPr lang="bg-BG">
              <a:latin typeface="Courier New" panose="02070309020205020404" pitchFamily="49" charset="0"/>
            </a:endParaRPr>
          </a:p>
          <a:p>
            <a:pPr lvl="2">
              <a:lnSpc>
                <a:spcPct val="85000"/>
              </a:lnSpc>
            </a:pPr>
            <a:r>
              <a:rPr lang="bg-BG"/>
              <a:t>Пример: </a:t>
            </a:r>
            <a:r>
              <a:rPr lang="bg-BG">
                <a:latin typeface="Courier New" panose="02070309020205020404" pitchFamily="49" charset="0"/>
              </a:rPr>
              <a:t>бира</a:t>
            </a:r>
            <a:r>
              <a:rPr lang="en-US">
                <a:latin typeface="Courier New" panose="02070309020205020404" pitchFamily="49" charset="0"/>
              </a:rPr>
              <a:t>|</a:t>
            </a:r>
            <a:r>
              <a:rPr lang="bg-BG">
                <a:latin typeface="Courier New" panose="02070309020205020404" pitchFamily="49" charset="0"/>
              </a:rPr>
              <a:t>скара</a:t>
            </a:r>
            <a:r>
              <a:rPr lang="bg-BG"/>
              <a:t> ще намери "</a:t>
            </a:r>
            <a:r>
              <a:rPr lang="bg-BG">
                <a:latin typeface="Courier New" panose="02070309020205020404" pitchFamily="49" charset="0"/>
              </a:rPr>
              <a:t>бира</a:t>
            </a:r>
            <a:r>
              <a:rPr lang="bg-BG"/>
              <a:t>" в текста "</a:t>
            </a:r>
            <a:r>
              <a:rPr lang="bg-BG">
                <a:latin typeface="Courier New" panose="02070309020205020404" pitchFamily="49" charset="0"/>
              </a:rPr>
              <a:t>Студена ли е бирата?</a:t>
            </a:r>
            <a:r>
              <a:rPr lang="bg-BG"/>
              <a:t>", а в текста "</a:t>
            </a:r>
            <a:r>
              <a:rPr lang="bg-BG">
                <a:latin typeface="Courier New" panose="02070309020205020404" pitchFamily="49" charset="0"/>
              </a:rPr>
              <a:t>Къде е скарата?</a:t>
            </a:r>
            <a:r>
              <a:rPr lang="bg-BG"/>
              <a:t>" ще намери "</a:t>
            </a:r>
            <a:r>
              <a:rPr lang="bg-BG">
                <a:latin typeface="Courier New" panose="02070309020205020404" pitchFamily="49" charset="0"/>
              </a:rPr>
              <a:t>скара</a:t>
            </a:r>
            <a:r>
              <a:rPr lang="bg-BG"/>
              <a:t>"</a:t>
            </a:r>
          </a:p>
          <a:p>
            <a:pPr>
              <a:lnSpc>
                <a:spcPct val="85000"/>
              </a:lnSpc>
            </a:pPr>
            <a:r>
              <a:rPr lang="bg-BG"/>
              <a:t>Метасимволи за задаване на групи:</a:t>
            </a:r>
          </a:p>
          <a:p>
            <a:pPr lvl="1">
              <a:lnSpc>
                <a:spcPct val="85000"/>
              </a:lnSpc>
            </a:pPr>
            <a:r>
              <a:rPr lang="bg-BG">
                <a:latin typeface="Courier New" panose="02070309020205020404" pitchFamily="49" charset="0"/>
              </a:rPr>
              <a:t>(група)</a:t>
            </a:r>
            <a:r>
              <a:rPr lang="en-US"/>
              <a:t>, </a:t>
            </a:r>
            <a:r>
              <a:rPr lang="en-US">
                <a:latin typeface="Courier New" panose="02070309020205020404" pitchFamily="49" charset="0"/>
              </a:rPr>
              <a:t>(?&lt;</a:t>
            </a:r>
            <a:r>
              <a:rPr lang="bg-BG">
                <a:latin typeface="Courier New" panose="02070309020205020404" pitchFamily="49" charset="0"/>
              </a:rPr>
              <a:t>име</a:t>
            </a:r>
            <a:r>
              <a:rPr lang="en-US">
                <a:latin typeface="Courier New" panose="02070309020205020404" pitchFamily="49" charset="0"/>
              </a:rPr>
              <a:t>&gt;</a:t>
            </a:r>
            <a:r>
              <a:rPr lang="bg-BG">
                <a:latin typeface="Courier New" panose="02070309020205020404" pitchFamily="49" charset="0"/>
              </a:rPr>
              <a:t>група</a:t>
            </a:r>
            <a:r>
              <a:rPr lang="en-US">
                <a:latin typeface="Courier New" panose="02070309020205020404" pitchFamily="49" charset="0"/>
              </a:rPr>
              <a:t>)</a:t>
            </a:r>
            <a:r>
              <a:rPr lang="bg-BG"/>
              <a:t> </a:t>
            </a:r>
            <a:r>
              <a:rPr lang="en-US"/>
              <a:t>– </a:t>
            </a:r>
            <a:r>
              <a:rPr lang="bg-BG"/>
              <a:t>задава група в регулярния израз (без име или с име)</a:t>
            </a:r>
          </a:p>
          <a:p>
            <a:pPr lvl="2">
              <a:lnSpc>
                <a:spcPct val="85000"/>
              </a:lnSpc>
            </a:pPr>
            <a:r>
              <a:rPr lang="bg-BG"/>
              <a:t>Пример: </a:t>
            </a:r>
            <a:r>
              <a:rPr lang="it-IT" noProof="1">
                <a:latin typeface="Courier New" panose="02070309020205020404" pitchFamily="49" charset="0"/>
              </a:rPr>
              <a:t>\s*(?&lt;name&gt;\w+)\s*=\s*(\d+)</a:t>
            </a:r>
          </a:p>
          <a:p>
            <a:pPr lvl="1">
              <a:lnSpc>
                <a:spcPct val="85000"/>
              </a:lnSpc>
            </a:pPr>
            <a:r>
              <a:rPr lang="bg-BG"/>
              <a:t>Групите се използват за логическо отделяне на части от регулярния израз и могат да имат имена</a:t>
            </a:r>
          </a:p>
        </p:txBody>
      </p:sp>
    </p:spTree>
    <p:extLst>
      <p:ext uri="{BB962C8B-B14F-4D97-AF65-F5344CB8AC3E}">
        <p14:creationId xmlns:p14="http://schemas.microsoft.com/office/powerpoint/2010/main" val="111002075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p:txBody>
          <a:bodyPr/>
          <a:lstStyle/>
          <a:p>
            <a:r>
              <a:rPr lang="bg-BG"/>
              <a:t>Регулярните изрази в </a:t>
            </a:r>
            <a:r>
              <a:rPr lang="en-US"/>
              <a:t>.NET</a:t>
            </a:r>
            <a:endParaRPr lang="bg-BG"/>
          </a:p>
        </p:txBody>
      </p:sp>
      <p:sp>
        <p:nvSpPr>
          <p:cNvPr id="626691" name="Rectangle 3"/>
          <p:cNvSpPr>
            <a:spLocks noGrp="1" noChangeArrowheads="1"/>
          </p:cNvSpPr>
          <p:nvPr>
            <p:ph type="body" idx="1"/>
          </p:nvPr>
        </p:nvSpPr>
        <p:spPr/>
        <p:txBody>
          <a:bodyPr/>
          <a:lstStyle/>
          <a:p>
            <a:pPr>
              <a:lnSpc>
                <a:spcPct val="88000"/>
              </a:lnSpc>
            </a:pPr>
            <a:r>
              <a:rPr lang="bg-BG" sz="2800"/>
              <a:t>В .NET Framework средствата за обработка на текст чрез регулярни изрази са разположени в пространството от имена </a:t>
            </a:r>
            <a:r>
              <a:rPr lang="bg-BG" sz="2800">
                <a:latin typeface="Courier New" panose="02070309020205020404" pitchFamily="49" charset="0"/>
              </a:rPr>
              <a:t>System.Text.RegularExpressions</a:t>
            </a:r>
          </a:p>
          <a:p>
            <a:pPr lvl="1">
              <a:lnSpc>
                <a:spcPct val="88000"/>
              </a:lnSpc>
            </a:pPr>
            <a:r>
              <a:rPr lang="bg-BG" sz="2400"/>
              <a:t>Класът </a:t>
            </a:r>
            <a:r>
              <a:rPr lang="bg-BG" sz="2400">
                <a:latin typeface="Courier New" panose="02070309020205020404" pitchFamily="49" charset="0"/>
              </a:rPr>
              <a:t>Regex</a:t>
            </a:r>
            <a:r>
              <a:rPr lang="bg-BG" sz="2400"/>
              <a:t> съдържа неизменим регулярен израз и методи за търсене, заместване и разделяне на низове чрез този израз</a:t>
            </a:r>
            <a:endParaRPr lang="en-US" sz="2400"/>
          </a:p>
          <a:p>
            <a:pPr lvl="2">
              <a:lnSpc>
                <a:spcPct val="88000"/>
              </a:lnSpc>
            </a:pPr>
            <a:r>
              <a:rPr lang="bg-BG" sz="2200">
                <a:latin typeface="Courier New" panose="02070309020205020404" pitchFamily="49" charset="0"/>
              </a:rPr>
              <a:t>Regex</a:t>
            </a:r>
            <a:r>
              <a:rPr lang="bg-BG" sz="2200"/>
              <a:t> предоставя и статични методи за всички основни операции</a:t>
            </a:r>
          </a:p>
          <a:p>
            <a:pPr lvl="1">
              <a:lnSpc>
                <a:spcPct val="88000"/>
              </a:lnSpc>
            </a:pPr>
            <a:r>
              <a:rPr lang="bg-BG" sz="2400"/>
              <a:t>Класът </a:t>
            </a:r>
            <a:r>
              <a:rPr lang="bg-BG" sz="2400">
                <a:latin typeface="Courier New" panose="02070309020205020404" pitchFamily="49" charset="0"/>
              </a:rPr>
              <a:t>Match</a:t>
            </a:r>
            <a:r>
              <a:rPr lang="bg-BG" sz="2400"/>
              <a:t> съдържа описание на едно съвпадение (стойност, начална позиция и дължина), получено в резултат от търсене с регулярен израз</a:t>
            </a:r>
            <a:endParaRPr lang="en-US" sz="2400"/>
          </a:p>
          <a:p>
            <a:pPr lvl="2">
              <a:lnSpc>
                <a:spcPct val="88000"/>
              </a:lnSpc>
            </a:pPr>
            <a:r>
              <a:rPr lang="bg-BG" sz="2200"/>
              <a:t>Дава възможност за намиране на следващото съвпадение от търсенето, ако такова има</a:t>
            </a:r>
          </a:p>
        </p:txBody>
      </p:sp>
    </p:spTree>
    <p:extLst>
      <p:ext uri="{BB962C8B-B14F-4D97-AF65-F5344CB8AC3E}">
        <p14:creationId xmlns:p14="http://schemas.microsoft.com/office/powerpoint/2010/main" val="300310550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body" idx="1"/>
          </p:nvPr>
        </p:nvSpPr>
        <p:spPr/>
        <p:txBody>
          <a:bodyPr/>
          <a:lstStyle/>
          <a:p>
            <a:r>
              <a:rPr lang="bg-BG" sz="2800"/>
              <a:t>Класовете от пространството с имена </a:t>
            </a:r>
            <a:r>
              <a:rPr lang="bg-BG" sz="2800">
                <a:latin typeface="Courier New" panose="02070309020205020404" pitchFamily="49" charset="0"/>
              </a:rPr>
              <a:t>System.Text.RegularExpressions</a:t>
            </a:r>
          </a:p>
          <a:p>
            <a:pPr lvl="1"/>
            <a:r>
              <a:rPr lang="bg-BG" sz="2400"/>
              <a:t>Класът </a:t>
            </a:r>
            <a:r>
              <a:rPr lang="bg-BG" sz="2400">
                <a:latin typeface="Courier New" panose="02070309020205020404" pitchFamily="49" charset="0"/>
              </a:rPr>
              <a:t>MatchCollection</a:t>
            </a:r>
            <a:r>
              <a:rPr lang="bg-BG" sz="2400"/>
              <a:t> съдържа списък от съвпадения (получени в резултат от търсене)</a:t>
            </a:r>
          </a:p>
          <a:p>
            <a:pPr lvl="1"/>
            <a:r>
              <a:rPr lang="bg-BG" sz="2400"/>
              <a:t>Класът </a:t>
            </a:r>
            <a:r>
              <a:rPr lang="bg-BG" sz="2400">
                <a:latin typeface="Courier New" panose="02070309020205020404" pitchFamily="49" charset="0"/>
              </a:rPr>
              <a:t>Group</a:t>
            </a:r>
            <a:r>
              <a:rPr lang="bg-BG" sz="2400"/>
              <a:t> представлява група от символи, съдържаща се в дадено съвпадение (</a:t>
            </a:r>
            <a:r>
              <a:rPr lang="bg-BG" sz="2400">
                <a:latin typeface="Courier New" panose="02070309020205020404" pitchFamily="49" charset="0"/>
              </a:rPr>
              <a:t>Match</a:t>
            </a:r>
            <a:r>
              <a:rPr lang="bg-BG" sz="2400"/>
              <a:t>). В едно съвпадение може да има няколко групи</a:t>
            </a:r>
          </a:p>
          <a:p>
            <a:pPr lvl="1"/>
            <a:r>
              <a:rPr lang="bg-BG" sz="2400"/>
              <a:t>Класът </a:t>
            </a:r>
            <a:r>
              <a:rPr lang="bg-BG" sz="2400">
                <a:latin typeface="Courier New" panose="02070309020205020404" pitchFamily="49" charset="0"/>
              </a:rPr>
              <a:t>GroupCollection</a:t>
            </a:r>
            <a:r>
              <a:rPr lang="bg-BG" sz="2400"/>
              <a:t> съдържа списък от групи, съдържащи се в дадено съвпадение</a:t>
            </a:r>
          </a:p>
          <a:p>
            <a:pPr lvl="1"/>
            <a:r>
              <a:rPr lang="bg-BG" sz="2400"/>
              <a:t>Делегатът </a:t>
            </a:r>
            <a:r>
              <a:rPr lang="bg-BG" sz="2400">
                <a:latin typeface="Courier New" panose="02070309020205020404" pitchFamily="49" charset="0"/>
              </a:rPr>
              <a:t>MatchEvaluator</a:t>
            </a:r>
            <a:r>
              <a:rPr lang="bg-BG" sz="2400"/>
              <a:t> се използва при заместване с регулярен израз за обработка на всяко едно съвпадение</a:t>
            </a:r>
          </a:p>
          <a:p>
            <a:pPr lvl="1"/>
            <a:r>
              <a:rPr lang="bg-BG" sz="2400"/>
              <a:t>Изброеният тип </a:t>
            </a:r>
            <a:r>
              <a:rPr lang="bg-BG" sz="2400">
                <a:latin typeface="Courier New" panose="02070309020205020404" pitchFamily="49" charset="0"/>
              </a:rPr>
              <a:t>RegexOptions</a:t>
            </a:r>
            <a:r>
              <a:rPr lang="bg-BG" sz="2400"/>
              <a:t> се използва за задаване на опции за търсенето с рег. изрази</a:t>
            </a:r>
          </a:p>
        </p:txBody>
      </p:sp>
      <p:sp>
        <p:nvSpPr>
          <p:cNvPr id="627715" name="Rectangle 3"/>
          <p:cNvSpPr>
            <a:spLocks noGrp="1" noChangeArrowheads="1"/>
          </p:cNvSpPr>
          <p:nvPr>
            <p:ph type="title"/>
          </p:nvPr>
        </p:nvSpPr>
        <p:spPr>
          <a:noFill/>
          <a:ln/>
        </p:spPr>
        <p:txBody>
          <a:bodyPr/>
          <a:lstStyle/>
          <a:p>
            <a:r>
              <a:rPr lang="bg-BG"/>
              <a:t>Регулярните изрази в </a:t>
            </a:r>
            <a:r>
              <a:rPr lang="en-US"/>
              <a:t>.NET</a:t>
            </a:r>
            <a:endParaRPr lang="bg-BG"/>
          </a:p>
        </p:txBody>
      </p:sp>
    </p:spTree>
    <p:extLst>
      <p:ext uri="{BB962C8B-B14F-4D97-AF65-F5344CB8AC3E}">
        <p14:creationId xmlns:p14="http://schemas.microsoft.com/office/powerpoint/2010/main" val="95630098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lstStyle/>
          <a:p>
            <a:r>
              <a:rPr lang="bg-BG"/>
              <a:t>Класът </a:t>
            </a:r>
            <a:r>
              <a:rPr lang="bg-BG">
                <a:latin typeface="Courier New" panose="02070309020205020404" pitchFamily="49" charset="0"/>
              </a:rPr>
              <a:t>Regex</a:t>
            </a:r>
          </a:p>
        </p:txBody>
      </p:sp>
      <p:sp>
        <p:nvSpPr>
          <p:cNvPr id="625667" name="Rectangle 3"/>
          <p:cNvSpPr>
            <a:spLocks noGrp="1" noChangeArrowheads="1"/>
          </p:cNvSpPr>
          <p:nvPr>
            <p:ph type="body" idx="1"/>
          </p:nvPr>
        </p:nvSpPr>
        <p:spPr/>
        <p:txBody>
          <a:bodyPr/>
          <a:lstStyle/>
          <a:p>
            <a:pPr marL="444500" indent="-444500">
              <a:spcBef>
                <a:spcPct val="25000"/>
              </a:spcBef>
            </a:pPr>
            <a:r>
              <a:rPr lang="bg-BG" sz="2800"/>
              <a:t>В .NET Framework класът </a:t>
            </a:r>
            <a:r>
              <a:rPr lang="bg-BG" sz="2800">
                <a:latin typeface="Courier New" panose="02070309020205020404" pitchFamily="49" charset="0"/>
              </a:rPr>
              <a:t>Regex</a:t>
            </a:r>
            <a:r>
              <a:rPr lang="bg-BG" sz="2800"/>
              <a:t> е най-важният клас за работа с регулярни изрази</a:t>
            </a:r>
          </a:p>
          <a:p>
            <a:pPr marL="444500" indent="-444500">
              <a:spcBef>
                <a:spcPct val="25000"/>
              </a:spcBef>
            </a:pPr>
            <a:r>
              <a:rPr lang="bg-BG" sz="2800"/>
              <a:t>С </a:t>
            </a:r>
            <a:r>
              <a:rPr lang="bg-BG" sz="2800">
                <a:latin typeface="Courier New" panose="02070309020205020404" pitchFamily="49" charset="0"/>
              </a:rPr>
              <a:t>Regex</a:t>
            </a:r>
            <a:r>
              <a:rPr lang="bg-BG" sz="2800"/>
              <a:t> може да се работи по два начина:</a:t>
            </a:r>
          </a:p>
          <a:p>
            <a:pPr marL="1254125" lvl="1" indent="-447675">
              <a:spcBef>
                <a:spcPct val="25000"/>
              </a:spcBef>
              <a:buFont typeface="Wingdings" panose="05000000000000000000" pitchFamily="2" charset="2"/>
              <a:buAutoNum type="arabicPeriod"/>
            </a:pPr>
            <a:r>
              <a:rPr lang="bg-BG" sz="2400"/>
              <a:t>Инстанцира се класът и в конструктора му се подава регулярен израз, след което му се извикват методите за обработка на текст (</a:t>
            </a:r>
            <a:r>
              <a:rPr lang="bg-BG" sz="2400">
                <a:latin typeface="Courier New" panose="02070309020205020404" pitchFamily="49" charset="0"/>
              </a:rPr>
              <a:t>IsMatch</a:t>
            </a:r>
            <a:r>
              <a:rPr lang="bg-BG" sz="2400"/>
              <a:t>, </a:t>
            </a:r>
            <a:r>
              <a:rPr lang="bg-BG" sz="2400">
                <a:latin typeface="Courier New" panose="02070309020205020404" pitchFamily="49" charset="0"/>
              </a:rPr>
              <a:t>Match</a:t>
            </a:r>
            <a:r>
              <a:rPr lang="bg-BG" sz="2400"/>
              <a:t>, </a:t>
            </a:r>
            <a:r>
              <a:rPr lang="bg-BG" sz="2400">
                <a:latin typeface="Courier New" panose="02070309020205020404" pitchFamily="49" charset="0"/>
              </a:rPr>
              <a:t>Matches</a:t>
            </a:r>
            <a:r>
              <a:rPr lang="bg-BG" sz="2400"/>
              <a:t>, </a:t>
            </a:r>
            <a:r>
              <a:rPr lang="bg-BG" sz="2400">
                <a:latin typeface="Courier New" panose="02070309020205020404" pitchFamily="49" charset="0"/>
              </a:rPr>
              <a:t>Replace</a:t>
            </a:r>
            <a:r>
              <a:rPr lang="bg-BG" sz="2400"/>
              <a:t>, </a:t>
            </a:r>
            <a:r>
              <a:rPr lang="bg-BG" sz="2400">
                <a:latin typeface="Courier New" panose="02070309020205020404" pitchFamily="49" charset="0"/>
              </a:rPr>
              <a:t>Split</a:t>
            </a:r>
            <a:r>
              <a:rPr lang="bg-BG" sz="2400"/>
              <a:t>)</a:t>
            </a:r>
          </a:p>
          <a:p>
            <a:pPr marL="1254125" lvl="1" indent="-447675">
              <a:spcBef>
                <a:spcPct val="25000"/>
              </a:spcBef>
              <a:buFont typeface="Wingdings" panose="05000000000000000000" pitchFamily="2" charset="2"/>
              <a:buAutoNum type="arabicPeriod"/>
            </a:pPr>
            <a:r>
              <a:rPr lang="bg-BG" sz="2400"/>
              <a:t>Използват се статичните методи на класа (</a:t>
            </a:r>
            <a:r>
              <a:rPr lang="bg-BG" sz="2400">
                <a:latin typeface="Courier New" panose="02070309020205020404" pitchFamily="49" charset="0"/>
              </a:rPr>
              <a:t>IsMatch</a:t>
            </a:r>
            <a:r>
              <a:rPr lang="bg-BG" sz="2400"/>
              <a:t>, </a:t>
            </a:r>
            <a:r>
              <a:rPr lang="bg-BG" sz="2400">
                <a:latin typeface="Courier New" panose="02070309020205020404" pitchFamily="49" charset="0"/>
              </a:rPr>
              <a:t>Match</a:t>
            </a:r>
            <a:r>
              <a:rPr lang="bg-BG" sz="2400"/>
              <a:t>, </a:t>
            </a:r>
            <a:r>
              <a:rPr lang="bg-BG" sz="2400">
                <a:latin typeface="Courier New" panose="02070309020205020404" pitchFamily="49" charset="0"/>
              </a:rPr>
              <a:t>Matches</a:t>
            </a:r>
            <a:r>
              <a:rPr lang="bg-BG" sz="2400"/>
              <a:t>, </a:t>
            </a:r>
            <a:r>
              <a:rPr lang="bg-BG" sz="2400">
                <a:latin typeface="Courier New" panose="02070309020205020404" pitchFamily="49" charset="0"/>
              </a:rPr>
              <a:t>Replace</a:t>
            </a:r>
            <a:r>
              <a:rPr lang="bg-BG" sz="2400"/>
              <a:t>, </a:t>
            </a:r>
            <a:r>
              <a:rPr lang="bg-BG" sz="2400">
                <a:latin typeface="Courier New" panose="02070309020205020404" pitchFamily="49" charset="0"/>
              </a:rPr>
              <a:t>Split</a:t>
            </a:r>
            <a:r>
              <a:rPr lang="bg-BG" sz="2400"/>
              <a:t>), на които се подава текста за обработка и регулярен израз, който да се използва</a:t>
            </a:r>
          </a:p>
          <a:p>
            <a:pPr marL="444500" indent="-444500">
              <a:spcBef>
                <a:spcPct val="25000"/>
              </a:spcBef>
            </a:pPr>
            <a:r>
              <a:rPr lang="bg-BG" sz="2800"/>
              <a:t>Подходът с инстанцирането на </a:t>
            </a:r>
            <a:r>
              <a:rPr lang="bg-BG" sz="2800">
                <a:latin typeface="Courier New" panose="02070309020205020404" pitchFamily="49" charset="0"/>
              </a:rPr>
              <a:t>Regex</a:t>
            </a:r>
            <a:r>
              <a:rPr lang="bg-BG" sz="2800"/>
              <a:t> е по-ефективен ако с един и същ израз ще се обработват последователно няколко текста</a:t>
            </a:r>
          </a:p>
        </p:txBody>
      </p:sp>
    </p:spTree>
    <p:extLst>
      <p:ext uri="{BB962C8B-B14F-4D97-AF65-F5344CB8AC3E}">
        <p14:creationId xmlns:p14="http://schemas.microsoft.com/office/powerpoint/2010/main" val="208474347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p:txBody>
          <a:bodyPr/>
          <a:lstStyle/>
          <a:p>
            <a:r>
              <a:rPr lang="bg-BG"/>
              <a:t>Класът </a:t>
            </a:r>
            <a:r>
              <a:rPr lang="bg-BG">
                <a:latin typeface="Courier New" panose="02070309020205020404" pitchFamily="49" charset="0"/>
              </a:rPr>
              <a:t>Regex</a:t>
            </a:r>
          </a:p>
        </p:txBody>
      </p:sp>
      <p:sp>
        <p:nvSpPr>
          <p:cNvPr id="628739" name="Rectangle 3"/>
          <p:cNvSpPr>
            <a:spLocks noGrp="1" noChangeArrowheads="1"/>
          </p:cNvSpPr>
          <p:nvPr>
            <p:ph type="body" idx="1"/>
          </p:nvPr>
        </p:nvSpPr>
        <p:spPr/>
        <p:txBody>
          <a:bodyPr/>
          <a:lstStyle/>
          <a:p>
            <a:pPr marL="444500" indent="-444500">
              <a:spcBef>
                <a:spcPct val="25000"/>
              </a:spcBef>
            </a:pPr>
            <a:r>
              <a:rPr lang="bg-BG" sz="2800"/>
              <a:t>По-важни методи</a:t>
            </a:r>
            <a:r>
              <a:rPr lang="en-US" sz="2800"/>
              <a:t> </a:t>
            </a:r>
            <a:r>
              <a:rPr lang="bg-BG" sz="2800"/>
              <a:t>и свойства на </a:t>
            </a:r>
            <a:r>
              <a:rPr lang="bg-BG" sz="2800">
                <a:latin typeface="Courier New" panose="02070309020205020404" pitchFamily="49" charset="0"/>
              </a:rPr>
              <a:t>Regex</a:t>
            </a:r>
            <a:r>
              <a:rPr lang="bg-BG" sz="2800"/>
              <a:t>:</a:t>
            </a:r>
          </a:p>
          <a:p>
            <a:pPr marL="1254125" lvl="1" indent="-447675">
              <a:spcBef>
                <a:spcPct val="25000"/>
              </a:spcBef>
            </a:pPr>
            <a:r>
              <a:rPr lang="bg-BG" sz="2400">
                <a:latin typeface="Courier New" panose="02070309020205020404" pitchFamily="49" charset="0"/>
              </a:rPr>
              <a:t>IsMatch(text, pattern)</a:t>
            </a:r>
            <a:r>
              <a:rPr lang="bg-BG" sz="2400"/>
              <a:t> – проверява дали в даден текст се среща поне един подниз, който съответства на даден регулярен израз</a:t>
            </a:r>
          </a:p>
          <a:p>
            <a:pPr marL="1254125" lvl="1" indent="-447675">
              <a:spcBef>
                <a:spcPct val="25000"/>
              </a:spcBef>
            </a:pPr>
            <a:r>
              <a:rPr lang="bg-BG" sz="2400">
                <a:latin typeface="Courier New" panose="02070309020205020404" pitchFamily="49" charset="0"/>
              </a:rPr>
              <a:t>Match(text, pattern)</a:t>
            </a:r>
            <a:r>
              <a:rPr lang="bg-BG" sz="2400"/>
              <a:t> – търси зададения регулярен израз в зададения текст и връща първото съвпадение като </a:t>
            </a:r>
            <a:r>
              <a:rPr lang="bg-BG" sz="2400">
                <a:latin typeface="Courier New" panose="02070309020205020404" pitchFamily="49" charset="0"/>
              </a:rPr>
              <a:t>Match</a:t>
            </a:r>
            <a:r>
              <a:rPr lang="bg-BG" sz="2400"/>
              <a:t> обект</a:t>
            </a:r>
            <a:endParaRPr lang="bg-BG" sz="2400">
              <a:latin typeface="Courier New" panose="02070309020205020404" pitchFamily="49" charset="0"/>
            </a:endParaRPr>
          </a:p>
          <a:p>
            <a:pPr marL="1254125" lvl="1" indent="-447675">
              <a:spcBef>
                <a:spcPct val="25000"/>
              </a:spcBef>
            </a:pPr>
            <a:r>
              <a:rPr lang="bg-BG" sz="2400">
                <a:latin typeface="Courier New" panose="02070309020205020404" pitchFamily="49" charset="0"/>
              </a:rPr>
              <a:t>Matches(text, pattern)</a:t>
            </a:r>
            <a:r>
              <a:rPr lang="bg-BG" sz="2400"/>
              <a:t> – търси зададения регулярен израз в зададения текст и връща  </a:t>
            </a:r>
            <a:r>
              <a:rPr lang="bg-BG" sz="2400">
                <a:latin typeface="Courier New" panose="02070309020205020404" pitchFamily="49" charset="0"/>
              </a:rPr>
              <a:t>MatchCollection</a:t>
            </a:r>
            <a:r>
              <a:rPr lang="bg-BG" sz="2400"/>
              <a:t> от всички съвпадения</a:t>
            </a:r>
          </a:p>
          <a:p>
            <a:pPr marL="1254125" lvl="1" indent="-447675">
              <a:spcBef>
                <a:spcPct val="25000"/>
              </a:spcBef>
            </a:pPr>
            <a:r>
              <a:rPr lang="bg-BG" sz="2400">
                <a:latin typeface="Courier New" panose="02070309020205020404" pitchFamily="49" charset="0"/>
              </a:rPr>
              <a:t>Replace(text, pattern, repl</a:t>
            </a:r>
            <a:r>
              <a:rPr lang="en-US" sz="2400">
                <a:latin typeface="Courier New" panose="02070309020205020404" pitchFamily="49" charset="0"/>
              </a:rPr>
              <a:t>a</a:t>
            </a:r>
            <a:r>
              <a:rPr lang="bg-BG" sz="2400">
                <a:latin typeface="Courier New" panose="02070309020205020404" pitchFamily="49" charset="0"/>
              </a:rPr>
              <a:t>cement)</a:t>
            </a:r>
            <a:r>
              <a:rPr lang="bg-BG" sz="2400"/>
              <a:t> – замества всички срещания за даден регулярен израз в даден текст със заместващ текст, който може да съдържа части от намерените съвпадения (групи в рег. израз)</a:t>
            </a:r>
          </a:p>
        </p:txBody>
      </p:sp>
    </p:spTree>
    <p:extLst>
      <p:ext uri="{BB962C8B-B14F-4D97-AF65-F5344CB8AC3E}">
        <p14:creationId xmlns:p14="http://schemas.microsoft.com/office/powerpoint/2010/main" val="60206821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bg-BG"/>
              <a:t>Класът </a:t>
            </a:r>
            <a:r>
              <a:rPr lang="bg-BG">
                <a:latin typeface="Courier New" panose="02070309020205020404" pitchFamily="49" charset="0"/>
              </a:rPr>
              <a:t>Regex</a:t>
            </a:r>
          </a:p>
        </p:txBody>
      </p:sp>
      <p:sp>
        <p:nvSpPr>
          <p:cNvPr id="636931" name="Rectangle 3"/>
          <p:cNvSpPr>
            <a:spLocks noGrp="1" noChangeArrowheads="1"/>
          </p:cNvSpPr>
          <p:nvPr>
            <p:ph type="body" idx="1"/>
          </p:nvPr>
        </p:nvSpPr>
        <p:spPr/>
        <p:txBody>
          <a:bodyPr/>
          <a:lstStyle/>
          <a:p>
            <a:pPr marL="444500" indent="-444500">
              <a:lnSpc>
                <a:spcPct val="88000"/>
              </a:lnSpc>
              <a:spcBef>
                <a:spcPct val="25000"/>
              </a:spcBef>
            </a:pPr>
            <a:r>
              <a:rPr lang="bg-BG" sz="2800"/>
              <a:t>По-важни методи и свойства на </a:t>
            </a:r>
            <a:r>
              <a:rPr lang="bg-BG" sz="2800">
                <a:latin typeface="Courier New" panose="02070309020205020404" pitchFamily="49" charset="0"/>
              </a:rPr>
              <a:t>Regex</a:t>
            </a:r>
            <a:r>
              <a:rPr lang="bg-BG" sz="2800"/>
              <a:t>:</a:t>
            </a:r>
          </a:p>
          <a:p>
            <a:pPr marL="1254125" lvl="1" indent="-447675">
              <a:lnSpc>
                <a:spcPct val="88000"/>
              </a:lnSpc>
              <a:spcBef>
                <a:spcPct val="25000"/>
              </a:spcBef>
            </a:pPr>
            <a:r>
              <a:rPr lang="bg-BG" sz="2400">
                <a:latin typeface="Courier New" panose="02070309020205020404" pitchFamily="49" charset="0"/>
              </a:rPr>
              <a:t>string[] Split(text, pattern)</a:t>
            </a:r>
            <a:r>
              <a:rPr lang="bg-BG" sz="2400"/>
              <a:t> – разделя даден низ на части по даден регулярен израз</a:t>
            </a:r>
          </a:p>
          <a:p>
            <a:pPr marL="1254125" lvl="1" indent="-447675">
              <a:lnSpc>
                <a:spcPct val="88000"/>
              </a:lnSpc>
              <a:spcBef>
                <a:spcPct val="25000"/>
              </a:spcBef>
            </a:pPr>
            <a:r>
              <a:rPr lang="bg-BG" sz="2400">
                <a:latin typeface="Courier New" panose="02070309020205020404" pitchFamily="49" charset="0"/>
              </a:rPr>
              <a:t>Escape(text)</a:t>
            </a:r>
            <a:r>
              <a:rPr lang="bg-BG" sz="2400"/>
              <a:t> – замества всички специални символи за езика на регулярните изрази с еквивалентни escaping последователности</a:t>
            </a:r>
          </a:p>
          <a:p>
            <a:pPr marL="1254125" lvl="1" indent="-447675">
              <a:lnSpc>
                <a:spcPct val="88000"/>
              </a:lnSpc>
              <a:spcBef>
                <a:spcPct val="25000"/>
              </a:spcBef>
            </a:pPr>
            <a:r>
              <a:rPr lang="bg-BG" sz="2400">
                <a:latin typeface="Courier New" panose="02070309020205020404" pitchFamily="49" charset="0"/>
              </a:rPr>
              <a:t>Unescape(text)</a:t>
            </a:r>
            <a:r>
              <a:rPr lang="bg-BG" sz="2400"/>
              <a:t> – обратното на </a:t>
            </a:r>
            <a:r>
              <a:rPr lang="bg-BG" sz="2400">
                <a:latin typeface="Courier New" panose="02070309020205020404" pitchFamily="49" charset="0"/>
              </a:rPr>
              <a:t>Escape()</a:t>
            </a:r>
          </a:p>
          <a:p>
            <a:pPr marL="1254125" lvl="1" indent="-447675">
              <a:lnSpc>
                <a:spcPct val="88000"/>
              </a:lnSpc>
              <a:spcBef>
                <a:spcPct val="25000"/>
              </a:spcBef>
            </a:pPr>
            <a:r>
              <a:rPr lang="bg-BG" sz="2400">
                <a:latin typeface="Courier New" panose="02070309020205020404" pitchFamily="49" charset="0"/>
              </a:rPr>
              <a:t>GetGroupNames()</a:t>
            </a:r>
            <a:r>
              <a:rPr lang="bg-BG" sz="2400"/>
              <a:t> – връща масив от имената на групите, дефинирани в даден регулярен израз (групите без имена автоматично получават служебно име)</a:t>
            </a:r>
          </a:p>
          <a:p>
            <a:pPr marL="1254125" lvl="1" indent="-447675">
              <a:lnSpc>
                <a:spcPct val="88000"/>
              </a:lnSpc>
              <a:spcBef>
                <a:spcPct val="25000"/>
              </a:spcBef>
            </a:pPr>
            <a:r>
              <a:rPr lang="bg-BG" sz="2400">
                <a:latin typeface="Courier New" panose="02070309020205020404" pitchFamily="49" charset="0"/>
              </a:rPr>
              <a:t>Options</a:t>
            </a:r>
            <a:r>
              <a:rPr lang="bg-BG" sz="2400"/>
              <a:t> – свойство от тип </a:t>
            </a:r>
            <a:r>
              <a:rPr lang="bg-BG" sz="2400">
                <a:latin typeface="Courier New" panose="02070309020205020404" pitchFamily="49" charset="0"/>
              </a:rPr>
              <a:t>RegexOptions</a:t>
            </a:r>
            <a:r>
              <a:rPr lang="bg-BG" sz="2400"/>
              <a:t>, което задава някои настройки на израза (като </a:t>
            </a:r>
            <a:r>
              <a:rPr lang="bg-BG" sz="2400">
                <a:latin typeface="Courier New" panose="02070309020205020404" pitchFamily="49" charset="0"/>
              </a:rPr>
              <a:t>Singleline</a:t>
            </a:r>
            <a:r>
              <a:rPr lang="bg-BG" sz="2400"/>
              <a:t>, </a:t>
            </a:r>
            <a:r>
              <a:rPr lang="bg-BG" sz="2400">
                <a:latin typeface="Courier New" panose="02070309020205020404" pitchFamily="49" charset="0"/>
              </a:rPr>
              <a:t>Multiline</a:t>
            </a:r>
            <a:r>
              <a:rPr lang="bg-BG" sz="2400"/>
              <a:t>, </a:t>
            </a:r>
            <a:r>
              <a:rPr lang="bg-BG" sz="2400">
                <a:latin typeface="Courier New" panose="02070309020205020404" pitchFamily="49" charset="0"/>
              </a:rPr>
              <a:t>IgnoreCase</a:t>
            </a:r>
            <a:r>
              <a:rPr lang="bg-BG" sz="2400"/>
              <a:t> и  </a:t>
            </a:r>
            <a:r>
              <a:rPr lang="bg-BG" sz="2400">
                <a:latin typeface="Courier New" panose="02070309020205020404" pitchFamily="49" charset="0"/>
              </a:rPr>
              <a:t>IgnorePatternWhitespace</a:t>
            </a:r>
            <a:r>
              <a:rPr lang="bg-BG" sz="2400"/>
              <a:t>)</a:t>
            </a:r>
          </a:p>
        </p:txBody>
      </p:sp>
    </p:spTree>
    <p:extLst>
      <p:ext uri="{BB962C8B-B14F-4D97-AF65-F5344CB8AC3E}">
        <p14:creationId xmlns:p14="http://schemas.microsoft.com/office/powerpoint/2010/main" val="329411905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r>
              <a:rPr lang="bg-BG">
                <a:latin typeface="Courier New" panose="02070309020205020404" pitchFamily="49" charset="0"/>
              </a:rPr>
              <a:t>Regex.IsMatch</a:t>
            </a:r>
            <a:r>
              <a:rPr lang="bg-BG"/>
              <a:t> – пример</a:t>
            </a:r>
          </a:p>
        </p:txBody>
      </p:sp>
      <p:sp>
        <p:nvSpPr>
          <p:cNvPr id="629765" name="Rectangle 5"/>
          <p:cNvSpPr>
            <a:spLocks noChangeArrowheads="1"/>
          </p:cNvSpPr>
          <p:nvPr/>
        </p:nvSpPr>
        <p:spPr bwMode="auto">
          <a:xfrm>
            <a:off x="2084389" y="985838"/>
            <a:ext cx="8072437" cy="5575300"/>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static bool IsPositiveInteger(string aNumber)</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a:t>
            </a:r>
          </a:p>
          <a:p>
            <a:pPr fontAlgn="base">
              <a:spcBef>
                <a:spcPct val="0"/>
              </a:spcBef>
              <a:spcAft>
                <a:spcPct val="0"/>
              </a:spcAft>
            </a:pPr>
            <a:r>
              <a:rPr lang="en-US" b="1">
                <a:solidFill>
                  <a:srgbClr val="FFFFFF"/>
                </a:solidFill>
                <a:effectLst>
                  <a:outerShdw blurRad="38100" dist="38100" dir="2700000" algn="tl">
                    <a:srgbClr val="000000"/>
                  </a:outerShdw>
                </a:effectLst>
                <a:latin typeface="Courier New" panose="02070309020205020404" pitchFamily="49" charset="0"/>
              </a:rPr>
              <a:t>    </a:t>
            </a:r>
            <a:r>
              <a:rPr lang="en-US" sz="1600" b="1" i="1">
                <a:solidFill>
                  <a:srgbClr val="FFFFFF"/>
                </a:solidFill>
                <a:effectLst>
                  <a:outerShdw blurRad="38100" dist="38100" dir="2700000" algn="tl">
                    <a:srgbClr val="000000"/>
                  </a:outerShdw>
                </a:effectLst>
                <a:latin typeface="Courier New" panose="02070309020205020404" pitchFamily="49" charset="0"/>
              </a:rPr>
              <a:t>// </a:t>
            </a:r>
            <a:r>
              <a:rPr lang="bg-BG" sz="1600" b="1" i="1">
                <a:solidFill>
                  <a:srgbClr val="FFFFFF"/>
                </a:solidFill>
                <a:effectLst>
                  <a:outerShdw blurRad="38100" dist="38100" dir="2700000" algn="tl">
                    <a:srgbClr val="000000"/>
                  </a:outerShdw>
                </a:effectLst>
                <a:latin typeface="Courier New" panose="02070309020205020404" pitchFamily="49" charset="0"/>
              </a:rPr>
              <a:t>Целите положителни числа започват с цифра от 1 до 9 на</a:t>
            </a:r>
            <a:endParaRPr lang="en-US" sz="1600" b="1" i="1">
              <a:solidFill>
                <a:srgbClr val="FFFFFF"/>
              </a:solidFill>
              <a:effectLst>
                <a:outerShdw blurRad="38100" dist="38100" dir="2700000" algn="tl">
                  <a:srgbClr val="000000"/>
                </a:outerShdw>
              </a:effectLst>
              <a:latin typeface="Courier New" panose="02070309020205020404" pitchFamily="49" charset="0"/>
            </a:endParaRPr>
          </a:p>
          <a:p>
            <a:pPr fontAlgn="base">
              <a:lnSpc>
                <a:spcPct val="90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bg-BG" sz="1600" b="1" i="1">
                <a:solidFill>
                  <a:srgbClr val="FFFFFF"/>
                </a:solidFill>
                <a:effectLst>
                  <a:outerShdw blurRad="38100" dist="38100" dir="2700000" algn="tl">
                    <a:srgbClr val="000000"/>
                  </a:outerShdw>
                </a:effectLst>
                <a:latin typeface="Courier New" panose="02070309020205020404" pitchFamily="49" charset="0"/>
              </a:rPr>
              <a:t>// първа позиция и завършват с 0 или повече цифри в края</a:t>
            </a:r>
          </a:p>
          <a:p>
            <a:pPr fontAlgn="base">
              <a:spcBef>
                <a:spcPct val="20000"/>
              </a:spcBef>
              <a:spcAft>
                <a:spcPct val="20000"/>
              </a:spcAft>
            </a:pPr>
            <a:r>
              <a:rPr lang="en-US" b="1">
                <a:solidFill>
                  <a:srgbClr val="FFFFFF"/>
                </a:solidFill>
                <a:effectLst>
                  <a:outerShdw blurRad="38100" dist="38100" dir="2700000" algn="tl">
                    <a:srgbClr val="000000"/>
                  </a:outerShdw>
                </a:effectLst>
                <a:latin typeface="Courier New" panose="02070309020205020404" pitchFamily="49" charset="0"/>
              </a:rPr>
              <a:t>    </a:t>
            </a:r>
            <a:r>
              <a:rPr lang="en-US" b="1" noProof="1">
                <a:solidFill>
                  <a:srgbClr val="FFFFFF"/>
                </a:solidFill>
                <a:effectLst>
                  <a:outerShdw blurRad="38100" dist="38100" dir="2700000" algn="tl">
                    <a:srgbClr val="000000"/>
                  </a:outerShdw>
                </a:effectLst>
                <a:latin typeface="Courier New" panose="02070309020205020404" pitchFamily="49" charset="0"/>
              </a:rPr>
              <a:t>Regex numberRegex = new Regex(@"\A[1-9][0-9]*\Z");</a:t>
            </a:r>
          </a:p>
          <a:p>
            <a:pPr fontAlgn="base">
              <a:spcBef>
                <a:spcPct val="0"/>
              </a:spcBef>
              <a:spcAft>
                <a:spcPct val="0"/>
              </a:spcAft>
            </a:pPr>
            <a:r>
              <a:rPr lang="en-US" b="1">
                <a:solidFill>
                  <a:srgbClr val="FFFFFF"/>
                </a:solidFill>
                <a:effectLst>
                  <a:outerShdw blurRad="38100" dist="38100" dir="2700000" algn="tl">
                    <a:srgbClr val="000000"/>
                  </a:outerShdw>
                </a:effectLst>
                <a:latin typeface="Courier New" panose="02070309020205020404" pitchFamily="49" charset="0"/>
              </a:rPr>
              <a:t>    </a:t>
            </a:r>
            <a:r>
              <a:rPr lang="en-US" b="1" noProof="1">
                <a:solidFill>
                  <a:srgbClr val="FFFFFF"/>
                </a:solidFill>
                <a:effectLst>
                  <a:outerShdw blurRad="38100" dist="38100" dir="2700000" algn="tl">
                    <a:srgbClr val="000000"/>
                  </a:outerShdw>
                </a:effectLst>
                <a:latin typeface="Courier New" panose="02070309020205020404" pitchFamily="49" charset="0"/>
              </a:rPr>
              <a:t>return numberRegex.IsMatch(aNumber);</a:t>
            </a:r>
          </a:p>
          <a:p>
            <a:pPr fontAlgn="base">
              <a:lnSpc>
                <a:spcPct val="85000"/>
              </a:lnSpc>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a:t>
            </a:r>
          </a:p>
          <a:p>
            <a:pPr fontAlgn="base">
              <a:spcBef>
                <a:spcPct val="7000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static void Check(string aText)</a:t>
            </a:r>
          </a:p>
          <a:p>
            <a:pPr fontAlgn="base">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a:t>
            </a:r>
          </a:p>
          <a:p>
            <a:pPr fontAlgn="base">
              <a:spcBef>
                <a:spcPct val="0"/>
              </a:spcBef>
              <a:spcAft>
                <a:spcPct val="0"/>
              </a:spcAft>
            </a:pPr>
            <a:r>
              <a:rPr lang="en-US" b="1">
                <a:solidFill>
                  <a:srgbClr val="FFFFFF"/>
                </a:solidFill>
                <a:effectLst>
                  <a:outerShdw blurRad="38100" dist="38100" dir="2700000" algn="tl">
                    <a:srgbClr val="000000"/>
                  </a:outerShdw>
                </a:effectLst>
                <a:latin typeface="Courier New" panose="02070309020205020404" pitchFamily="49" charset="0"/>
              </a:rPr>
              <a:t>    </a:t>
            </a:r>
            <a:r>
              <a:rPr lang="en-US" b="1" noProof="1">
                <a:solidFill>
                  <a:srgbClr val="FFFFFF"/>
                </a:solidFill>
                <a:effectLst>
                  <a:outerShdw blurRad="38100" dist="38100" dir="2700000" algn="tl">
                    <a:srgbClr val="000000"/>
                  </a:outerShdw>
                </a:effectLst>
                <a:latin typeface="Courier New" panose="02070309020205020404" pitchFamily="49" charset="0"/>
              </a:rPr>
              <a:t>Console.WriteLine("{0} - {1}", aText,</a:t>
            </a:r>
          </a:p>
          <a:p>
            <a:pPr fontAlgn="base">
              <a:spcBef>
                <a:spcPct val="0"/>
              </a:spcBef>
              <a:spcAft>
                <a:spcPct val="0"/>
              </a:spcAft>
            </a:pPr>
            <a:r>
              <a:rPr lang="en-US" b="1">
                <a:solidFill>
                  <a:srgbClr val="FFFFFF"/>
                </a:solidFill>
                <a:effectLst>
                  <a:outerShdw blurRad="38100" dist="38100" dir="2700000" algn="tl">
                    <a:srgbClr val="000000"/>
                  </a:outerShdw>
                </a:effectLst>
                <a:latin typeface="Courier New" panose="02070309020205020404" pitchFamily="49" charset="0"/>
              </a:rPr>
              <a:t>        </a:t>
            </a:r>
            <a:r>
              <a:rPr lang="en-US" b="1" noProof="1">
                <a:solidFill>
                  <a:srgbClr val="FFFFFF"/>
                </a:solidFill>
                <a:effectLst>
                  <a:outerShdw blurRad="38100" dist="38100" dir="2700000" algn="tl">
                    <a:srgbClr val="000000"/>
                  </a:outerShdw>
                </a:effectLst>
                <a:latin typeface="Courier New" panose="02070309020205020404" pitchFamily="49" charset="0"/>
              </a:rPr>
              <a:t>IsPositiveInteger(aText) ? "positive integer" :</a:t>
            </a:r>
          </a:p>
          <a:p>
            <a:pPr fontAlgn="base">
              <a:spcBef>
                <a:spcPct val="0"/>
              </a:spcBef>
              <a:spcAft>
                <a:spcPct val="0"/>
              </a:spcAft>
            </a:pPr>
            <a:r>
              <a:rPr lang="en-US" b="1">
                <a:solidFill>
                  <a:srgbClr val="FFFFFF"/>
                </a:solidFill>
                <a:effectLst>
                  <a:outerShdw blurRad="38100" dist="38100" dir="2700000" algn="tl">
                    <a:srgbClr val="000000"/>
                  </a:outerShdw>
                </a:effectLst>
                <a:latin typeface="Courier New" panose="02070309020205020404" pitchFamily="49" charset="0"/>
              </a:rPr>
              <a:t>        </a:t>
            </a:r>
            <a:r>
              <a:rPr lang="en-US" b="1" noProof="1">
                <a:solidFill>
                  <a:srgbClr val="FFFFFF"/>
                </a:solidFill>
                <a:effectLst>
                  <a:outerShdw blurRad="38100" dist="38100" dir="2700000" algn="tl">
                    <a:srgbClr val="000000"/>
                  </a:outerShdw>
                </a:effectLst>
                <a:latin typeface="Courier New" panose="02070309020205020404" pitchFamily="49" charset="0"/>
              </a:rPr>
              <a:t>"NOT a positive integer");</a:t>
            </a:r>
          </a:p>
          <a:p>
            <a:pPr fontAlgn="base">
              <a:lnSpc>
                <a:spcPct val="85000"/>
              </a:lnSpc>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a:t>
            </a:r>
          </a:p>
          <a:p>
            <a:pPr fontAlgn="base">
              <a:spcBef>
                <a:spcPct val="7000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static void Main(string[] args)</a:t>
            </a:r>
          </a:p>
          <a:p>
            <a:pPr fontAlgn="base">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a:t>
            </a:r>
          </a:p>
          <a:p>
            <a:pPr fontAlgn="base">
              <a:spcBef>
                <a:spcPct val="0"/>
              </a:spcBef>
              <a:spcAft>
                <a:spcPct val="0"/>
              </a:spcAft>
            </a:pPr>
            <a:r>
              <a:rPr lang="en-US" b="1">
                <a:solidFill>
                  <a:srgbClr val="FFFFFF"/>
                </a:solidFill>
                <a:effectLst>
                  <a:outerShdw blurRad="38100" dist="38100" dir="2700000" algn="tl">
                    <a:srgbClr val="000000"/>
                  </a:outerShdw>
                </a:effectLst>
                <a:latin typeface="Courier New" panose="02070309020205020404" pitchFamily="49" charset="0"/>
              </a:rPr>
              <a:t>    </a:t>
            </a:r>
            <a:r>
              <a:rPr lang="en-US" b="1" noProof="1">
                <a:solidFill>
                  <a:srgbClr val="FFFFFF"/>
                </a:solidFill>
                <a:effectLst>
                  <a:outerShdw blurRad="38100" dist="38100" dir="2700000" algn="tl">
                    <a:srgbClr val="000000"/>
                  </a:outerShdw>
                </a:effectLst>
                <a:latin typeface="Courier New" panose="02070309020205020404" pitchFamily="49" charset="0"/>
              </a:rPr>
              <a:t>Check("123</a:t>
            </a:r>
            <a:r>
              <a:rPr lang="en-US" b="1">
                <a:solidFill>
                  <a:srgbClr val="FFFFFF"/>
                </a:solidFill>
                <a:effectLst>
                  <a:outerShdw blurRad="38100" dist="38100" dir="2700000" algn="tl">
                    <a:srgbClr val="000000"/>
                  </a:outerShdw>
                </a:effectLst>
                <a:latin typeface="Courier New" panose="02070309020205020404" pitchFamily="49" charset="0"/>
              </a:rPr>
              <a:t>456</a:t>
            </a:r>
            <a:r>
              <a:rPr lang="en-US" b="1" noProof="1">
                <a:solidFill>
                  <a:srgbClr val="FFFFFF"/>
                </a:solidFill>
                <a:effectLst>
                  <a:outerShdw blurRad="38100" dist="38100" dir="2700000" algn="tl">
                    <a:srgbClr val="000000"/>
                  </a:outerShdw>
                </a:effectLst>
                <a:latin typeface="Courier New" panose="02070309020205020404" pitchFamily="49" charset="0"/>
              </a:rPr>
              <a:t>");</a:t>
            </a:r>
            <a:r>
              <a:rPr lang="en-US" b="1">
                <a:solidFill>
                  <a:srgbClr val="FFFFFF"/>
                </a:solidFill>
                <a:effectLst>
                  <a:outerShdw blurRad="38100" dist="38100" dir="2700000" algn="tl">
                    <a:srgbClr val="000000"/>
                  </a:outerShdw>
                </a:effectLst>
                <a:latin typeface="Courier New" panose="02070309020205020404" pitchFamily="49" charset="0"/>
              </a:rPr>
              <a:t> </a:t>
            </a:r>
            <a:r>
              <a:rPr lang="en-US" sz="1600" b="1" i="1" noProof="1">
                <a:solidFill>
                  <a:srgbClr val="FFFFFF"/>
                </a:solidFill>
                <a:effectLst>
                  <a:outerShdw blurRad="38100" dist="38100" dir="2700000" algn="tl">
                    <a:srgbClr val="000000"/>
                  </a:outerShdw>
                </a:effectLst>
                <a:latin typeface="Courier New" panose="02070309020205020404" pitchFamily="49" charset="0"/>
              </a:rPr>
              <a:t>// 123</a:t>
            </a:r>
            <a:r>
              <a:rPr lang="en-US" sz="1600" b="1" i="1">
                <a:solidFill>
                  <a:srgbClr val="FFFFFF"/>
                </a:solidFill>
                <a:effectLst>
                  <a:outerShdw blurRad="38100" dist="38100" dir="2700000" algn="tl">
                    <a:srgbClr val="000000"/>
                  </a:outerShdw>
                </a:effectLst>
                <a:latin typeface="Courier New" panose="02070309020205020404" pitchFamily="49" charset="0"/>
              </a:rPr>
              <a:t>456</a:t>
            </a:r>
            <a:r>
              <a:rPr lang="en-US" sz="1600" b="1" i="1" noProof="1">
                <a:solidFill>
                  <a:srgbClr val="FFFFFF"/>
                </a:solidFill>
                <a:effectLst>
                  <a:outerShdw blurRad="38100" dist="38100" dir="2700000" algn="tl">
                    <a:srgbClr val="000000"/>
                  </a:outerShdw>
                </a:effectLst>
                <a:latin typeface="Courier New" panose="02070309020205020404" pitchFamily="49" charset="0"/>
              </a:rPr>
              <a:t> – positive integer</a:t>
            </a:r>
          </a:p>
          <a:p>
            <a:pPr fontAlgn="base">
              <a:spcBef>
                <a:spcPct val="30000"/>
              </a:spcBef>
              <a:spcAft>
                <a:spcPct val="0"/>
              </a:spcAft>
            </a:pPr>
            <a:r>
              <a:rPr lang="en-US" b="1">
                <a:solidFill>
                  <a:srgbClr val="FFFFFF"/>
                </a:solidFill>
                <a:effectLst>
                  <a:outerShdw blurRad="38100" dist="38100" dir="2700000" algn="tl">
                    <a:srgbClr val="000000"/>
                  </a:outerShdw>
                </a:effectLst>
                <a:latin typeface="Courier New" panose="02070309020205020404" pitchFamily="49" charset="0"/>
              </a:rPr>
              <a:t>    </a:t>
            </a:r>
            <a:r>
              <a:rPr lang="en-US" b="1" noProof="1">
                <a:solidFill>
                  <a:srgbClr val="FFFFFF"/>
                </a:solidFill>
                <a:effectLst>
                  <a:outerShdw blurRad="38100" dist="38100" dir="2700000" algn="tl">
                    <a:srgbClr val="000000"/>
                  </a:outerShdw>
                </a:effectLst>
                <a:latin typeface="Courier New" panose="02070309020205020404" pitchFamily="49" charset="0"/>
              </a:rPr>
              <a:t>Check("</a:t>
            </a:r>
            <a:r>
              <a:rPr lang="en-US" b="1">
                <a:solidFill>
                  <a:srgbClr val="FFFFFF"/>
                </a:solidFill>
                <a:effectLst>
                  <a:outerShdw blurRad="38100" dist="38100" dir="2700000" algn="tl">
                    <a:srgbClr val="000000"/>
                  </a:outerShdw>
                </a:effectLst>
                <a:latin typeface="Courier New" panose="02070309020205020404" pitchFamily="49" charset="0"/>
              </a:rPr>
              <a:t>15</a:t>
            </a:r>
            <a:r>
              <a:rPr lang="en-US" b="1" noProof="1">
                <a:solidFill>
                  <a:srgbClr val="FFFFFF"/>
                </a:solidFill>
                <a:effectLst>
                  <a:outerShdw blurRad="38100" dist="38100" dir="2700000" algn="tl">
                    <a:srgbClr val="000000"/>
                  </a:outerShdw>
                </a:effectLst>
                <a:latin typeface="Courier New" panose="02070309020205020404" pitchFamily="49" charset="0"/>
              </a:rPr>
              <a:t> </a:t>
            </a:r>
            <a:r>
              <a:rPr lang="en-US" b="1">
                <a:solidFill>
                  <a:srgbClr val="FFFFFF"/>
                </a:solidFill>
                <a:effectLst>
                  <a:outerShdw blurRad="38100" dist="38100" dir="2700000" algn="tl">
                    <a:srgbClr val="000000"/>
                  </a:outerShdw>
                </a:effectLst>
                <a:latin typeface="Courier New" panose="02070309020205020404" pitchFamily="49" charset="0"/>
              </a:rPr>
              <a:t>16</a:t>
            </a:r>
            <a:r>
              <a:rPr lang="en-US" b="1" noProof="1">
                <a:solidFill>
                  <a:srgbClr val="FFFFFF"/>
                </a:solidFill>
                <a:effectLst>
                  <a:outerShdw blurRad="38100" dist="38100" dir="2700000" algn="tl">
                    <a:srgbClr val="000000"/>
                  </a:outerShdw>
                </a:effectLst>
                <a:latin typeface="Courier New" panose="02070309020205020404" pitchFamily="49" charset="0"/>
              </a:rPr>
              <a:t>");</a:t>
            </a:r>
            <a:r>
              <a:rPr lang="en-US" b="1">
                <a:solidFill>
                  <a:srgbClr val="FFFFFF"/>
                </a:solidFill>
                <a:effectLst>
                  <a:outerShdw blurRad="38100" dist="38100" dir="2700000" algn="tl">
                    <a:srgbClr val="000000"/>
                  </a:outerShdw>
                </a:effectLst>
                <a:latin typeface="Courier New" panose="02070309020205020404" pitchFamily="49" charset="0"/>
              </a:rPr>
              <a:t> </a:t>
            </a:r>
            <a:r>
              <a:rPr lang="en-US" sz="1600" b="1" i="1" noProof="1">
                <a:solidFill>
                  <a:srgbClr val="FFFFFF"/>
                </a:solidFill>
                <a:effectLst>
                  <a:outerShdw blurRad="38100" dist="38100" dir="2700000" algn="tl">
                    <a:srgbClr val="000000"/>
                  </a:outerShdw>
                </a:effectLst>
                <a:latin typeface="Courier New" panose="02070309020205020404" pitchFamily="49" charset="0"/>
              </a:rPr>
              <a:t>// </a:t>
            </a:r>
            <a:r>
              <a:rPr lang="en-US" sz="1600" b="1" i="1">
                <a:solidFill>
                  <a:srgbClr val="FFFFFF"/>
                </a:solidFill>
                <a:effectLst>
                  <a:outerShdw blurRad="38100" dist="38100" dir="2700000" algn="tl">
                    <a:srgbClr val="000000"/>
                  </a:outerShdw>
                </a:effectLst>
                <a:latin typeface="Courier New" panose="02070309020205020404" pitchFamily="49" charset="0"/>
              </a:rPr>
              <a:t>15</a:t>
            </a:r>
            <a:r>
              <a:rPr lang="en-US" sz="1600" b="1" i="1" noProof="1">
                <a:solidFill>
                  <a:srgbClr val="FFFFFF"/>
                </a:solidFill>
                <a:effectLst>
                  <a:outerShdw blurRad="38100" dist="38100" dir="2700000" algn="tl">
                    <a:srgbClr val="000000"/>
                  </a:outerShdw>
                </a:effectLst>
                <a:latin typeface="Courier New" panose="02070309020205020404" pitchFamily="49" charset="0"/>
              </a:rPr>
              <a:t> </a:t>
            </a:r>
            <a:r>
              <a:rPr lang="en-US" sz="1600" b="1" i="1">
                <a:solidFill>
                  <a:srgbClr val="FFFFFF"/>
                </a:solidFill>
                <a:effectLst>
                  <a:outerShdw blurRad="38100" dist="38100" dir="2700000" algn="tl">
                    <a:srgbClr val="000000"/>
                  </a:outerShdw>
                </a:effectLst>
                <a:latin typeface="Courier New" panose="02070309020205020404" pitchFamily="49" charset="0"/>
              </a:rPr>
              <a:t>16</a:t>
            </a:r>
            <a:r>
              <a:rPr lang="en-US" sz="1600" b="1" i="1" noProof="1">
                <a:solidFill>
                  <a:srgbClr val="FFFFFF"/>
                </a:solidFill>
                <a:effectLst>
                  <a:outerShdw blurRad="38100" dist="38100" dir="2700000" algn="tl">
                    <a:srgbClr val="000000"/>
                  </a:outerShdw>
                </a:effectLst>
                <a:latin typeface="Courier New" panose="02070309020205020404" pitchFamily="49" charset="0"/>
              </a:rPr>
              <a:t> –</a:t>
            </a:r>
            <a:r>
              <a:rPr lang="en-US" sz="1600" b="1" i="1">
                <a:solidFill>
                  <a:srgbClr val="FFFFFF"/>
                </a:solidFill>
                <a:effectLst>
                  <a:outerShdw blurRad="38100" dist="38100" dir="2700000" algn="tl">
                    <a:srgbClr val="000000"/>
                  </a:outerShdw>
                </a:effectLst>
                <a:latin typeface="Courier New" panose="02070309020205020404" pitchFamily="49" charset="0"/>
              </a:rPr>
              <a:t> </a:t>
            </a:r>
            <a:r>
              <a:rPr lang="en-US" sz="1600" b="1" i="1" noProof="1">
                <a:solidFill>
                  <a:srgbClr val="FFFFFF"/>
                </a:solidFill>
                <a:effectLst>
                  <a:outerShdw blurRad="38100" dist="38100" dir="2700000" algn="tl">
                    <a:srgbClr val="000000"/>
                  </a:outerShdw>
                </a:effectLst>
                <a:latin typeface="Courier New" panose="02070309020205020404" pitchFamily="49" charset="0"/>
              </a:rPr>
              <a:t>NOT a positive integer</a:t>
            </a:r>
          </a:p>
          <a:p>
            <a:pPr fontAlgn="base">
              <a:lnSpc>
                <a:spcPct val="85000"/>
              </a:lnSpc>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a:t>
            </a:r>
          </a:p>
        </p:txBody>
      </p:sp>
    </p:spTree>
    <p:extLst>
      <p:ext uri="{BB962C8B-B14F-4D97-AF65-F5344CB8AC3E}">
        <p14:creationId xmlns:p14="http://schemas.microsoft.com/office/powerpoint/2010/main" val="35625295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bg-BG">
                <a:latin typeface="Courier New" panose="02070309020205020404" pitchFamily="49" charset="0"/>
              </a:rPr>
              <a:t>Regex.Match</a:t>
            </a:r>
            <a:r>
              <a:rPr lang="bg-BG"/>
              <a:t> – пример</a:t>
            </a:r>
          </a:p>
        </p:txBody>
      </p:sp>
      <p:sp>
        <p:nvSpPr>
          <p:cNvPr id="630787" name="Rectangle 3"/>
          <p:cNvSpPr>
            <a:spLocks noChangeArrowheads="1"/>
          </p:cNvSpPr>
          <p:nvPr/>
        </p:nvSpPr>
        <p:spPr bwMode="auto">
          <a:xfrm>
            <a:off x="2008188" y="998538"/>
            <a:ext cx="8229600" cy="5548312"/>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static void Main(string[] args)</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string text = @"&lt;html&gt;</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This is a hyperlink: </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&lt;a href=""javascript:'window.close()'""&gt;</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close the window&lt;/a&gt;&lt;br&gt; ... and one more link: &lt;a </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target=""_blank"" href=/main.aspx class='link'&gt; &lt;b&gt;</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main page&lt;/b&gt; &lt;/a&gt;&lt; a href = 'http://www.nakov.com'</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&gt; &lt;img src='logo.gif'&gt;Nakov's home site &lt; /a &gt;";</a:t>
            </a:r>
          </a:p>
          <a:p>
            <a:pPr fontAlgn="base">
              <a:spcBef>
                <a:spcPct val="5000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string hrefPattern = @"&lt;\s*a</a:t>
            </a:r>
            <a:r>
              <a:rPr lang="en-US" b="1">
                <a:solidFill>
                  <a:srgbClr val="FFFFFF"/>
                </a:solidFill>
                <a:effectLst>
                  <a:outerShdw blurRad="38100" dist="38100" dir="2700000" algn="tl">
                    <a:srgbClr val="000000"/>
                  </a:outerShdw>
                </a:effectLst>
                <a:latin typeface="Courier New" panose="02070309020205020404" pitchFamily="49" charset="0"/>
              </a:rPr>
              <a:t>\s</a:t>
            </a:r>
            <a:r>
              <a:rPr lang="en-US" b="1" noProof="1">
                <a:solidFill>
                  <a:srgbClr val="FFFFFF"/>
                </a:solidFill>
                <a:effectLst>
                  <a:outerShdw blurRad="38100" dist="38100" dir="2700000" algn="tl">
                    <a:srgbClr val="000000"/>
                  </a:outerShdw>
                </a:effectLst>
                <a:latin typeface="Courier New" panose="02070309020205020404" pitchFamily="49" charset="0"/>
              </a:rPr>
              <a:t>[^&gt;]*\bhref\s*=\s*" +</a:t>
            </a:r>
          </a:p>
          <a:p>
            <a:pPr fontAlgn="base">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        @"('[^']*'|""[^""]*""|\S*)[^&gt;]*&gt;" + </a:t>
            </a:r>
          </a:p>
          <a:p>
            <a:pPr fontAlgn="base">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        @"(.|\s)*?&lt;\s*/a\s*&gt;";</a:t>
            </a:r>
          </a:p>
          <a:p>
            <a:pPr fontAlgn="base">
              <a:lnSpc>
                <a:spcPct val="90000"/>
              </a:lnSpc>
              <a:spcBef>
                <a:spcPct val="5000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    Match match = Regex.Match(text, hrefPattern);</a:t>
            </a:r>
          </a:p>
          <a:p>
            <a:pPr fontAlgn="base">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    while (match.Success)</a:t>
            </a:r>
          </a:p>
          <a:p>
            <a:pPr fontAlgn="base">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    {</a:t>
            </a:r>
          </a:p>
          <a:p>
            <a:pPr fontAlgn="base">
              <a:lnSpc>
                <a:spcPct val="85000"/>
              </a:lnSpc>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        Console.WriteLine("{0}\n\n",</a:t>
            </a:r>
            <a:r>
              <a:rPr lang="en-US" b="1">
                <a:solidFill>
                  <a:srgbClr val="FFFFFF"/>
                </a:solidFill>
                <a:effectLst>
                  <a:outerShdw blurRad="38100" dist="38100" dir="2700000" algn="tl">
                    <a:srgbClr val="000000"/>
                  </a:outerShdw>
                </a:effectLst>
                <a:latin typeface="Courier New" panose="02070309020205020404" pitchFamily="49" charset="0"/>
              </a:rPr>
              <a:t> </a:t>
            </a:r>
            <a:r>
              <a:rPr lang="en-US" b="1" noProof="1">
                <a:solidFill>
                  <a:srgbClr val="FFFFFF"/>
                </a:solidFill>
                <a:effectLst>
                  <a:outerShdw blurRad="38100" dist="38100" dir="2700000" algn="tl">
                    <a:srgbClr val="000000"/>
                  </a:outerShdw>
                </a:effectLst>
                <a:latin typeface="Courier New" panose="02070309020205020404" pitchFamily="49" charset="0"/>
              </a:rPr>
              <a:t>match);</a:t>
            </a:r>
          </a:p>
          <a:p>
            <a:pPr fontAlgn="base">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        match = match.NextMatch();</a:t>
            </a:r>
          </a:p>
          <a:p>
            <a:pPr fontAlgn="base">
              <a:lnSpc>
                <a:spcPct val="85000"/>
              </a:lnSpc>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    }</a:t>
            </a:r>
          </a:p>
          <a:p>
            <a:pPr fontAlgn="base">
              <a:lnSpc>
                <a:spcPct val="85000"/>
              </a:lnSpc>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a:t>
            </a:r>
          </a:p>
        </p:txBody>
      </p:sp>
    </p:spTree>
    <p:extLst>
      <p:ext uri="{BB962C8B-B14F-4D97-AF65-F5344CB8AC3E}">
        <p14:creationId xmlns:p14="http://schemas.microsoft.com/office/powerpoint/2010/main" val="345866875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2" name="Rectangle 4"/>
          <p:cNvSpPr>
            <a:spLocks noGrp="1" noChangeArrowheads="1"/>
          </p:cNvSpPr>
          <p:nvPr>
            <p:ph type="body" idx="1"/>
          </p:nvPr>
        </p:nvSpPr>
        <p:spPr>
          <a:noFill/>
          <a:ln/>
        </p:spPr>
        <p:txBody>
          <a:bodyPr/>
          <a:lstStyle/>
          <a:p>
            <a:pPr marL="534988" indent="-534988">
              <a:lnSpc>
                <a:spcPct val="88000"/>
              </a:lnSpc>
            </a:pPr>
            <a:r>
              <a:rPr lang="bg-BG" sz="2800"/>
              <a:t>Регулярният израз, използван в примера:</a:t>
            </a:r>
          </a:p>
          <a:p>
            <a:pPr marL="534988" indent="-534988">
              <a:lnSpc>
                <a:spcPct val="88000"/>
              </a:lnSpc>
            </a:pPr>
            <a:endParaRPr lang="bg-BG" sz="2800"/>
          </a:p>
          <a:p>
            <a:pPr marL="534988" indent="-534988">
              <a:lnSpc>
                <a:spcPct val="88000"/>
              </a:lnSpc>
            </a:pPr>
            <a:endParaRPr lang="bg-BG" sz="2800"/>
          </a:p>
          <a:p>
            <a:pPr marL="534988" indent="-534988">
              <a:lnSpc>
                <a:spcPct val="88000"/>
              </a:lnSpc>
              <a:spcBef>
                <a:spcPct val="60000"/>
              </a:spcBef>
              <a:buNone/>
            </a:pPr>
            <a:r>
              <a:rPr lang="bg-BG" sz="2800"/>
              <a:t>търси низове като:</a:t>
            </a:r>
          </a:p>
          <a:p>
            <a:pPr marL="1069975" lvl="1" indent="-355600">
              <a:lnSpc>
                <a:spcPct val="88000"/>
              </a:lnSpc>
              <a:buFont typeface="Wingdings" panose="05000000000000000000" pitchFamily="2" charset="2"/>
              <a:buAutoNum type="arabicPeriod"/>
            </a:pPr>
            <a:r>
              <a:rPr lang="bg-BG" sz="2400"/>
              <a:t>започва със символа "</a:t>
            </a:r>
            <a:r>
              <a:rPr lang="bg-BG" sz="2400">
                <a:latin typeface="Courier New" panose="02070309020205020404" pitchFamily="49" charset="0"/>
              </a:rPr>
              <a:t>&lt;</a:t>
            </a:r>
            <a:r>
              <a:rPr lang="bg-BG" sz="2400"/>
              <a:t>" и преминава през празното пространство след него (ако има)</a:t>
            </a:r>
          </a:p>
        </p:txBody>
      </p:sp>
      <p:sp>
        <p:nvSpPr>
          <p:cNvPr id="631810" name="Rectangle 2"/>
          <p:cNvSpPr>
            <a:spLocks noGrp="1" noChangeArrowheads="1"/>
          </p:cNvSpPr>
          <p:nvPr>
            <p:ph type="title"/>
          </p:nvPr>
        </p:nvSpPr>
        <p:spPr/>
        <p:txBody>
          <a:bodyPr/>
          <a:lstStyle/>
          <a:p>
            <a:r>
              <a:rPr lang="bg-BG"/>
              <a:t>Как работи примерът?</a:t>
            </a:r>
          </a:p>
        </p:txBody>
      </p:sp>
      <p:sp>
        <p:nvSpPr>
          <p:cNvPr id="631811" name="Rectangle 3"/>
          <p:cNvSpPr>
            <a:spLocks noChangeArrowheads="1"/>
          </p:cNvSpPr>
          <p:nvPr/>
        </p:nvSpPr>
        <p:spPr bwMode="auto">
          <a:xfrm>
            <a:off x="2084388" y="1633539"/>
            <a:ext cx="8229600" cy="1119187"/>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string hrefPattern = @"</a:t>
            </a:r>
            <a:r>
              <a:rPr lang="it-IT" sz="2000" b="1" noProof="1">
                <a:solidFill>
                  <a:srgbClr val="FFFF00"/>
                </a:solidFill>
                <a:effectLst>
                  <a:outerShdw blurRad="38100" dist="38100" dir="2700000" algn="tl">
                    <a:srgbClr val="000000"/>
                  </a:outerShdw>
                </a:effectLst>
                <a:latin typeface="Courier New" panose="02070309020205020404" pitchFamily="49" charset="0"/>
              </a:rPr>
              <a:t>&lt;\s*</a:t>
            </a:r>
            <a:r>
              <a:rPr lang="it-IT" sz="2000" b="1" noProof="1">
                <a:solidFill>
                  <a:srgbClr val="FFFFFF"/>
                </a:solidFill>
                <a:effectLst>
                  <a:outerShdw blurRad="38100" dist="38100" dir="2700000" algn="tl">
                    <a:srgbClr val="000000"/>
                  </a:outerShdw>
                </a:effectLst>
                <a:latin typeface="Courier New" panose="02070309020205020404" pitchFamily="49" charset="0"/>
              </a:rPr>
              <a:t>a</a:t>
            </a:r>
            <a:r>
              <a:rPr lang="en-US" sz="2000" b="1">
                <a:solidFill>
                  <a:srgbClr val="FFFFFF"/>
                </a:solidFill>
                <a:effectLst>
                  <a:outerShdw blurRad="38100" dist="38100" dir="2700000" algn="tl">
                    <a:srgbClr val="000000"/>
                  </a:outerShdw>
                </a:effectLst>
                <a:latin typeface="Courier New" panose="02070309020205020404" pitchFamily="49" charset="0"/>
              </a:rPr>
              <a:t>\s</a:t>
            </a:r>
            <a:r>
              <a:rPr lang="en-US" sz="2000" b="1" noProof="1">
                <a:solidFill>
                  <a:srgbClr val="FFFFFF"/>
                </a:solidFill>
                <a:effectLst>
                  <a:outerShdw blurRad="38100" dist="38100" dir="2700000" algn="tl">
                    <a:srgbClr val="000000"/>
                  </a:outerShdw>
                </a:effectLst>
                <a:latin typeface="Courier New" panose="02070309020205020404" pitchFamily="49" charset="0"/>
              </a:rPr>
              <a:t>[^&gt;]*\bhref\s*=\s*"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@"('[^']*'|""[^""]*""|\S*)[^&gt;]*&gt;" +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@"(.|\s)*?&lt;\s*/a\s*&gt;";</a:t>
            </a:r>
          </a:p>
        </p:txBody>
      </p:sp>
    </p:spTree>
    <p:extLst>
      <p:ext uri="{BB962C8B-B14F-4D97-AF65-F5344CB8AC3E}">
        <p14:creationId xmlns:p14="http://schemas.microsoft.com/office/powerpoint/2010/main" val="311012233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body" idx="1"/>
          </p:nvPr>
        </p:nvSpPr>
        <p:spPr>
          <a:noFill/>
          <a:ln/>
        </p:spPr>
        <p:txBody>
          <a:bodyPr/>
          <a:lstStyle/>
          <a:p>
            <a:pPr marL="534988" indent="-534988">
              <a:lnSpc>
                <a:spcPct val="88000"/>
              </a:lnSpc>
            </a:pPr>
            <a:r>
              <a:rPr lang="bg-BG" sz="2800"/>
              <a:t>Регулярният израз, използван в примера:</a:t>
            </a:r>
          </a:p>
          <a:p>
            <a:pPr marL="534988" indent="-534988">
              <a:lnSpc>
                <a:spcPct val="88000"/>
              </a:lnSpc>
            </a:pPr>
            <a:endParaRPr lang="bg-BG" sz="2800"/>
          </a:p>
          <a:p>
            <a:pPr marL="534988" indent="-534988">
              <a:lnSpc>
                <a:spcPct val="88000"/>
              </a:lnSpc>
            </a:pPr>
            <a:endParaRPr lang="bg-BG" sz="2800"/>
          </a:p>
          <a:p>
            <a:pPr marL="534988" indent="-534988">
              <a:lnSpc>
                <a:spcPct val="88000"/>
              </a:lnSpc>
              <a:spcBef>
                <a:spcPct val="60000"/>
              </a:spcBef>
              <a:buNone/>
            </a:pPr>
            <a:r>
              <a:rPr lang="bg-BG" sz="2800"/>
              <a:t>търси низове като:</a:t>
            </a:r>
          </a:p>
          <a:p>
            <a:pPr marL="1069975" lvl="1" indent="-355600">
              <a:lnSpc>
                <a:spcPct val="88000"/>
              </a:lnSpc>
              <a:buFont typeface="Wingdings" panose="05000000000000000000" pitchFamily="2" charset="2"/>
              <a:buAutoNum type="arabicPeriod"/>
            </a:pPr>
            <a:r>
              <a:rPr lang="bg-BG" sz="2400"/>
              <a:t>започва със символа "</a:t>
            </a:r>
            <a:r>
              <a:rPr lang="bg-BG" sz="2400">
                <a:latin typeface="Courier New" panose="02070309020205020404" pitchFamily="49" charset="0"/>
              </a:rPr>
              <a:t>&lt;</a:t>
            </a:r>
            <a:r>
              <a:rPr lang="bg-BG" sz="2400"/>
              <a:t>" и преминава през празното пространство след него (ако има)</a:t>
            </a:r>
          </a:p>
          <a:p>
            <a:pPr marL="1069975" lvl="1" indent="-355600">
              <a:lnSpc>
                <a:spcPct val="88000"/>
              </a:lnSpc>
              <a:buFont typeface="Wingdings" panose="05000000000000000000" pitchFamily="2" charset="2"/>
              <a:buAutoNum type="arabicPeriod"/>
            </a:pPr>
            <a:r>
              <a:rPr lang="bg-BG" sz="2400"/>
              <a:t>търси символ "</a:t>
            </a:r>
            <a:r>
              <a:rPr lang="bg-BG" sz="2400">
                <a:latin typeface="Courier New" panose="02070309020205020404" pitchFamily="49" charset="0"/>
              </a:rPr>
              <a:t>a</a:t>
            </a:r>
            <a:r>
              <a:rPr lang="bg-BG" sz="2400"/>
              <a:t>", следван задължително от празно пространство</a:t>
            </a:r>
          </a:p>
        </p:txBody>
      </p:sp>
      <p:sp>
        <p:nvSpPr>
          <p:cNvPr id="678915" name="Rectangle 3"/>
          <p:cNvSpPr>
            <a:spLocks noGrp="1" noChangeArrowheads="1"/>
          </p:cNvSpPr>
          <p:nvPr>
            <p:ph type="title"/>
          </p:nvPr>
        </p:nvSpPr>
        <p:spPr/>
        <p:txBody>
          <a:bodyPr/>
          <a:lstStyle/>
          <a:p>
            <a:r>
              <a:rPr lang="bg-BG"/>
              <a:t>Как работи примерът?</a:t>
            </a:r>
          </a:p>
        </p:txBody>
      </p:sp>
      <p:sp>
        <p:nvSpPr>
          <p:cNvPr id="678916" name="Rectangle 4"/>
          <p:cNvSpPr>
            <a:spLocks noChangeArrowheads="1"/>
          </p:cNvSpPr>
          <p:nvPr/>
        </p:nvSpPr>
        <p:spPr bwMode="auto">
          <a:xfrm>
            <a:off x="2084388" y="1633539"/>
            <a:ext cx="8229600" cy="1119187"/>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string hrefPattern = @"&lt;\s*</a:t>
            </a:r>
            <a:r>
              <a:rPr lang="it-IT" sz="2000" b="1" noProof="1">
                <a:solidFill>
                  <a:srgbClr val="FFFF00"/>
                </a:solidFill>
                <a:effectLst>
                  <a:outerShdw blurRad="38100" dist="38100" dir="2700000" algn="tl">
                    <a:srgbClr val="000000"/>
                  </a:outerShdw>
                </a:effectLst>
                <a:latin typeface="Courier New" panose="02070309020205020404" pitchFamily="49" charset="0"/>
              </a:rPr>
              <a:t>a</a:t>
            </a:r>
            <a:r>
              <a:rPr lang="en-US" sz="2000" b="1">
                <a:solidFill>
                  <a:srgbClr val="FFFF00"/>
                </a:solidFill>
                <a:effectLst>
                  <a:outerShdw blurRad="38100" dist="38100" dir="2700000" algn="tl">
                    <a:srgbClr val="000000"/>
                  </a:outerShdw>
                </a:effectLst>
                <a:latin typeface="Courier New" panose="02070309020205020404" pitchFamily="49" charset="0"/>
              </a:rPr>
              <a:t>\s</a:t>
            </a:r>
            <a:r>
              <a:rPr lang="en-US" sz="2000" b="1" noProof="1">
                <a:solidFill>
                  <a:srgbClr val="FFFFFF"/>
                </a:solidFill>
                <a:effectLst>
                  <a:outerShdw blurRad="38100" dist="38100" dir="2700000" algn="tl">
                    <a:srgbClr val="000000"/>
                  </a:outerShdw>
                </a:effectLst>
                <a:latin typeface="Courier New" panose="02070309020205020404" pitchFamily="49" charset="0"/>
              </a:rPr>
              <a:t>[^&gt;]*\bhref\s*=\s*"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@"('[^']*'|""[^""]*""|\S*)[^&gt;]*&gt;" +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@"(.|\s)*?&lt;\s*/a\s*&gt;";</a:t>
            </a:r>
          </a:p>
        </p:txBody>
      </p:sp>
    </p:spTree>
    <p:extLst>
      <p:ext uri="{BB962C8B-B14F-4D97-AF65-F5344CB8AC3E}">
        <p14:creationId xmlns:p14="http://schemas.microsoft.com/office/powerpoint/2010/main" val="193073584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bg-BG"/>
              <a:t>Необходими знания</a:t>
            </a:r>
          </a:p>
        </p:txBody>
      </p:sp>
      <p:sp>
        <p:nvSpPr>
          <p:cNvPr id="254979" name="Rectangle 3"/>
          <p:cNvSpPr>
            <a:spLocks noGrp="1" noChangeArrowheads="1"/>
          </p:cNvSpPr>
          <p:nvPr>
            <p:ph type="body" idx="1"/>
          </p:nvPr>
        </p:nvSpPr>
        <p:spPr/>
        <p:txBody>
          <a:bodyPr/>
          <a:lstStyle/>
          <a:p>
            <a:r>
              <a:rPr lang="bg-BG" sz="2800"/>
              <a:t>Базови познания за общата система от типове в </a:t>
            </a:r>
            <a:r>
              <a:rPr lang="en-US" sz="2800"/>
              <a:t>.NET (Common Type System)</a:t>
            </a:r>
            <a:endParaRPr lang="bg-BG" sz="2800"/>
          </a:p>
          <a:p>
            <a:r>
              <a:rPr lang="bg-BG" sz="2800"/>
              <a:t>Базови познания за езика </a:t>
            </a:r>
            <a:r>
              <a:rPr lang="en-US" sz="2800"/>
              <a:t>C#</a:t>
            </a:r>
          </a:p>
          <a:p>
            <a:r>
              <a:rPr lang="bg-BG" sz="2800"/>
              <a:t>Познания на средствата за работа със символни низове в </a:t>
            </a:r>
            <a:r>
              <a:rPr lang="en-US" sz="2800"/>
              <a:t>.NET Framework</a:t>
            </a:r>
          </a:p>
        </p:txBody>
      </p:sp>
    </p:spTree>
    <p:extLst>
      <p:ext uri="{BB962C8B-B14F-4D97-AF65-F5344CB8AC3E}">
        <p14:creationId xmlns:p14="http://schemas.microsoft.com/office/powerpoint/2010/main" val="315542330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body" idx="1"/>
          </p:nvPr>
        </p:nvSpPr>
        <p:spPr>
          <a:noFill/>
          <a:ln/>
        </p:spPr>
        <p:txBody>
          <a:bodyPr/>
          <a:lstStyle/>
          <a:p>
            <a:pPr marL="534988" indent="-534988">
              <a:lnSpc>
                <a:spcPct val="88000"/>
              </a:lnSpc>
            </a:pPr>
            <a:r>
              <a:rPr lang="bg-BG" sz="2800"/>
              <a:t>Регулярният израз, използван в примера:</a:t>
            </a:r>
          </a:p>
          <a:p>
            <a:pPr marL="534988" indent="-534988">
              <a:lnSpc>
                <a:spcPct val="88000"/>
              </a:lnSpc>
            </a:pPr>
            <a:endParaRPr lang="bg-BG" sz="2800"/>
          </a:p>
          <a:p>
            <a:pPr marL="534988" indent="-534988">
              <a:lnSpc>
                <a:spcPct val="88000"/>
              </a:lnSpc>
            </a:pPr>
            <a:endParaRPr lang="bg-BG" sz="2800"/>
          </a:p>
          <a:p>
            <a:pPr marL="534988" indent="-534988">
              <a:lnSpc>
                <a:spcPct val="88000"/>
              </a:lnSpc>
              <a:spcBef>
                <a:spcPct val="60000"/>
              </a:spcBef>
              <a:buNone/>
            </a:pPr>
            <a:r>
              <a:rPr lang="bg-BG" sz="2800"/>
              <a:t>търси низове като:</a:t>
            </a:r>
          </a:p>
          <a:p>
            <a:pPr marL="1069975" lvl="1" indent="-355600">
              <a:lnSpc>
                <a:spcPct val="88000"/>
              </a:lnSpc>
              <a:buFont typeface="Wingdings" panose="05000000000000000000" pitchFamily="2" charset="2"/>
              <a:buAutoNum type="arabicPeriod"/>
            </a:pPr>
            <a:r>
              <a:rPr lang="bg-BG" sz="2400"/>
              <a:t>започва със символа "</a:t>
            </a:r>
            <a:r>
              <a:rPr lang="bg-BG" sz="2400">
                <a:latin typeface="Courier New" panose="02070309020205020404" pitchFamily="49" charset="0"/>
              </a:rPr>
              <a:t>&lt;</a:t>
            </a:r>
            <a:r>
              <a:rPr lang="bg-BG" sz="2400"/>
              <a:t>" и преминава през празното пространство след него (ако има)</a:t>
            </a:r>
          </a:p>
          <a:p>
            <a:pPr marL="1069975" lvl="1" indent="-355600">
              <a:lnSpc>
                <a:spcPct val="88000"/>
              </a:lnSpc>
              <a:buFont typeface="Wingdings" panose="05000000000000000000" pitchFamily="2" charset="2"/>
              <a:buAutoNum type="arabicPeriod"/>
            </a:pPr>
            <a:r>
              <a:rPr lang="bg-BG" sz="2400"/>
              <a:t>търси символ "</a:t>
            </a:r>
            <a:r>
              <a:rPr lang="bg-BG" sz="2400">
                <a:latin typeface="Courier New" panose="02070309020205020404" pitchFamily="49" charset="0"/>
              </a:rPr>
              <a:t>a</a:t>
            </a:r>
            <a:r>
              <a:rPr lang="bg-BG" sz="2400"/>
              <a:t>", следван задължително от празно пространство</a:t>
            </a:r>
          </a:p>
          <a:p>
            <a:pPr marL="1069975" lvl="1" indent="-355600">
              <a:lnSpc>
                <a:spcPct val="88000"/>
              </a:lnSpc>
              <a:buFont typeface="Wingdings" panose="05000000000000000000" pitchFamily="2" charset="2"/>
              <a:buAutoNum type="arabicPeriod"/>
            </a:pPr>
            <a:r>
              <a:rPr lang="bg-BG" sz="2400"/>
              <a:t>преминава през неопределен брой символи докато намери дума "</a:t>
            </a:r>
            <a:r>
              <a:rPr lang="bg-BG" sz="2400">
                <a:latin typeface="Courier New" panose="02070309020205020404" pitchFamily="49" charset="0"/>
              </a:rPr>
              <a:t>href</a:t>
            </a:r>
            <a:r>
              <a:rPr lang="bg-BG" sz="2400"/>
              <a:t>" (ако тагът има други атрибути преди "</a:t>
            </a:r>
            <a:r>
              <a:rPr lang="bg-BG" sz="2400">
                <a:latin typeface="Courier New" panose="02070309020205020404" pitchFamily="49" charset="0"/>
              </a:rPr>
              <a:t>href</a:t>
            </a:r>
            <a:r>
              <a:rPr lang="bg-BG" sz="2400"/>
              <a:t>", ги пропуска)</a:t>
            </a:r>
          </a:p>
        </p:txBody>
      </p:sp>
      <p:sp>
        <p:nvSpPr>
          <p:cNvPr id="679939" name="Rectangle 3"/>
          <p:cNvSpPr>
            <a:spLocks noGrp="1" noChangeArrowheads="1"/>
          </p:cNvSpPr>
          <p:nvPr>
            <p:ph type="title"/>
          </p:nvPr>
        </p:nvSpPr>
        <p:spPr/>
        <p:txBody>
          <a:bodyPr/>
          <a:lstStyle/>
          <a:p>
            <a:r>
              <a:rPr lang="bg-BG"/>
              <a:t>Как работи примерът?</a:t>
            </a:r>
          </a:p>
        </p:txBody>
      </p:sp>
      <p:sp>
        <p:nvSpPr>
          <p:cNvPr id="679940" name="Rectangle 4"/>
          <p:cNvSpPr>
            <a:spLocks noChangeArrowheads="1"/>
          </p:cNvSpPr>
          <p:nvPr/>
        </p:nvSpPr>
        <p:spPr bwMode="auto">
          <a:xfrm>
            <a:off x="2084388" y="1633539"/>
            <a:ext cx="8229600" cy="1119187"/>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string hrefPattern = @"&lt;\s*a</a:t>
            </a:r>
            <a:r>
              <a:rPr lang="en-US" sz="2000" b="1">
                <a:solidFill>
                  <a:srgbClr val="FFFFFF"/>
                </a:solidFill>
                <a:effectLst>
                  <a:outerShdw blurRad="38100" dist="38100" dir="2700000" algn="tl">
                    <a:srgbClr val="000000"/>
                  </a:outerShdw>
                </a:effectLst>
                <a:latin typeface="Courier New" panose="02070309020205020404" pitchFamily="49" charset="0"/>
              </a:rPr>
              <a:t>\s</a:t>
            </a:r>
            <a:r>
              <a:rPr lang="en-US" sz="2000" b="1" noProof="1">
                <a:solidFill>
                  <a:srgbClr val="FFFF00"/>
                </a:solidFill>
                <a:effectLst>
                  <a:outerShdw blurRad="38100" dist="38100" dir="2700000" algn="tl">
                    <a:srgbClr val="000000"/>
                  </a:outerShdw>
                </a:effectLst>
                <a:latin typeface="Courier New" panose="02070309020205020404" pitchFamily="49" charset="0"/>
              </a:rPr>
              <a:t>[^&gt;]*\bhref</a:t>
            </a:r>
            <a:r>
              <a:rPr lang="en-US" sz="2000" b="1" noProof="1">
                <a:solidFill>
                  <a:srgbClr val="FFFFFF"/>
                </a:solidFill>
                <a:effectLst>
                  <a:outerShdw blurRad="38100" dist="38100" dir="2700000" algn="tl">
                    <a:srgbClr val="000000"/>
                  </a:outerShdw>
                </a:effectLst>
                <a:latin typeface="Courier New" panose="02070309020205020404" pitchFamily="49" charset="0"/>
              </a:rPr>
              <a:t>\s*=\s*"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@"('[^']*'|""[^""]*""|\S*)[^&gt;]*&gt;" +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@"(.|\s)*?&lt;\s*/a\s*&gt;";</a:t>
            </a:r>
          </a:p>
        </p:txBody>
      </p:sp>
    </p:spTree>
    <p:extLst>
      <p:ext uri="{BB962C8B-B14F-4D97-AF65-F5344CB8AC3E}">
        <p14:creationId xmlns:p14="http://schemas.microsoft.com/office/powerpoint/2010/main" val="224216261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body" idx="1"/>
          </p:nvPr>
        </p:nvSpPr>
        <p:spPr>
          <a:noFill/>
          <a:ln/>
        </p:spPr>
        <p:txBody>
          <a:bodyPr/>
          <a:lstStyle/>
          <a:p>
            <a:pPr marL="534988" indent="-534988">
              <a:lnSpc>
                <a:spcPct val="88000"/>
              </a:lnSpc>
            </a:pPr>
            <a:r>
              <a:rPr lang="bg-BG" sz="2800"/>
              <a:t>Регулярният израз, използван в примера:</a:t>
            </a:r>
          </a:p>
          <a:p>
            <a:pPr marL="534988" indent="-534988">
              <a:lnSpc>
                <a:spcPct val="88000"/>
              </a:lnSpc>
            </a:pPr>
            <a:endParaRPr lang="bg-BG" sz="2800"/>
          </a:p>
          <a:p>
            <a:pPr marL="534988" indent="-534988">
              <a:lnSpc>
                <a:spcPct val="88000"/>
              </a:lnSpc>
            </a:pPr>
            <a:endParaRPr lang="bg-BG" sz="2800"/>
          </a:p>
          <a:p>
            <a:pPr marL="534988" indent="-534988">
              <a:lnSpc>
                <a:spcPct val="88000"/>
              </a:lnSpc>
              <a:spcBef>
                <a:spcPct val="60000"/>
              </a:spcBef>
              <a:buNone/>
            </a:pPr>
            <a:r>
              <a:rPr lang="bg-BG" sz="2800"/>
              <a:t>търси низове като:</a:t>
            </a:r>
          </a:p>
          <a:p>
            <a:pPr marL="1069975" lvl="1" indent="-355600">
              <a:lnSpc>
                <a:spcPct val="88000"/>
              </a:lnSpc>
              <a:buFont typeface="Wingdings" panose="05000000000000000000" pitchFamily="2" charset="2"/>
              <a:buAutoNum type="arabicPeriod"/>
            </a:pPr>
            <a:r>
              <a:rPr lang="bg-BG" sz="2400"/>
              <a:t>започва със символа "</a:t>
            </a:r>
            <a:r>
              <a:rPr lang="bg-BG" sz="2400">
                <a:latin typeface="Courier New" panose="02070309020205020404" pitchFamily="49" charset="0"/>
              </a:rPr>
              <a:t>&lt;</a:t>
            </a:r>
            <a:r>
              <a:rPr lang="bg-BG" sz="2400"/>
              <a:t>" и преминава през празното пространство след него (ако има)</a:t>
            </a:r>
          </a:p>
          <a:p>
            <a:pPr marL="1069975" lvl="1" indent="-355600">
              <a:lnSpc>
                <a:spcPct val="88000"/>
              </a:lnSpc>
              <a:buFont typeface="Wingdings" panose="05000000000000000000" pitchFamily="2" charset="2"/>
              <a:buAutoNum type="arabicPeriod"/>
            </a:pPr>
            <a:r>
              <a:rPr lang="bg-BG" sz="2400"/>
              <a:t>търси символ "</a:t>
            </a:r>
            <a:r>
              <a:rPr lang="bg-BG" sz="2400">
                <a:latin typeface="Courier New" panose="02070309020205020404" pitchFamily="49" charset="0"/>
              </a:rPr>
              <a:t>a</a:t>
            </a:r>
            <a:r>
              <a:rPr lang="bg-BG" sz="2400"/>
              <a:t>", следван задължително от празно пространство</a:t>
            </a:r>
          </a:p>
          <a:p>
            <a:pPr marL="1069975" lvl="1" indent="-355600">
              <a:lnSpc>
                <a:spcPct val="88000"/>
              </a:lnSpc>
              <a:buFont typeface="Wingdings" panose="05000000000000000000" pitchFamily="2" charset="2"/>
              <a:buAutoNum type="arabicPeriod"/>
            </a:pPr>
            <a:r>
              <a:rPr lang="bg-BG" sz="2400"/>
              <a:t>преминава през неопределен брой символи докато намери дума "</a:t>
            </a:r>
            <a:r>
              <a:rPr lang="bg-BG" sz="2400">
                <a:latin typeface="Courier New" panose="02070309020205020404" pitchFamily="49" charset="0"/>
              </a:rPr>
              <a:t>href</a:t>
            </a:r>
            <a:r>
              <a:rPr lang="bg-BG" sz="2400"/>
              <a:t>" (ако тагът има други атрибути преди "</a:t>
            </a:r>
            <a:r>
              <a:rPr lang="bg-BG" sz="2400">
                <a:latin typeface="Courier New" panose="02070309020205020404" pitchFamily="49" charset="0"/>
              </a:rPr>
              <a:t>href</a:t>
            </a:r>
            <a:r>
              <a:rPr lang="bg-BG" sz="2400"/>
              <a:t>", ги пропуска)</a:t>
            </a:r>
          </a:p>
          <a:p>
            <a:pPr marL="1069975" lvl="1" indent="-355600">
              <a:lnSpc>
                <a:spcPct val="88000"/>
              </a:lnSpc>
              <a:buFont typeface="Wingdings" panose="05000000000000000000" pitchFamily="2" charset="2"/>
              <a:buAutoNum type="arabicPeriod"/>
            </a:pPr>
            <a:r>
              <a:rPr lang="bg-BG" sz="2400"/>
              <a:t>търси символа "</a:t>
            </a:r>
            <a:r>
              <a:rPr lang="bg-BG" sz="2400">
                <a:latin typeface="Courier New" panose="02070309020205020404" pitchFamily="49" charset="0"/>
              </a:rPr>
              <a:t>=</a:t>
            </a:r>
            <a:r>
              <a:rPr lang="bg-BG" sz="2400"/>
              <a:t>", евентуално предшестван и следван от празно пространство</a:t>
            </a:r>
          </a:p>
        </p:txBody>
      </p:sp>
      <p:sp>
        <p:nvSpPr>
          <p:cNvPr id="680963" name="Rectangle 3"/>
          <p:cNvSpPr>
            <a:spLocks noGrp="1" noChangeArrowheads="1"/>
          </p:cNvSpPr>
          <p:nvPr>
            <p:ph type="title"/>
          </p:nvPr>
        </p:nvSpPr>
        <p:spPr/>
        <p:txBody>
          <a:bodyPr/>
          <a:lstStyle/>
          <a:p>
            <a:r>
              <a:rPr lang="bg-BG"/>
              <a:t>Как работи примерът?</a:t>
            </a:r>
          </a:p>
        </p:txBody>
      </p:sp>
      <p:sp>
        <p:nvSpPr>
          <p:cNvPr id="680964" name="Rectangle 4"/>
          <p:cNvSpPr>
            <a:spLocks noChangeArrowheads="1"/>
          </p:cNvSpPr>
          <p:nvPr/>
        </p:nvSpPr>
        <p:spPr bwMode="auto">
          <a:xfrm>
            <a:off x="2084388" y="1633539"/>
            <a:ext cx="8229600" cy="1119187"/>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string hrefPattern = @"&lt;\s*a</a:t>
            </a:r>
            <a:r>
              <a:rPr lang="en-US" sz="2000" b="1">
                <a:solidFill>
                  <a:srgbClr val="FFFFFF"/>
                </a:solidFill>
                <a:effectLst>
                  <a:outerShdw blurRad="38100" dist="38100" dir="2700000" algn="tl">
                    <a:srgbClr val="000000"/>
                  </a:outerShdw>
                </a:effectLst>
                <a:latin typeface="Courier New" panose="02070309020205020404" pitchFamily="49" charset="0"/>
              </a:rPr>
              <a:t>\s</a:t>
            </a:r>
            <a:r>
              <a:rPr lang="en-US" sz="2000" b="1" noProof="1">
                <a:solidFill>
                  <a:srgbClr val="FFFFFF"/>
                </a:solidFill>
                <a:effectLst>
                  <a:outerShdw blurRad="38100" dist="38100" dir="2700000" algn="tl">
                    <a:srgbClr val="000000"/>
                  </a:outerShdw>
                </a:effectLst>
                <a:latin typeface="Courier New" panose="02070309020205020404" pitchFamily="49" charset="0"/>
              </a:rPr>
              <a:t>[^&gt;]*\bhref</a:t>
            </a:r>
            <a:r>
              <a:rPr lang="en-US" sz="2000" b="1" noProof="1">
                <a:solidFill>
                  <a:srgbClr val="FFFF00"/>
                </a:solidFill>
                <a:effectLst>
                  <a:outerShdw blurRad="38100" dist="38100" dir="2700000" algn="tl">
                    <a:srgbClr val="000000"/>
                  </a:outerShdw>
                </a:effectLst>
                <a:latin typeface="Courier New" panose="02070309020205020404" pitchFamily="49" charset="0"/>
              </a:rPr>
              <a:t>\s*=\s*</a:t>
            </a:r>
            <a:r>
              <a:rPr lang="en-US" sz="2000" b="1" noProof="1">
                <a:solidFill>
                  <a:srgbClr val="FFFFFF"/>
                </a:solidFill>
                <a:effectLst>
                  <a:outerShdw blurRad="38100" dist="38100" dir="2700000" algn="tl">
                    <a:srgbClr val="000000"/>
                  </a:outerShdw>
                </a:effectLst>
                <a:latin typeface="Courier New" panose="02070309020205020404" pitchFamily="49" charset="0"/>
              </a:rPr>
              <a:t>"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@"('[^']*'|""[^""]*""|\S*)[^&gt;]*&gt;" +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@"(.|\s)*?&lt;\s*/a\s*&gt;";</a:t>
            </a:r>
          </a:p>
        </p:txBody>
      </p:sp>
    </p:spTree>
    <p:extLst>
      <p:ext uri="{BB962C8B-B14F-4D97-AF65-F5344CB8AC3E}">
        <p14:creationId xmlns:p14="http://schemas.microsoft.com/office/powerpoint/2010/main" val="210322457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body" idx="1"/>
          </p:nvPr>
        </p:nvSpPr>
        <p:spPr>
          <a:noFill/>
          <a:ln/>
        </p:spPr>
        <p:txBody>
          <a:bodyPr/>
          <a:lstStyle/>
          <a:p>
            <a:pPr marL="533400" indent="-533400"/>
            <a:r>
              <a:rPr lang="bg-BG" sz="2800"/>
              <a:t>Регулярният израз, използван в примера:</a:t>
            </a:r>
          </a:p>
          <a:p>
            <a:pPr marL="533400" indent="-533400"/>
            <a:endParaRPr lang="bg-BG" sz="2800"/>
          </a:p>
          <a:p>
            <a:pPr marL="533400" indent="-533400"/>
            <a:endParaRPr lang="bg-BG" sz="2800"/>
          </a:p>
          <a:p>
            <a:pPr marL="533400" indent="-533400">
              <a:spcBef>
                <a:spcPct val="60000"/>
              </a:spcBef>
              <a:buNone/>
            </a:pPr>
            <a:r>
              <a:rPr lang="bg-BG" sz="2800"/>
              <a:t>търси низове като:</a:t>
            </a:r>
          </a:p>
          <a:p>
            <a:pPr marL="1084263" lvl="1" indent="-371475">
              <a:buFont typeface="Wingdings" panose="05000000000000000000" pitchFamily="2" charset="2"/>
              <a:buAutoNum type="arabicPeriod" startAt="5"/>
            </a:pPr>
            <a:r>
              <a:rPr lang="bg-BG" sz="2400"/>
              <a:t>ако следват двойни кавички</a:t>
            </a:r>
            <a:r>
              <a:rPr lang="en-US" sz="2400"/>
              <a:t> </a:t>
            </a:r>
            <a:r>
              <a:rPr lang="bg-BG" sz="2400"/>
              <a:t>или апостроф, преминава през 0 или повече символа до намиране на съответни затварящи двойни кавички или апостроф</a:t>
            </a:r>
          </a:p>
        </p:txBody>
      </p:sp>
      <p:sp>
        <p:nvSpPr>
          <p:cNvPr id="632835" name="Rectangle 3"/>
          <p:cNvSpPr>
            <a:spLocks noGrp="1" noChangeArrowheads="1"/>
          </p:cNvSpPr>
          <p:nvPr>
            <p:ph type="title"/>
          </p:nvPr>
        </p:nvSpPr>
        <p:spPr/>
        <p:txBody>
          <a:bodyPr/>
          <a:lstStyle/>
          <a:p>
            <a:r>
              <a:rPr lang="bg-BG"/>
              <a:t>Как работи примерът?</a:t>
            </a:r>
          </a:p>
        </p:txBody>
      </p:sp>
      <p:sp>
        <p:nvSpPr>
          <p:cNvPr id="632837" name="Rectangle 5"/>
          <p:cNvSpPr>
            <a:spLocks noChangeArrowheads="1"/>
          </p:cNvSpPr>
          <p:nvPr/>
        </p:nvSpPr>
        <p:spPr bwMode="auto">
          <a:xfrm>
            <a:off x="2084388" y="1633539"/>
            <a:ext cx="8229600" cy="1119187"/>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string hrefPattern = @"&lt;\s*a</a:t>
            </a:r>
            <a:r>
              <a:rPr lang="en-US" sz="2000" b="1">
                <a:solidFill>
                  <a:srgbClr val="FFFFFF"/>
                </a:solidFill>
                <a:effectLst>
                  <a:outerShdw blurRad="38100" dist="38100" dir="2700000" algn="tl">
                    <a:srgbClr val="000000"/>
                  </a:outerShdw>
                </a:effectLst>
                <a:latin typeface="Courier New" panose="02070309020205020404" pitchFamily="49" charset="0"/>
              </a:rPr>
              <a:t>\s</a:t>
            </a:r>
            <a:r>
              <a:rPr lang="en-US" sz="2000" b="1" noProof="1">
                <a:solidFill>
                  <a:srgbClr val="FFFFFF"/>
                </a:solidFill>
                <a:effectLst>
                  <a:outerShdw blurRad="38100" dist="38100" dir="2700000" algn="tl">
                    <a:srgbClr val="000000"/>
                  </a:outerShdw>
                </a:effectLst>
                <a:latin typeface="Courier New" panose="02070309020205020404" pitchFamily="49" charset="0"/>
              </a:rPr>
              <a:t>[^&gt;]*\bhref\s*=\s*"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a:t>
            </a:r>
            <a:r>
              <a:rPr lang="en-US" sz="2000" b="1" noProof="1">
                <a:solidFill>
                  <a:srgbClr val="FFFF00"/>
                </a:solidFill>
                <a:effectLst>
                  <a:outerShdw blurRad="38100" dist="38100" dir="2700000" algn="tl">
                    <a:srgbClr val="000000"/>
                  </a:outerShdw>
                </a:effectLst>
                <a:latin typeface="Courier New" panose="02070309020205020404" pitchFamily="49" charset="0"/>
              </a:rPr>
              <a:t>'[^']*'|""[^""]*""</a:t>
            </a:r>
            <a:r>
              <a:rPr lang="en-US" sz="2000" b="1" noProof="1">
                <a:solidFill>
                  <a:srgbClr val="FFFFFF"/>
                </a:solidFill>
                <a:effectLst>
                  <a:outerShdw blurRad="38100" dist="38100" dir="2700000" algn="tl">
                    <a:srgbClr val="000000"/>
                  </a:outerShdw>
                </a:effectLst>
                <a:latin typeface="Courier New" panose="02070309020205020404" pitchFamily="49" charset="0"/>
              </a:rPr>
              <a:t>|\S*)[^&gt;]*&gt;" +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@"(.|\s)*?&lt;\s*/a\s*&gt;";</a:t>
            </a:r>
          </a:p>
        </p:txBody>
      </p:sp>
    </p:spTree>
    <p:extLst>
      <p:ext uri="{BB962C8B-B14F-4D97-AF65-F5344CB8AC3E}">
        <p14:creationId xmlns:p14="http://schemas.microsoft.com/office/powerpoint/2010/main" val="14957621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body" idx="1"/>
          </p:nvPr>
        </p:nvSpPr>
        <p:spPr>
          <a:noFill/>
          <a:ln/>
        </p:spPr>
        <p:txBody>
          <a:bodyPr/>
          <a:lstStyle/>
          <a:p>
            <a:pPr marL="533400" indent="-533400"/>
            <a:r>
              <a:rPr lang="bg-BG" sz="2800"/>
              <a:t>Регулярният израз, използван в примера:</a:t>
            </a:r>
          </a:p>
          <a:p>
            <a:pPr marL="533400" indent="-533400"/>
            <a:endParaRPr lang="bg-BG" sz="2800"/>
          </a:p>
          <a:p>
            <a:pPr marL="533400" indent="-533400"/>
            <a:endParaRPr lang="bg-BG" sz="2800"/>
          </a:p>
          <a:p>
            <a:pPr marL="533400" indent="-533400">
              <a:spcBef>
                <a:spcPct val="60000"/>
              </a:spcBef>
              <a:buNone/>
            </a:pPr>
            <a:r>
              <a:rPr lang="bg-BG" sz="2800"/>
              <a:t>търси низове като:</a:t>
            </a:r>
          </a:p>
          <a:p>
            <a:pPr marL="1084263" lvl="1" indent="-371475">
              <a:buFont typeface="Wingdings" panose="05000000000000000000" pitchFamily="2" charset="2"/>
              <a:buAutoNum type="arabicPeriod" startAt="5"/>
            </a:pPr>
            <a:r>
              <a:rPr lang="bg-BG" sz="2400"/>
              <a:t>ако следват двойни кавички</a:t>
            </a:r>
            <a:r>
              <a:rPr lang="en-US" sz="2400"/>
              <a:t> </a:t>
            </a:r>
            <a:r>
              <a:rPr lang="bg-BG" sz="2400"/>
              <a:t>или апостроф, преминава през 0 или повече символа до намиране на съответни затварящи двойни кавички или апостроф</a:t>
            </a:r>
          </a:p>
          <a:p>
            <a:pPr marL="1084263" lvl="1" indent="-371475">
              <a:buFont typeface="Wingdings" panose="05000000000000000000" pitchFamily="2" charset="2"/>
              <a:buAutoNum type="arabicPeriod" startAt="5"/>
            </a:pPr>
            <a:r>
              <a:rPr lang="bg-BG" sz="2400"/>
              <a:t>ако не следват двойни кавички или апостроф, преминава през 0 или повече символа различни от празно пространство</a:t>
            </a:r>
          </a:p>
        </p:txBody>
      </p:sp>
      <p:sp>
        <p:nvSpPr>
          <p:cNvPr id="683011" name="Rectangle 3"/>
          <p:cNvSpPr>
            <a:spLocks noGrp="1" noChangeArrowheads="1"/>
          </p:cNvSpPr>
          <p:nvPr>
            <p:ph type="title"/>
          </p:nvPr>
        </p:nvSpPr>
        <p:spPr/>
        <p:txBody>
          <a:bodyPr/>
          <a:lstStyle/>
          <a:p>
            <a:r>
              <a:rPr lang="bg-BG"/>
              <a:t>Как работи примерът?</a:t>
            </a:r>
          </a:p>
        </p:txBody>
      </p:sp>
      <p:sp>
        <p:nvSpPr>
          <p:cNvPr id="683012" name="Rectangle 4"/>
          <p:cNvSpPr>
            <a:spLocks noChangeArrowheads="1"/>
          </p:cNvSpPr>
          <p:nvPr/>
        </p:nvSpPr>
        <p:spPr bwMode="auto">
          <a:xfrm>
            <a:off x="2084388" y="1633539"/>
            <a:ext cx="8229600" cy="1119187"/>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string hrefPattern = @"&lt;\s*a</a:t>
            </a:r>
            <a:r>
              <a:rPr lang="en-US" sz="2000" b="1">
                <a:solidFill>
                  <a:srgbClr val="FFFFFF"/>
                </a:solidFill>
                <a:effectLst>
                  <a:outerShdw blurRad="38100" dist="38100" dir="2700000" algn="tl">
                    <a:srgbClr val="000000"/>
                  </a:outerShdw>
                </a:effectLst>
                <a:latin typeface="Courier New" panose="02070309020205020404" pitchFamily="49" charset="0"/>
              </a:rPr>
              <a:t>\s</a:t>
            </a:r>
            <a:r>
              <a:rPr lang="en-US" sz="2000" b="1" noProof="1">
                <a:solidFill>
                  <a:srgbClr val="FFFFFF"/>
                </a:solidFill>
                <a:effectLst>
                  <a:outerShdw blurRad="38100" dist="38100" dir="2700000" algn="tl">
                    <a:srgbClr val="000000"/>
                  </a:outerShdw>
                </a:effectLst>
                <a:latin typeface="Courier New" panose="02070309020205020404" pitchFamily="49" charset="0"/>
              </a:rPr>
              <a:t>[^&gt;]*\bhref\s*=\s*"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a:t>
            </a:r>
            <a:r>
              <a:rPr lang="en-US" sz="2000" b="1" noProof="1">
                <a:solidFill>
                  <a:srgbClr val="FFFF00"/>
                </a:solidFill>
                <a:effectLst>
                  <a:outerShdw blurRad="38100" dist="38100" dir="2700000" algn="tl">
                    <a:srgbClr val="000000"/>
                  </a:outerShdw>
                </a:effectLst>
                <a:latin typeface="Courier New" panose="02070309020205020404" pitchFamily="49" charset="0"/>
              </a:rPr>
              <a:t>\S*</a:t>
            </a:r>
            <a:r>
              <a:rPr lang="en-US" sz="2000" b="1" noProof="1">
                <a:solidFill>
                  <a:srgbClr val="FFFFFF"/>
                </a:solidFill>
                <a:effectLst>
                  <a:outerShdw blurRad="38100" dist="38100" dir="2700000" algn="tl">
                    <a:srgbClr val="000000"/>
                  </a:outerShdw>
                </a:effectLst>
                <a:latin typeface="Courier New" panose="02070309020205020404" pitchFamily="49" charset="0"/>
              </a:rPr>
              <a:t>)[^&gt;]*&gt;" +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@"(.|\s)*?&lt;\s*/a\s*&gt;";</a:t>
            </a:r>
          </a:p>
        </p:txBody>
      </p:sp>
    </p:spTree>
    <p:extLst>
      <p:ext uri="{BB962C8B-B14F-4D97-AF65-F5344CB8AC3E}">
        <p14:creationId xmlns:p14="http://schemas.microsoft.com/office/powerpoint/2010/main" val="284990200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body" idx="1"/>
          </p:nvPr>
        </p:nvSpPr>
        <p:spPr>
          <a:noFill/>
          <a:ln/>
        </p:spPr>
        <p:txBody>
          <a:bodyPr/>
          <a:lstStyle/>
          <a:p>
            <a:pPr marL="533400" indent="-533400"/>
            <a:r>
              <a:rPr lang="bg-BG" sz="2800"/>
              <a:t>Регулярният израз, използван в примера:</a:t>
            </a:r>
          </a:p>
          <a:p>
            <a:pPr marL="533400" indent="-533400"/>
            <a:endParaRPr lang="bg-BG" sz="2800"/>
          </a:p>
          <a:p>
            <a:pPr marL="533400" indent="-533400"/>
            <a:endParaRPr lang="bg-BG" sz="2800"/>
          </a:p>
          <a:p>
            <a:pPr marL="533400" indent="-533400">
              <a:spcBef>
                <a:spcPct val="60000"/>
              </a:spcBef>
              <a:buNone/>
            </a:pPr>
            <a:r>
              <a:rPr lang="bg-BG" sz="2800"/>
              <a:t>търси низове като:</a:t>
            </a:r>
          </a:p>
          <a:p>
            <a:pPr marL="1084263" lvl="1" indent="-371475">
              <a:buFont typeface="Wingdings" panose="05000000000000000000" pitchFamily="2" charset="2"/>
              <a:buAutoNum type="arabicPeriod" startAt="5"/>
            </a:pPr>
            <a:r>
              <a:rPr lang="bg-BG" sz="2400"/>
              <a:t>ако следват двойни кавички</a:t>
            </a:r>
            <a:r>
              <a:rPr lang="en-US" sz="2400"/>
              <a:t> </a:t>
            </a:r>
            <a:r>
              <a:rPr lang="bg-BG" sz="2400"/>
              <a:t>или апостроф, преминава през 0 или повече символа до намиране на съответни затварящи двойни кавички или апостроф</a:t>
            </a:r>
          </a:p>
          <a:p>
            <a:pPr marL="1084263" lvl="1" indent="-371475">
              <a:buFont typeface="Wingdings" panose="05000000000000000000" pitchFamily="2" charset="2"/>
              <a:buAutoNum type="arabicPeriod" startAt="5"/>
            </a:pPr>
            <a:r>
              <a:rPr lang="bg-BG" sz="2400"/>
              <a:t>ако не следват двойни кавички или апостроф, преминава през 0 или повече символа различни от празно пространство</a:t>
            </a:r>
          </a:p>
          <a:p>
            <a:pPr marL="1084263" lvl="1" indent="-371475">
              <a:buFont typeface="Wingdings" panose="05000000000000000000" pitchFamily="2" charset="2"/>
              <a:buAutoNum type="arabicPeriod" startAt="5"/>
            </a:pPr>
            <a:r>
              <a:rPr lang="bg-BG" sz="2400"/>
              <a:t>пропуска всички символи до намиране на символ "</a:t>
            </a:r>
            <a:r>
              <a:rPr lang="bg-BG" sz="2400">
                <a:latin typeface="Courier New" panose="02070309020205020404" pitchFamily="49" charset="0"/>
              </a:rPr>
              <a:t>&gt;</a:t>
            </a:r>
            <a:r>
              <a:rPr lang="bg-BG" sz="2400"/>
              <a:t>" и преминава през него</a:t>
            </a:r>
          </a:p>
        </p:txBody>
      </p:sp>
      <p:sp>
        <p:nvSpPr>
          <p:cNvPr id="684035" name="Rectangle 3"/>
          <p:cNvSpPr>
            <a:spLocks noGrp="1" noChangeArrowheads="1"/>
          </p:cNvSpPr>
          <p:nvPr>
            <p:ph type="title"/>
          </p:nvPr>
        </p:nvSpPr>
        <p:spPr/>
        <p:txBody>
          <a:bodyPr/>
          <a:lstStyle/>
          <a:p>
            <a:r>
              <a:rPr lang="bg-BG"/>
              <a:t>Как работи примерът?</a:t>
            </a:r>
          </a:p>
        </p:txBody>
      </p:sp>
      <p:sp>
        <p:nvSpPr>
          <p:cNvPr id="684036" name="Rectangle 4"/>
          <p:cNvSpPr>
            <a:spLocks noChangeArrowheads="1"/>
          </p:cNvSpPr>
          <p:nvPr/>
        </p:nvSpPr>
        <p:spPr bwMode="auto">
          <a:xfrm>
            <a:off x="2084388" y="1633539"/>
            <a:ext cx="8229600" cy="1119187"/>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string hrefPattern = @"&lt;\s*a</a:t>
            </a:r>
            <a:r>
              <a:rPr lang="en-US" sz="2000" b="1">
                <a:solidFill>
                  <a:srgbClr val="FFFFFF"/>
                </a:solidFill>
                <a:effectLst>
                  <a:outerShdw blurRad="38100" dist="38100" dir="2700000" algn="tl">
                    <a:srgbClr val="000000"/>
                  </a:outerShdw>
                </a:effectLst>
                <a:latin typeface="Courier New" panose="02070309020205020404" pitchFamily="49" charset="0"/>
              </a:rPr>
              <a:t>\s</a:t>
            </a:r>
            <a:r>
              <a:rPr lang="en-US" sz="2000" b="1" noProof="1">
                <a:solidFill>
                  <a:srgbClr val="FFFFFF"/>
                </a:solidFill>
                <a:effectLst>
                  <a:outerShdw blurRad="38100" dist="38100" dir="2700000" algn="tl">
                    <a:srgbClr val="000000"/>
                  </a:outerShdw>
                </a:effectLst>
                <a:latin typeface="Courier New" panose="02070309020205020404" pitchFamily="49" charset="0"/>
              </a:rPr>
              <a:t>[^&gt;]*\bhref\s*=\s*"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@"('[^']*'|""[^""]*""|\S*)</a:t>
            </a:r>
            <a:r>
              <a:rPr lang="en-US" sz="2000" b="1" noProof="1">
                <a:solidFill>
                  <a:srgbClr val="FFFF00"/>
                </a:solidFill>
                <a:effectLst>
                  <a:outerShdw blurRad="38100" dist="38100" dir="2700000" algn="tl">
                    <a:srgbClr val="000000"/>
                  </a:outerShdw>
                </a:effectLst>
                <a:latin typeface="Courier New" panose="02070309020205020404" pitchFamily="49" charset="0"/>
              </a:rPr>
              <a:t>[^&gt;]*&gt;</a:t>
            </a:r>
            <a:r>
              <a:rPr lang="en-US" sz="2000" b="1" noProof="1">
                <a:solidFill>
                  <a:srgbClr val="FFFFFF"/>
                </a:solidFill>
                <a:effectLst>
                  <a:outerShdw blurRad="38100" dist="38100" dir="2700000" algn="tl">
                    <a:srgbClr val="000000"/>
                  </a:outerShdw>
                </a:effectLst>
                <a:latin typeface="Courier New" panose="02070309020205020404" pitchFamily="49" charset="0"/>
              </a:rPr>
              <a:t>" +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@"(.|\s)*?&lt;\s*/a\s*&gt;";</a:t>
            </a:r>
          </a:p>
        </p:txBody>
      </p:sp>
    </p:spTree>
    <p:extLst>
      <p:ext uri="{BB962C8B-B14F-4D97-AF65-F5344CB8AC3E}">
        <p14:creationId xmlns:p14="http://schemas.microsoft.com/office/powerpoint/2010/main" val="55030423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body" idx="1"/>
          </p:nvPr>
        </p:nvSpPr>
        <p:spPr>
          <a:noFill/>
          <a:ln/>
        </p:spPr>
        <p:txBody>
          <a:bodyPr/>
          <a:lstStyle/>
          <a:p>
            <a:pPr marL="533400" indent="-533400"/>
            <a:r>
              <a:rPr lang="bg-BG" sz="2800"/>
              <a:t>Регулярният израз, използван в примера:</a:t>
            </a:r>
          </a:p>
          <a:p>
            <a:pPr marL="533400" indent="-533400"/>
            <a:endParaRPr lang="bg-BG" sz="2800"/>
          </a:p>
          <a:p>
            <a:pPr marL="533400" indent="-533400"/>
            <a:endParaRPr lang="bg-BG" sz="2800"/>
          </a:p>
          <a:p>
            <a:pPr marL="533400" indent="-533400">
              <a:spcBef>
                <a:spcPct val="60000"/>
              </a:spcBef>
              <a:buNone/>
            </a:pPr>
            <a:r>
              <a:rPr lang="bg-BG" sz="2800"/>
              <a:t>търси низове като:</a:t>
            </a:r>
          </a:p>
          <a:p>
            <a:pPr marL="1084263" lvl="1" indent="-365125">
              <a:buFont typeface="Wingdings" panose="05000000000000000000" pitchFamily="2" charset="2"/>
              <a:buAutoNum type="arabicPeriod" startAt="8"/>
            </a:pPr>
            <a:r>
              <a:rPr lang="bg-BG" sz="2400"/>
              <a:t>преминава през 0 или повече произволни символи, като се стреми броят им да е минимален (помислете защо е нужно това?)</a:t>
            </a:r>
            <a:endParaRPr lang="bg-BG" sz="2400">
              <a:latin typeface="Courier New" panose="02070309020205020404" pitchFamily="49" charset="0"/>
            </a:endParaRPr>
          </a:p>
        </p:txBody>
      </p:sp>
      <p:sp>
        <p:nvSpPr>
          <p:cNvPr id="677891" name="Rectangle 3"/>
          <p:cNvSpPr>
            <a:spLocks noGrp="1" noChangeArrowheads="1"/>
          </p:cNvSpPr>
          <p:nvPr>
            <p:ph type="title"/>
          </p:nvPr>
        </p:nvSpPr>
        <p:spPr/>
        <p:txBody>
          <a:bodyPr/>
          <a:lstStyle/>
          <a:p>
            <a:r>
              <a:rPr lang="bg-BG"/>
              <a:t>Как работи примерът?</a:t>
            </a:r>
          </a:p>
        </p:txBody>
      </p:sp>
      <p:sp>
        <p:nvSpPr>
          <p:cNvPr id="677892" name="Rectangle 4"/>
          <p:cNvSpPr>
            <a:spLocks noChangeArrowheads="1"/>
          </p:cNvSpPr>
          <p:nvPr/>
        </p:nvSpPr>
        <p:spPr bwMode="auto">
          <a:xfrm>
            <a:off x="2084388" y="1633539"/>
            <a:ext cx="8229600" cy="1119187"/>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string hrefPattern = @"&lt;\s*a</a:t>
            </a:r>
            <a:r>
              <a:rPr lang="en-US" sz="2000" b="1">
                <a:solidFill>
                  <a:srgbClr val="FFFFFF"/>
                </a:solidFill>
                <a:effectLst>
                  <a:outerShdw blurRad="38100" dist="38100" dir="2700000" algn="tl">
                    <a:srgbClr val="000000"/>
                  </a:outerShdw>
                </a:effectLst>
                <a:latin typeface="Courier New" panose="02070309020205020404" pitchFamily="49" charset="0"/>
              </a:rPr>
              <a:t>\s</a:t>
            </a:r>
            <a:r>
              <a:rPr lang="en-US" sz="2000" b="1" noProof="1">
                <a:solidFill>
                  <a:srgbClr val="FFFFFF"/>
                </a:solidFill>
                <a:effectLst>
                  <a:outerShdw blurRad="38100" dist="38100" dir="2700000" algn="tl">
                    <a:srgbClr val="000000"/>
                  </a:outerShdw>
                </a:effectLst>
                <a:latin typeface="Courier New" panose="02070309020205020404" pitchFamily="49" charset="0"/>
              </a:rPr>
              <a:t>[^&gt;]*\bhref\s*=\s*"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@"('[^']*'|""[^""]*""|\S*)[^&gt;]*&gt;" +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a:t>
            </a:r>
            <a:r>
              <a:rPr lang="en-US" sz="2000" b="1" noProof="1">
                <a:solidFill>
                  <a:srgbClr val="FFFF00"/>
                </a:solidFill>
                <a:effectLst>
                  <a:outerShdw blurRad="38100" dist="38100" dir="2700000" algn="tl">
                    <a:srgbClr val="000000"/>
                  </a:outerShdw>
                </a:effectLst>
                <a:latin typeface="Courier New" panose="02070309020205020404" pitchFamily="49" charset="0"/>
              </a:rPr>
              <a:t>(.|\s)*?</a:t>
            </a:r>
            <a:r>
              <a:rPr lang="en-US" sz="2000" b="1" noProof="1">
                <a:solidFill>
                  <a:srgbClr val="FFFFFF"/>
                </a:solidFill>
                <a:effectLst>
                  <a:outerShdw blurRad="38100" dist="38100" dir="2700000" algn="tl">
                    <a:srgbClr val="000000"/>
                  </a:outerShdw>
                </a:effectLst>
                <a:latin typeface="Courier New" panose="02070309020205020404" pitchFamily="49" charset="0"/>
              </a:rPr>
              <a:t>&lt;\s*/a\s*&gt;";</a:t>
            </a:r>
          </a:p>
        </p:txBody>
      </p:sp>
    </p:spTree>
    <p:extLst>
      <p:ext uri="{BB962C8B-B14F-4D97-AF65-F5344CB8AC3E}">
        <p14:creationId xmlns:p14="http://schemas.microsoft.com/office/powerpoint/2010/main" val="341463203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body" idx="1"/>
          </p:nvPr>
        </p:nvSpPr>
        <p:spPr>
          <a:noFill/>
          <a:ln/>
        </p:spPr>
        <p:txBody>
          <a:bodyPr/>
          <a:lstStyle/>
          <a:p>
            <a:pPr marL="533400" indent="-533400"/>
            <a:r>
              <a:rPr lang="bg-BG" sz="2800"/>
              <a:t>Регулярният израз, използван в примера:</a:t>
            </a:r>
          </a:p>
          <a:p>
            <a:pPr marL="533400" indent="-533400"/>
            <a:endParaRPr lang="bg-BG" sz="2800"/>
          </a:p>
          <a:p>
            <a:pPr marL="533400" indent="-533400"/>
            <a:endParaRPr lang="bg-BG" sz="2800"/>
          </a:p>
          <a:p>
            <a:pPr marL="533400" indent="-533400">
              <a:spcBef>
                <a:spcPct val="60000"/>
              </a:spcBef>
              <a:buNone/>
            </a:pPr>
            <a:r>
              <a:rPr lang="bg-BG" sz="2800"/>
              <a:t>търси низове като:</a:t>
            </a:r>
          </a:p>
          <a:p>
            <a:pPr marL="1084263" lvl="1" indent="-365125">
              <a:buFont typeface="Wingdings" panose="05000000000000000000" pitchFamily="2" charset="2"/>
              <a:buAutoNum type="arabicPeriod" startAt="8"/>
            </a:pPr>
            <a:r>
              <a:rPr lang="bg-BG" sz="2400"/>
              <a:t>преминава през 0 или повече произволни символи, като се стреми броят им да е минимален (помислете защо е нужно това?)</a:t>
            </a:r>
          </a:p>
          <a:p>
            <a:pPr marL="1084263" lvl="1" indent="-365125">
              <a:buFont typeface="Wingdings" panose="05000000000000000000" pitchFamily="2" charset="2"/>
              <a:buAutoNum type="arabicPeriod" startAt="8"/>
            </a:pPr>
            <a:r>
              <a:rPr lang="bg-BG" sz="2400"/>
              <a:t>търси затварящ таг "</a:t>
            </a:r>
            <a:r>
              <a:rPr lang="bg-BG" sz="2400">
                <a:latin typeface="Courier New" panose="02070309020205020404" pitchFamily="49" charset="0"/>
              </a:rPr>
              <a:t>&lt;/a&gt;</a:t>
            </a:r>
            <a:r>
              <a:rPr lang="bg-BG" sz="2400"/>
              <a:t>", евентуално съдържащ на места разделящи символи празно пространство (whitespace)</a:t>
            </a:r>
            <a:endParaRPr lang="bg-BG" sz="2400">
              <a:latin typeface="Courier New" panose="02070309020205020404" pitchFamily="49" charset="0"/>
            </a:endParaRPr>
          </a:p>
        </p:txBody>
      </p:sp>
      <p:sp>
        <p:nvSpPr>
          <p:cNvPr id="685059" name="Rectangle 3"/>
          <p:cNvSpPr>
            <a:spLocks noGrp="1" noChangeArrowheads="1"/>
          </p:cNvSpPr>
          <p:nvPr>
            <p:ph type="title"/>
          </p:nvPr>
        </p:nvSpPr>
        <p:spPr/>
        <p:txBody>
          <a:bodyPr/>
          <a:lstStyle/>
          <a:p>
            <a:r>
              <a:rPr lang="bg-BG"/>
              <a:t>Как работи примерът?</a:t>
            </a:r>
          </a:p>
        </p:txBody>
      </p:sp>
      <p:sp>
        <p:nvSpPr>
          <p:cNvPr id="685060" name="Rectangle 4"/>
          <p:cNvSpPr>
            <a:spLocks noChangeArrowheads="1"/>
          </p:cNvSpPr>
          <p:nvPr/>
        </p:nvSpPr>
        <p:spPr bwMode="auto">
          <a:xfrm>
            <a:off x="2084388" y="1633539"/>
            <a:ext cx="8229600" cy="1119187"/>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string hrefPattern = @"&lt;\s*a</a:t>
            </a:r>
            <a:r>
              <a:rPr lang="en-US" sz="2000" b="1">
                <a:solidFill>
                  <a:srgbClr val="FFFFFF"/>
                </a:solidFill>
                <a:effectLst>
                  <a:outerShdw blurRad="38100" dist="38100" dir="2700000" algn="tl">
                    <a:srgbClr val="000000"/>
                  </a:outerShdw>
                </a:effectLst>
                <a:latin typeface="Courier New" panose="02070309020205020404" pitchFamily="49" charset="0"/>
              </a:rPr>
              <a:t>\s</a:t>
            </a:r>
            <a:r>
              <a:rPr lang="en-US" sz="2000" b="1" noProof="1">
                <a:solidFill>
                  <a:srgbClr val="FFFFFF"/>
                </a:solidFill>
                <a:effectLst>
                  <a:outerShdw blurRad="38100" dist="38100" dir="2700000" algn="tl">
                    <a:srgbClr val="000000"/>
                  </a:outerShdw>
                </a:effectLst>
                <a:latin typeface="Courier New" panose="02070309020205020404" pitchFamily="49" charset="0"/>
              </a:rPr>
              <a:t>[^&gt;]*\bhref\s*=\s*"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@"('[^']*'|""[^""]*""|\S*)[^&gt;]*&gt;" +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@"(.|\s)*?</a:t>
            </a:r>
            <a:r>
              <a:rPr lang="en-US" sz="2000" b="1" noProof="1">
                <a:solidFill>
                  <a:srgbClr val="FFFF00"/>
                </a:solidFill>
                <a:effectLst>
                  <a:outerShdw blurRad="38100" dist="38100" dir="2700000" algn="tl">
                    <a:srgbClr val="000000"/>
                  </a:outerShdw>
                </a:effectLst>
                <a:latin typeface="Courier New" panose="02070309020205020404" pitchFamily="49" charset="0"/>
              </a:rPr>
              <a:t>&lt;\s*/a\s*&gt;</a:t>
            </a:r>
            <a:r>
              <a:rPr lang="en-US" sz="2000" b="1" noProof="1">
                <a:solidFill>
                  <a:srgbClr val="FFFFFF"/>
                </a:solidFill>
                <a:effectLst>
                  <a:outerShdw blurRad="38100" dist="38100" dir="2700000" algn="tl">
                    <a:srgbClr val="000000"/>
                  </a:outerShdw>
                </a:effectLst>
                <a:latin typeface="Courier New" panose="02070309020205020404" pitchFamily="49" charset="0"/>
              </a:rPr>
              <a:t>";</a:t>
            </a:r>
          </a:p>
        </p:txBody>
      </p:sp>
    </p:spTree>
    <p:extLst>
      <p:ext uri="{BB962C8B-B14F-4D97-AF65-F5344CB8AC3E}">
        <p14:creationId xmlns:p14="http://schemas.microsoft.com/office/powerpoint/2010/main" val="116435416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body" idx="1"/>
          </p:nvPr>
        </p:nvSpPr>
        <p:spPr>
          <a:noFill/>
          <a:ln/>
        </p:spPr>
        <p:txBody>
          <a:bodyPr/>
          <a:lstStyle/>
          <a:p>
            <a:pPr marL="533400" indent="-533400"/>
            <a:r>
              <a:rPr lang="bg-BG" sz="2800"/>
              <a:t>Регулярният израз, използван в примера:</a:t>
            </a:r>
          </a:p>
          <a:p>
            <a:pPr marL="533400" indent="-533400"/>
            <a:endParaRPr lang="bg-BG" sz="2800"/>
          </a:p>
          <a:p>
            <a:pPr marL="533400" indent="-533400"/>
            <a:endParaRPr lang="bg-BG" sz="2800"/>
          </a:p>
          <a:p>
            <a:pPr marL="533400" indent="-533400">
              <a:spcBef>
                <a:spcPct val="60000"/>
              </a:spcBef>
              <a:buNone/>
            </a:pPr>
            <a:r>
              <a:rPr lang="bg-BG" sz="2800"/>
              <a:t>търси низове като:</a:t>
            </a:r>
          </a:p>
          <a:p>
            <a:pPr marL="1084263" lvl="1" indent="-365125">
              <a:buFont typeface="Wingdings" panose="05000000000000000000" pitchFamily="2" charset="2"/>
              <a:buAutoNum type="arabicPeriod" startAt="8"/>
            </a:pPr>
            <a:r>
              <a:rPr lang="bg-BG" sz="2400"/>
              <a:t>преминава през 0 или повече произволни символи, като се стреми броят им да е минимален (помислете защо е нужно това?)</a:t>
            </a:r>
          </a:p>
          <a:p>
            <a:pPr marL="1084263" lvl="1" indent="-365125">
              <a:buFont typeface="Wingdings" panose="05000000000000000000" pitchFamily="2" charset="2"/>
              <a:buAutoNum type="arabicPeriod" startAt="8"/>
            </a:pPr>
            <a:r>
              <a:rPr lang="bg-BG" sz="2400"/>
              <a:t>търси затварящ таг "</a:t>
            </a:r>
            <a:r>
              <a:rPr lang="bg-BG" sz="2400">
                <a:latin typeface="Courier New" panose="02070309020205020404" pitchFamily="49" charset="0"/>
              </a:rPr>
              <a:t>&lt;/a&gt;</a:t>
            </a:r>
            <a:r>
              <a:rPr lang="bg-BG" sz="2400"/>
              <a:t>", евентуално съдържащ на места разделящи символи празно пространство (whitespace)</a:t>
            </a:r>
          </a:p>
          <a:p>
            <a:pPr marL="533400" indent="-533400"/>
            <a:r>
              <a:rPr lang="bg-BG" sz="2800"/>
              <a:t>Всички съвпадения се намират последователно чрез </a:t>
            </a:r>
            <a:r>
              <a:rPr lang="bg-BG" sz="2800">
                <a:latin typeface="Courier New" panose="02070309020205020404" pitchFamily="49" charset="0"/>
              </a:rPr>
              <a:t>Match.NextMatch()</a:t>
            </a:r>
          </a:p>
        </p:txBody>
      </p:sp>
      <p:sp>
        <p:nvSpPr>
          <p:cNvPr id="686083" name="Rectangle 3"/>
          <p:cNvSpPr>
            <a:spLocks noGrp="1" noChangeArrowheads="1"/>
          </p:cNvSpPr>
          <p:nvPr>
            <p:ph type="title"/>
          </p:nvPr>
        </p:nvSpPr>
        <p:spPr/>
        <p:txBody>
          <a:bodyPr/>
          <a:lstStyle/>
          <a:p>
            <a:r>
              <a:rPr lang="bg-BG"/>
              <a:t>Как работи примерът?</a:t>
            </a:r>
          </a:p>
        </p:txBody>
      </p:sp>
      <p:sp>
        <p:nvSpPr>
          <p:cNvPr id="686084" name="Rectangle 4"/>
          <p:cNvSpPr>
            <a:spLocks noChangeArrowheads="1"/>
          </p:cNvSpPr>
          <p:nvPr/>
        </p:nvSpPr>
        <p:spPr bwMode="auto">
          <a:xfrm>
            <a:off x="2084388" y="1633539"/>
            <a:ext cx="8229600" cy="1119187"/>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string hrefPattern = @"&lt;\s*a</a:t>
            </a:r>
            <a:r>
              <a:rPr lang="en-US" sz="2000" b="1">
                <a:solidFill>
                  <a:srgbClr val="FFFFFF"/>
                </a:solidFill>
                <a:effectLst>
                  <a:outerShdw blurRad="38100" dist="38100" dir="2700000" algn="tl">
                    <a:srgbClr val="000000"/>
                  </a:outerShdw>
                </a:effectLst>
                <a:latin typeface="Courier New" panose="02070309020205020404" pitchFamily="49" charset="0"/>
              </a:rPr>
              <a:t>\s</a:t>
            </a:r>
            <a:r>
              <a:rPr lang="en-US" sz="2000" b="1" noProof="1">
                <a:solidFill>
                  <a:srgbClr val="FFFFFF"/>
                </a:solidFill>
                <a:effectLst>
                  <a:outerShdw blurRad="38100" dist="38100" dir="2700000" algn="tl">
                    <a:srgbClr val="000000"/>
                  </a:outerShdw>
                </a:effectLst>
                <a:latin typeface="Courier New" panose="02070309020205020404" pitchFamily="49" charset="0"/>
              </a:rPr>
              <a:t>[^&gt;]*\bhref\s*=\s*"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@"('[^']*'|""[^""]*""|\S*)[^&gt;]*&gt;" + </a:t>
            </a:r>
          </a:p>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    </a:t>
            </a:r>
            <a:r>
              <a:rPr lang="en-US" sz="2000" b="1" noProof="1">
                <a:solidFill>
                  <a:srgbClr val="FFFFFF"/>
                </a:solidFill>
                <a:effectLst>
                  <a:outerShdw blurRad="38100" dist="38100" dir="2700000" algn="tl">
                    <a:srgbClr val="000000"/>
                  </a:outerShdw>
                </a:effectLst>
                <a:latin typeface="Courier New" panose="02070309020205020404" pitchFamily="49" charset="0"/>
              </a:rPr>
              <a:t>@"(.|\s)*?&lt;\s*/a\s*&gt;";</a:t>
            </a:r>
          </a:p>
        </p:txBody>
      </p:sp>
    </p:spTree>
    <p:extLst>
      <p:ext uri="{BB962C8B-B14F-4D97-AF65-F5344CB8AC3E}">
        <p14:creationId xmlns:p14="http://schemas.microsoft.com/office/powerpoint/2010/main" val="128891112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4" name="Rectangle 4"/>
          <p:cNvSpPr>
            <a:spLocks noGrp="1" noChangeArrowheads="1"/>
          </p:cNvSpPr>
          <p:nvPr>
            <p:ph type="title"/>
          </p:nvPr>
        </p:nvSpPr>
        <p:spPr>
          <a:noFill/>
          <a:ln/>
        </p:spPr>
        <p:txBody>
          <a:bodyPr/>
          <a:lstStyle/>
          <a:p>
            <a:r>
              <a:rPr lang="bg-BG">
                <a:latin typeface="Courier New" panose="02070309020205020404" pitchFamily="49" charset="0"/>
              </a:rPr>
              <a:t>Regex.Matches</a:t>
            </a:r>
            <a:r>
              <a:rPr lang="bg-BG"/>
              <a:t> – пример</a:t>
            </a:r>
          </a:p>
        </p:txBody>
      </p:sp>
      <p:sp>
        <p:nvSpPr>
          <p:cNvPr id="634885" name="Rectangle 5"/>
          <p:cNvSpPr>
            <a:spLocks noChangeArrowheads="1"/>
          </p:cNvSpPr>
          <p:nvPr/>
        </p:nvSpPr>
        <p:spPr bwMode="auto">
          <a:xfrm>
            <a:off x="2084389" y="1011238"/>
            <a:ext cx="8072437" cy="5548312"/>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lnSpc>
                <a:spcPct val="103000"/>
              </a:lnSpc>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static void Main()</a:t>
            </a:r>
          </a:p>
          <a:p>
            <a:pPr fontAlgn="base">
              <a:lnSpc>
                <a:spcPct val="103000"/>
              </a:lnSpc>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a:t>
            </a:r>
          </a:p>
          <a:p>
            <a:pPr fontAlgn="base">
              <a:lnSpc>
                <a:spcPct val="103000"/>
              </a:lnSpc>
              <a:spcBef>
                <a:spcPct val="0"/>
              </a:spcBef>
              <a:spcAft>
                <a:spcPct val="0"/>
              </a:spcAft>
            </a:pPr>
            <a:r>
              <a:rPr lang="bg-BG" sz="2000" b="1">
                <a:solidFill>
                  <a:srgbClr val="FFFFFF"/>
                </a:solidFill>
                <a:effectLst>
                  <a:outerShdw blurRad="38100" dist="38100" dir="2700000" algn="tl">
                    <a:srgbClr val="000000"/>
                  </a:outerShdw>
                </a:effectLst>
                <a:latin typeface="Courier New" panose="02070309020205020404" pitchFamily="49" charset="0"/>
              </a:rPr>
              <a:t>    </a:t>
            </a:r>
            <a:r>
              <a:rPr lang="bg-BG" b="1" i="1" noProof="1">
                <a:solidFill>
                  <a:srgbClr val="FFFFFF"/>
                </a:solidFill>
                <a:effectLst>
                  <a:outerShdw blurRad="38100" dist="38100" dir="2700000" algn="tl">
                    <a:srgbClr val="000000"/>
                  </a:outerShdw>
                </a:effectLst>
                <a:latin typeface="Courier New" panose="02070309020205020404" pitchFamily="49" charset="0"/>
              </a:rPr>
              <a:t>// Регулярен израз за търсене на думи на кирилица</a:t>
            </a:r>
          </a:p>
          <a:p>
            <a:pPr fontAlgn="base">
              <a:lnSpc>
                <a:spcPct val="103000"/>
              </a:lnSpc>
              <a:spcBef>
                <a:spcPct val="0"/>
              </a:spcBef>
              <a:spcAft>
                <a:spcPct val="0"/>
              </a:spcAft>
            </a:pPr>
            <a:r>
              <a:rPr lang="bg-BG" sz="2000" b="1">
                <a:solidFill>
                  <a:srgbClr val="FFFFFF"/>
                </a:solidFill>
                <a:effectLst>
                  <a:outerShdw blurRad="38100" dist="38100" dir="2700000" algn="tl">
                    <a:srgbClr val="000000"/>
                  </a:outerShdw>
                </a:effectLst>
                <a:latin typeface="Courier New" panose="02070309020205020404" pitchFamily="49" charset="0"/>
              </a:rPr>
              <a:t>    </a:t>
            </a:r>
            <a:r>
              <a:rPr lang="it-IT" sz="2000" b="1" noProof="1">
                <a:solidFill>
                  <a:srgbClr val="FFFFFF"/>
                </a:solidFill>
                <a:effectLst>
                  <a:outerShdw blurRad="38100" dist="38100" dir="2700000" algn="tl">
                    <a:srgbClr val="000000"/>
                  </a:outerShdw>
                </a:effectLst>
                <a:latin typeface="Courier New" panose="02070309020205020404" pitchFamily="49" charset="0"/>
              </a:rPr>
              <a:t>Regex regex = new Regex(@"\b[А-Яа-я]+\b");</a:t>
            </a:r>
          </a:p>
          <a:p>
            <a:pPr fontAlgn="base">
              <a:lnSpc>
                <a:spcPct val="103000"/>
              </a:lnSpc>
              <a:spcBef>
                <a:spcPct val="0"/>
              </a:spcBef>
              <a:spcAft>
                <a:spcPct val="0"/>
              </a:spcAft>
            </a:pPr>
            <a:endParaRPr lang="it-IT" sz="2000" b="1" noProof="1">
              <a:solidFill>
                <a:srgbClr val="FFFFFF"/>
              </a:solidFill>
              <a:effectLst>
                <a:outerShdw blurRad="38100" dist="38100" dir="2700000" algn="tl">
                  <a:srgbClr val="000000"/>
                </a:outerShdw>
              </a:effectLst>
              <a:latin typeface="Courier New" panose="02070309020205020404" pitchFamily="49" charset="0"/>
            </a:endParaRPr>
          </a:p>
          <a:p>
            <a:pPr fontAlgn="base">
              <a:lnSpc>
                <a:spcPct val="103000"/>
              </a:lnSpc>
              <a:spcBef>
                <a:spcPct val="0"/>
              </a:spcBef>
              <a:spcAft>
                <a:spcPct val="0"/>
              </a:spcAft>
            </a:pPr>
            <a:r>
              <a:rPr lang="bg-BG" sz="2000" b="1">
                <a:solidFill>
                  <a:srgbClr val="FFFFFF"/>
                </a:solidFill>
                <a:effectLst>
                  <a:outerShdw blurRad="38100" dist="38100" dir="2700000" algn="tl">
                    <a:srgbClr val="000000"/>
                  </a:outerShdw>
                </a:effectLst>
                <a:latin typeface="Courier New" panose="02070309020205020404" pitchFamily="49" charset="0"/>
              </a:rPr>
              <a:t>    </a:t>
            </a:r>
            <a:r>
              <a:rPr lang="it-IT" sz="2000" b="1" noProof="1">
                <a:solidFill>
                  <a:srgbClr val="FFFFFF"/>
                </a:solidFill>
                <a:effectLst>
                  <a:outerShdw blurRad="38100" dist="38100" dir="2700000" algn="tl">
                    <a:srgbClr val="000000"/>
                  </a:outerShdw>
                </a:effectLst>
                <a:latin typeface="Courier New" panose="02070309020205020404" pitchFamily="49" charset="0"/>
              </a:rPr>
              <a:t>String text = </a:t>
            </a:r>
            <a:endParaRPr lang="bg-BG" sz="2000" b="1">
              <a:solidFill>
                <a:srgbClr val="FFFFFF"/>
              </a:solidFill>
              <a:effectLst>
                <a:outerShdw blurRad="38100" dist="38100" dir="2700000" algn="tl">
                  <a:srgbClr val="000000"/>
                </a:outerShdw>
              </a:effectLst>
              <a:latin typeface="Courier New" panose="02070309020205020404" pitchFamily="49" charset="0"/>
            </a:endParaRPr>
          </a:p>
          <a:p>
            <a:pPr fontAlgn="base">
              <a:lnSpc>
                <a:spcPct val="103000"/>
              </a:lnSpc>
              <a:spcBef>
                <a:spcPct val="0"/>
              </a:spcBef>
              <a:spcAft>
                <a:spcPct val="0"/>
              </a:spcAft>
            </a:pPr>
            <a:r>
              <a:rPr lang="bg-BG" sz="2000" b="1">
                <a:solidFill>
                  <a:srgbClr val="FFFFFF"/>
                </a:solidFill>
                <a:effectLst>
                  <a:outerShdw blurRad="38100" dist="38100" dir="2700000" algn="tl">
                    <a:srgbClr val="000000"/>
                  </a:outerShdw>
                </a:effectLst>
                <a:latin typeface="Courier New" panose="02070309020205020404" pitchFamily="49" charset="0"/>
              </a:rPr>
              <a:t>        </a:t>
            </a:r>
            <a:r>
              <a:rPr lang="it-IT" sz="2000" b="1" noProof="1">
                <a:solidFill>
                  <a:srgbClr val="FFFFFF"/>
                </a:solidFill>
                <a:effectLst>
                  <a:outerShdw blurRad="38100" dist="38100" dir="2700000" algn="tl">
                    <a:srgbClr val="000000"/>
                  </a:outerShdw>
                </a:effectLst>
                <a:latin typeface="Courier New" panose="02070309020205020404" pitchFamily="49" charset="0"/>
              </a:rPr>
              <a:t>"The Bulgarian word 'бира' (beer) </a:t>
            </a:r>
            <a:r>
              <a:rPr lang="en-US" sz="2000" b="1">
                <a:solidFill>
                  <a:srgbClr val="FFFFFF"/>
                </a:solidFill>
                <a:effectLst>
                  <a:outerShdw blurRad="38100" dist="38100" dir="2700000" algn="tl">
                    <a:srgbClr val="000000"/>
                  </a:outerShdw>
                </a:effectLst>
                <a:latin typeface="Courier New" panose="02070309020205020404" pitchFamily="49" charset="0"/>
              </a:rPr>
              <a:t>often</a:t>
            </a:r>
            <a:r>
              <a:rPr lang="en-US" sz="2000" b="1" noProof="1">
                <a:solidFill>
                  <a:srgbClr val="FFFFFF"/>
                </a:solidFill>
                <a:effectLst>
                  <a:outerShdw blurRad="38100" dist="38100" dir="2700000" algn="tl">
                    <a:srgbClr val="000000"/>
                  </a:outerShdw>
                </a:effectLst>
                <a:latin typeface="Courier New" panose="02070309020205020404" pitchFamily="49" charset="0"/>
              </a:rPr>
              <a:t>" +</a:t>
            </a:r>
          </a:p>
          <a:p>
            <a:pPr fontAlgn="base">
              <a:lnSpc>
                <a:spcPct val="103000"/>
              </a:lnSpc>
              <a:spcBef>
                <a:spcPct val="0"/>
              </a:spcBef>
              <a:spcAft>
                <a:spcPct val="0"/>
              </a:spcAft>
            </a:pPr>
            <a:r>
              <a:rPr lang="bg-BG" sz="2000" b="1">
                <a:solidFill>
                  <a:srgbClr val="FFFFFF"/>
                </a:solidFill>
                <a:effectLst>
                  <a:outerShdw blurRad="38100" dist="38100" dir="2700000" algn="tl">
                    <a:srgbClr val="000000"/>
                  </a:outerShdw>
                </a:effectLst>
                <a:latin typeface="Courier New" panose="02070309020205020404" pitchFamily="49" charset="0"/>
              </a:rPr>
              <a:t>        </a:t>
            </a:r>
            <a:r>
              <a:rPr lang="it-IT" sz="2000" b="1" noProof="1">
                <a:solidFill>
                  <a:srgbClr val="FFFFFF"/>
                </a:solidFill>
                <a:effectLst>
                  <a:outerShdw blurRad="38100" dist="38100" dir="2700000" algn="tl">
                    <a:srgbClr val="000000"/>
                  </a:outerShdw>
                </a:effectLst>
                <a:latin typeface="Courier New" panose="02070309020205020404" pitchFamily="49" charset="0"/>
              </a:rPr>
              <a:t>" comes with the word 'скара' (grill).";</a:t>
            </a:r>
          </a:p>
          <a:p>
            <a:pPr fontAlgn="base">
              <a:lnSpc>
                <a:spcPct val="103000"/>
              </a:lnSpc>
              <a:spcBef>
                <a:spcPct val="0"/>
              </a:spcBef>
              <a:spcAft>
                <a:spcPct val="0"/>
              </a:spcAft>
            </a:pPr>
            <a:endParaRPr lang="it-IT" sz="2000" b="1" noProof="1">
              <a:solidFill>
                <a:srgbClr val="FFFFFF"/>
              </a:solidFill>
              <a:effectLst>
                <a:outerShdw blurRad="38100" dist="38100" dir="2700000" algn="tl">
                  <a:srgbClr val="000000"/>
                </a:outerShdw>
              </a:effectLst>
              <a:latin typeface="Courier New" panose="02070309020205020404" pitchFamily="49" charset="0"/>
            </a:endParaRPr>
          </a:p>
          <a:p>
            <a:pPr fontAlgn="base">
              <a:lnSpc>
                <a:spcPct val="103000"/>
              </a:lnSpc>
              <a:spcBef>
                <a:spcPct val="0"/>
              </a:spcBef>
              <a:spcAft>
                <a:spcPct val="0"/>
              </a:spcAft>
            </a:pPr>
            <a:r>
              <a:rPr lang="bg-BG" sz="2000" b="1">
                <a:solidFill>
                  <a:srgbClr val="FFFFFF"/>
                </a:solidFill>
                <a:effectLst>
                  <a:outerShdw blurRad="38100" dist="38100" dir="2700000" algn="tl">
                    <a:srgbClr val="000000"/>
                  </a:outerShdw>
                </a:effectLst>
                <a:latin typeface="Courier New" panose="02070309020205020404" pitchFamily="49" charset="0"/>
              </a:rPr>
              <a:t>    </a:t>
            </a:r>
            <a:r>
              <a:rPr lang="it-IT" sz="2000" b="1" noProof="1">
                <a:solidFill>
                  <a:srgbClr val="FFFFFF"/>
                </a:solidFill>
                <a:effectLst>
                  <a:outerShdw blurRad="38100" dist="38100" dir="2700000" algn="tl">
                    <a:srgbClr val="000000"/>
                  </a:outerShdw>
                </a:effectLst>
                <a:latin typeface="Courier New" panose="02070309020205020404" pitchFamily="49" charset="0"/>
              </a:rPr>
              <a:t>MatchCollection matches = regex.Matches(text);</a:t>
            </a:r>
          </a:p>
          <a:p>
            <a:pPr fontAlgn="base">
              <a:lnSpc>
                <a:spcPct val="103000"/>
              </a:lnSpc>
              <a:spcBef>
                <a:spcPct val="0"/>
              </a:spcBef>
              <a:spcAft>
                <a:spcPct val="0"/>
              </a:spcAft>
            </a:pPr>
            <a:r>
              <a:rPr lang="bg-BG" sz="2000" b="1">
                <a:solidFill>
                  <a:srgbClr val="FFFFFF"/>
                </a:solidFill>
                <a:effectLst>
                  <a:outerShdw blurRad="38100" dist="38100" dir="2700000" algn="tl">
                    <a:srgbClr val="000000"/>
                  </a:outerShdw>
                </a:effectLst>
                <a:latin typeface="Courier New" panose="02070309020205020404" pitchFamily="49" charset="0"/>
              </a:rPr>
              <a:t>    </a:t>
            </a:r>
            <a:r>
              <a:rPr lang="it-IT" sz="2000" b="1" noProof="1">
                <a:solidFill>
                  <a:srgbClr val="FFFFFF"/>
                </a:solidFill>
                <a:effectLst>
                  <a:outerShdw blurRad="38100" dist="38100" dir="2700000" algn="tl">
                    <a:srgbClr val="000000"/>
                  </a:outerShdw>
                </a:effectLst>
                <a:latin typeface="Courier New" panose="02070309020205020404" pitchFamily="49" charset="0"/>
              </a:rPr>
              <a:t>foreach (Match match in matches)</a:t>
            </a:r>
          </a:p>
          <a:p>
            <a:pPr fontAlgn="base">
              <a:lnSpc>
                <a:spcPct val="103000"/>
              </a:lnSpc>
              <a:spcBef>
                <a:spcPct val="0"/>
              </a:spcBef>
              <a:spcAft>
                <a:spcPct val="0"/>
              </a:spcAft>
            </a:pPr>
            <a:r>
              <a:rPr lang="bg-BG" sz="2000" b="1">
                <a:solidFill>
                  <a:srgbClr val="FFFFFF"/>
                </a:solidFill>
                <a:effectLst>
                  <a:outerShdw blurRad="38100" dist="38100" dir="2700000" algn="tl">
                    <a:srgbClr val="000000"/>
                  </a:outerShdw>
                </a:effectLst>
                <a:latin typeface="Courier New" panose="02070309020205020404" pitchFamily="49" charset="0"/>
              </a:rPr>
              <a:t>    </a:t>
            </a:r>
            <a:r>
              <a:rPr lang="bg-BG" sz="2000" b="1" noProof="1">
                <a:solidFill>
                  <a:srgbClr val="FFFFFF"/>
                </a:solidFill>
                <a:effectLst>
                  <a:outerShdw blurRad="38100" dist="38100" dir="2700000" algn="tl">
                    <a:srgbClr val="000000"/>
                  </a:outerShdw>
                </a:effectLst>
                <a:latin typeface="Courier New" panose="02070309020205020404" pitchFamily="49" charset="0"/>
              </a:rPr>
              <a:t>{</a:t>
            </a:r>
          </a:p>
          <a:p>
            <a:pPr fontAlgn="base">
              <a:lnSpc>
                <a:spcPct val="103000"/>
              </a:lnSpc>
              <a:spcBef>
                <a:spcPct val="0"/>
              </a:spcBef>
              <a:spcAft>
                <a:spcPct val="0"/>
              </a:spcAft>
            </a:pPr>
            <a:r>
              <a:rPr lang="bg-BG" sz="2000" b="1">
                <a:solidFill>
                  <a:srgbClr val="FFFFFF"/>
                </a:solidFill>
                <a:effectLst>
                  <a:outerShdw blurRad="38100" dist="38100" dir="2700000" algn="tl">
                    <a:srgbClr val="000000"/>
                  </a:outerShdw>
                </a:effectLst>
                <a:latin typeface="Courier New" panose="02070309020205020404" pitchFamily="49" charset="0"/>
              </a:rPr>
              <a:t>        </a:t>
            </a:r>
            <a:r>
              <a:rPr lang="it-IT" sz="2000" b="1" noProof="1">
                <a:solidFill>
                  <a:srgbClr val="FFFFFF"/>
                </a:solidFill>
                <a:effectLst>
                  <a:outerShdw blurRad="38100" dist="38100" dir="2700000" algn="tl">
                    <a:srgbClr val="000000"/>
                  </a:outerShdw>
                </a:effectLst>
                <a:latin typeface="Courier New" panose="02070309020205020404" pitchFamily="49" charset="0"/>
              </a:rPr>
              <a:t>Console.Write("{0}</a:t>
            </a:r>
            <a:r>
              <a:rPr lang="bg-BG" sz="2000" b="1">
                <a:solidFill>
                  <a:srgbClr val="FFFFFF"/>
                </a:solidFill>
                <a:effectLst>
                  <a:outerShdw blurRad="38100" dist="38100" dir="2700000" algn="tl">
                    <a:srgbClr val="000000"/>
                  </a:outerShdw>
                </a:effectLst>
                <a:latin typeface="Courier New" panose="02070309020205020404" pitchFamily="49" charset="0"/>
              </a:rPr>
              <a:t>:</a:t>
            </a:r>
            <a:r>
              <a:rPr lang="en-US" sz="2000" b="1">
                <a:solidFill>
                  <a:srgbClr val="FFFFFF"/>
                </a:solidFill>
                <a:effectLst>
                  <a:outerShdw blurRad="38100" dist="38100" dir="2700000" algn="tl">
                    <a:srgbClr val="000000"/>
                  </a:outerShdw>
                </a:effectLst>
                <a:latin typeface="Courier New" panose="02070309020205020404" pitchFamily="49" charset="0"/>
              </a:rPr>
              <a:t>{1}</a:t>
            </a:r>
            <a:r>
              <a:rPr lang="en-US" sz="2000" b="1" noProof="1">
                <a:solidFill>
                  <a:srgbClr val="FFFFFF"/>
                </a:solidFill>
                <a:effectLst>
                  <a:outerShdw blurRad="38100" dist="38100" dir="2700000" algn="tl">
                    <a:srgbClr val="000000"/>
                  </a:outerShdw>
                </a:effectLst>
                <a:latin typeface="Courier New" panose="02070309020205020404" pitchFamily="49" charset="0"/>
              </a:rPr>
              <a:t> ", match);</a:t>
            </a:r>
          </a:p>
          <a:p>
            <a:pPr fontAlgn="base">
              <a:lnSpc>
                <a:spcPct val="103000"/>
              </a:lnSpc>
              <a:spcBef>
                <a:spcPct val="0"/>
              </a:spcBef>
              <a:spcAft>
                <a:spcPct val="0"/>
              </a:spcAft>
            </a:pPr>
            <a:r>
              <a:rPr lang="bg-BG" sz="2000" b="1">
                <a:solidFill>
                  <a:srgbClr val="FFFFFF"/>
                </a:solidFill>
                <a:effectLst>
                  <a:outerShdw blurRad="38100" dist="38100" dir="2700000" algn="tl">
                    <a:srgbClr val="000000"/>
                  </a:outerShdw>
                </a:effectLst>
                <a:latin typeface="Courier New" panose="02070309020205020404" pitchFamily="49" charset="0"/>
              </a:rPr>
              <a:t>    </a:t>
            </a:r>
            <a:r>
              <a:rPr lang="bg-BG" sz="2000" b="1" noProof="1">
                <a:solidFill>
                  <a:srgbClr val="FFFFFF"/>
                </a:solidFill>
                <a:effectLst>
                  <a:outerShdw blurRad="38100" dist="38100" dir="2700000" algn="tl">
                    <a:srgbClr val="000000"/>
                  </a:outerShdw>
                </a:effectLst>
                <a:latin typeface="Courier New" panose="02070309020205020404" pitchFamily="49" charset="0"/>
              </a:rPr>
              <a:t>}</a:t>
            </a:r>
          </a:p>
          <a:p>
            <a:pPr fontAlgn="base">
              <a:lnSpc>
                <a:spcPct val="103000"/>
              </a:lnSpc>
              <a:spcBef>
                <a:spcPct val="0"/>
              </a:spcBef>
              <a:spcAft>
                <a:spcPct val="0"/>
              </a:spcAft>
            </a:pPr>
            <a:endParaRPr lang="bg-BG" sz="2000" b="1" noProof="1">
              <a:solidFill>
                <a:srgbClr val="FFFFFF"/>
              </a:solidFill>
              <a:effectLst>
                <a:outerShdw blurRad="38100" dist="38100" dir="2700000" algn="tl">
                  <a:srgbClr val="000000"/>
                </a:outerShdw>
              </a:effectLst>
              <a:latin typeface="Courier New" panose="02070309020205020404" pitchFamily="49" charset="0"/>
            </a:endParaRPr>
          </a:p>
          <a:p>
            <a:pPr fontAlgn="base">
              <a:lnSpc>
                <a:spcPct val="103000"/>
              </a:lnSpc>
              <a:spcBef>
                <a:spcPct val="0"/>
              </a:spcBef>
              <a:spcAft>
                <a:spcPct val="0"/>
              </a:spcAft>
            </a:pPr>
            <a:r>
              <a:rPr lang="bg-BG" sz="2000" b="1">
                <a:solidFill>
                  <a:srgbClr val="FFFFFF"/>
                </a:solidFill>
                <a:effectLst>
                  <a:outerShdw blurRad="38100" dist="38100" dir="2700000" algn="tl">
                    <a:srgbClr val="000000"/>
                  </a:outerShdw>
                </a:effectLst>
                <a:latin typeface="Courier New" panose="02070309020205020404" pitchFamily="49" charset="0"/>
              </a:rPr>
              <a:t>    </a:t>
            </a:r>
            <a:r>
              <a:rPr lang="bg-BG" b="1" i="1" noProof="1">
                <a:solidFill>
                  <a:srgbClr val="FFFFFF"/>
                </a:solidFill>
                <a:effectLst>
                  <a:outerShdw blurRad="38100" dist="38100" dir="2700000" algn="tl">
                    <a:srgbClr val="000000"/>
                  </a:outerShdw>
                </a:effectLst>
                <a:latin typeface="Courier New" panose="02070309020205020404" pitchFamily="49" charset="0"/>
              </a:rPr>
              <a:t>// Резултат: бира скара</a:t>
            </a:r>
          </a:p>
          <a:p>
            <a:pPr fontAlgn="base">
              <a:lnSpc>
                <a:spcPct val="103000"/>
              </a:lnSpc>
              <a:spcBef>
                <a:spcPct val="0"/>
              </a:spcBef>
              <a:spcAft>
                <a:spcPct val="0"/>
              </a:spcAft>
            </a:pPr>
            <a:r>
              <a:rPr lang="bg-BG" sz="2000" b="1" noProof="1">
                <a:solidFill>
                  <a:srgbClr val="FFFFFF"/>
                </a:solidFill>
                <a:effectLst>
                  <a:outerShdw blurRad="38100" dist="38100" dir="2700000" algn="tl">
                    <a:srgbClr val="000000"/>
                  </a:outerShdw>
                </a:effectLst>
                <a:latin typeface="Courier New" panose="02070309020205020404" pitchFamily="49" charset="0"/>
              </a:rPr>
              <a:t>}</a:t>
            </a:r>
          </a:p>
        </p:txBody>
      </p:sp>
    </p:spTree>
    <p:extLst>
      <p:ext uri="{BB962C8B-B14F-4D97-AF65-F5344CB8AC3E}">
        <p14:creationId xmlns:p14="http://schemas.microsoft.com/office/powerpoint/2010/main" val="117035809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bg-BG"/>
              <a:t>Класът </a:t>
            </a:r>
            <a:r>
              <a:rPr lang="en-US">
                <a:latin typeface="Courier New" panose="02070309020205020404" pitchFamily="49" charset="0"/>
              </a:rPr>
              <a:t>Match</a:t>
            </a:r>
            <a:endParaRPr lang="bg-BG">
              <a:latin typeface="Courier New" panose="02070309020205020404" pitchFamily="49" charset="0"/>
            </a:endParaRPr>
          </a:p>
        </p:txBody>
      </p:sp>
      <p:sp>
        <p:nvSpPr>
          <p:cNvPr id="641027" name="Rectangle 3"/>
          <p:cNvSpPr>
            <a:spLocks noGrp="1" noChangeArrowheads="1"/>
          </p:cNvSpPr>
          <p:nvPr>
            <p:ph type="body" idx="1"/>
          </p:nvPr>
        </p:nvSpPr>
        <p:spPr/>
        <p:txBody>
          <a:bodyPr/>
          <a:lstStyle/>
          <a:p>
            <a:pPr>
              <a:spcBef>
                <a:spcPct val="27000"/>
              </a:spcBef>
            </a:pPr>
            <a:r>
              <a:rPr lang="bg-BG" sz="2800"/>
              <a:t>По-важни свойства и методи на </a:t>
            </a:r>
            <a:r>
              <a:rPr lang="bg-BG" sz="2800">
                <a:latin typeface="Courier New" panose="02070309020205020404" pitchFamily="49" charset="0"/>
              </a:rPr>
              <a:t>Match</a:t>
            </a:r>
            <a:r>
              <a:rPr lang="bg-BG" sz="2800"/>
              <a:t>:</a:t>
            </a:r>
          </a:p>
          <a:p>
            <a:pPr lvl="1">
              <a:spcBef>
                <a:spcPct val="27000"/>
              </a:spcBef>
            </a:pPr>
            <a:r>
              <a:rPr lang="bg-BG" sz="2400">
                <a:latin typeface="Courier New" panose="02070309020205020404" pitchFamily="49" charset="0"/>
              </a:rPr>
              <a:t>Success</a:t>
            </a:r>
            <a:r>
              <a:rPr lang="bg-BG" sz="2400"/>
              <a:t> – връща дали съвпадението е валидно – дали търсенето е намерило нещо</a:t>
            </a:r>
          </a:p>
          <a:p>
            <a:pPr lvl="1">
              <a:spcBef>
                <a:spcPct val="27000"/>
              </a:spcBef>
            </a:pPr>
            <a:r>
              <a:rPr lang="bg-BG" sz="2400">
                <a:latin typeface="Courier New" panose="02070309020205020404" pitchFamily="49" charset="0"/>
              </a:rPr>
              <a:t>Value</a:t>
            </a:r>
            <a:r>
              <a:rPr lang="bg-BG" sz="2400"/>
              <a:t> – връща стойността на съвпадението</a:t>
            </a:r>
          </a:p>
          <a:p>
            <a:pPr lvl="1">
              <a:spcBef>
                <a:spcPct val="27000"/>
              </a:spcBef>
            </a:pPr>
            <a:r>
              <a:rPr lang="bg-BG" sz="2400">
                <a:latin typeface="Courier New" panose="02070309020205020404" pitchFamily="49" charset="0"/>
              </a:rPr>
              <a:t>Index</a:t>
            </a:r>
            <a:r>
              <a:rPr lang="bg-BG" sz="2400"/>
              <a:t> – връща позицията на съвпадението в текста</a:t>
            </a:r>
          </a:p>
          <a:p>
            <a:pPr lvl="1">
              <a:spcBef>
                <a:spcPct val="27000"/>
              </a:spcBef>
            </a:pPr>
            <a:r>
              <a:rPr lang="bg-BG" sz="2400">
                <a:latin typeface="Courier New" panose="02070309020205020404" pitchFamily="49" charset="0"/>
              </a:rPr>
              <a:t>Length</a:t>
            </a:r>
            <a:r>
              <a:rPr lang="bg-BG" sz="2400"/>
              <a:t> – връща дължината на съвпадението</a:t>
            </a:r>
          </a:p>
          <a:p>
            <a:pPr lvl="1">
              <a:spcBef>
                <a:spcPct val="27000"/>
              </a:spcBef>
            </a:pPr>
            <a:r>
              <a:rPr lang="bg-BG" sz="2400">
                <a:latin typeface="Courier New" panose="02070309020205020404" pitchFamily="49" charset="0"/>
              </a:rPr>
              <a:t>NextMatch()</a:t>
            </a:r>
            <a:r>
              <a:rPr lang="bg-BG" sz="2400"/>
              <a:t> – предизвиква продължаване на търсенето от края на текущата съвпадение и връща следващото съвпадение (ако има)</a:t>
            </a:r>
          </a:p>
          <a:p>
            <a:pPr lvl="1">
              <a:spcBef>
                <a:spcPct val="27000"/>
              </a:spcBef>
            </a:pPr>
            <a:r>
              <a:rPr lang="bg-BG" sz="2400">
                <a:latin typeface="Courier New" panose="02070309020205020404" pitchFamily="49" charset="0"/>
              </a:rPr>
              <a:t>Groups</a:t>
            </a:r>
            <a:r>
              <a:rPr lang="bg-BG" sz="2400"/>
              <a:t> – връща групите, съдържащи се в съвпадението във вид на </a:t>
            </a:r>
            <a:r>
              <a:rPr lang="bg-BG" sz="2400">
                <a:latin typeface="Courier New" panose="02070309020205020404" pitchFamily="49" charset="0"/>
              </a:rPr>
              <a:t>GroupCollection</a:t>
            </a:r>
          </a:p>
          <a:p>
            <a:pPr lvl="1">
              <a:spcBef>
                <a:spcPct val="27000"/>
              </a:spcBef>
            </a:pPr>
            <a:r>
              <a:rPr lang="bg-BG" sz="2400">
                <a:latin typeface="Courier New" panose="02070309020205020404" pitchFamily="49" charset="0"/>
              </a:rPr>
              <a:t>Captures</a:t>
            </a:r>
            <a:r>
              <a:rPr lang="bg-BG" sz="2400"/>
              <a:t> – връща </a:t>
            </a:r>
            <a:r>
              <a:rPr lang="bg-BG" sz="2400">
                <a:latin typeface="Courier New" panose="02070309020205020404" pitchFamily="49" charset="0"/>
              </a:rPr>
              <a:t>CaptureCollection</a:t>
            </a:r>
            <a:r>
              <a:rPr lang="bg-BG" sz="2400"/>
              <a:t> от </a:t>
            </a:r>
            <a:r>
              <a:rPr lang="bg-BG" sz="2400">
                <a:latin typeface="Courier New" panose="02070309020205020404" pitchFamily="49" charset="0"/>
              </a:rPr>
              <a:t>Capture</a:t>
            </a:r>
            <a:r>
              <a:rPr lang="bg-BG" sz="2400"/>
              <a:t> обектите, образуващи съвпадението</a:t>
            </a:r>
          </a:p>
        </p:txBody>
      </p:sp>
    </p:spTree>
    <p:extLst>
      <p:ext uri="{BB962C8B-B14F-4D97-AF65-F5344CB8AC3E}">
        <p14:creationId xmlns:p14="http://schemas.microsoft.com/office/powerpoint/2010/main" val="332363815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r>
              <a:rPr lang="bg-BG"/>
              <a:t>Съдържание</a:t>
            </a:r>
          </a:p>
        </p:txBody>
      </p:sp>
      <p:sp>
        <p:nvSpPr>
          <p:cNvPr id="656387" name="Rectangle 3"/>
          <p:cNvSpPr>
            <a:spLocks noGrp="1" noChangeArrowheads="1"/>
          </p:cNvSpPr>
          <p:nvPr>
            <p:ph type="body" idx="1"/>
          </p:nvPr>
        </p:nvSpPr>
        <p:spPr/>
        <p:txBody>
          <a:bodyPr/>
          <a:lstStyle/>
          <a:p>
            <a:r>
              <a:rPr lang="ru-RU" sz="2800"/>
              <a:t>Регулярни изрази. Синтаксис на регулярните изрази</a:t>
            </a:r>
            <a:endParaRPr lang="en-US" sz="2800"/>
          </a:p>
          <a:p>
            <a:r>
              <a:rPr lang="bg-BG" sz="2800"/>
              <a:t>Езикът на регулярните изрази</a:t>
            </a:r>
            <a:endParaRPr lang="ru-RU" sz="2800"/>
          </a:p>
          <a:p>
            <a:pPr lvl="1"/>
            <a:r>
              <a:rPr lang="ru-RU" sz="2600"/>
              <a:t>Литерали и метасимволи. Escaping последователности, метасимволи за класове, метасимволи за количество, метасимволи за местоположение</a:t>
            </a:r>
          </a:p>
          <a:p>
            <a:r>
              <a:rPr lang="bg-BG" sz="2800"/>
              <a:t>Регулярни изрази в .NET. Пространството </a:t>
            </a:r>
            <a:r>
              <a:rPr lang="bg-BG" sz="2800">
                <a:latin typeface="Courier New" panose="02070309020205020404" pitchFamily="49" charset="0"/>
              </a:rPr>
              <a:t>System.Text.RegularExpressions</a:t>
            </a:r>
          </a:p>
          <a:p>
            <a:r>
              <a:rPr lang="ru-RU" sz="2800"/>
              <a:t>Класът </a:t>
            </a:r>
            <a:r>
              <a:rPr lang="ru-RU" sz="2800">
                <a:latin typeface="Courier New" panose="02070309020205020404" pitchFamily="49" charset="0"/>
              </a:rPr>
              <a:t>Regex</a:t>
            </a:r>
            <a:r>
              <a:rPr lang="ru-RU" sz="2800"/>
              <a:t>. Методи. Приложение</a:t>
            </a:r>
            <a:endParaRPr lang="en-US" sz="2800"/>
          </a:p>
          <a:p>
            <a:r>
              <a:rPr lang="bg-BG" sz="2800"/>
              <a:t>Класовете </a:t>
            </a:r>
            <a:r>
              <a:rPr lang="en-US" sz="2800">
                <a:latin typeface="Courier New" panose="02070309020205020404" pitchFamily="49" charset="0"/>
              </a:rPr>
              <a:t>Match</a:t>
            </a:r>
            <a:r>
              <a:rPr lang="en-US" sz="2800"/>
              <a:t> </a:t>
            </a:r>
            <a:r>
              <a:rPr lang="bg-BG" sz="2800"/>
              <a:t>и </a:t>
            </a:r>
            <a:r>
              <a:rPr lang="it-IT" sz="2800" noProof="1">
                <a:latin typeface="Courier New" panose="02070309020205020404" pitchFamily="49" charset="0"/>
              </a:rPr>
              <a:t>MatchCollection</a:t>
            </a:r>
          </a:p>
          <a:p>
            <a:r>
              <a:rPr lang="ru-RU" sz="2800"/>
              <a:t>Търсене по регулярен израз</a:t>
            </a:r>
          </a:p>
        </p:txBody>
      </p:sp>
    </p:spTree>
    <p:extLst>
      <p:ext uri="{BB962C8B-B14F-4D97-AF65-F5344CB8AC3E}">
        <p14:creationId xmlns:p14="http://schemas.microsoft.com/office/powerpoint/2010/main" val="394989879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noFill/>
          <a:ln/>
        </p:spPr>
        <p:txBody>
          <a:bodyPr/>
          <a:lstStyle/>
          <a:p>
            <a:r>
              <a:rPr lang="bg-BG">
                <a:latin typeface="Courier New" panose="02070309020205020404" pitchFamily="49" charset="0"/>
              </a:rPr>
              <a:t>Regex.Match</a:t>
            </a:r>
            <a:r>
              <a:rPr lang="bg-BG"/>
              <a:t> – пример</a:t>
            </a:r>
          </a:p>
        </p:txBody>
      </p:sp>
      <p:sp>
        <p:nvSpPr>
          <p:cNvPr id="693251" name="Rectangle 3"/>
          <p:cNvSpPr>
            <a:spLocks noChangeArrowheads="1"/>
          </p:cNvSpPr>
          <p:nvPr/>
        </p:nvSpPr>
        <p:spPr bwMode="auto">
          <a:xfrm>
            <a:off x="2084389" y="1087439"/>
            <a:ext cx="8072437" cy="5508175"/>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lnSpc>
                <a:spcPct val="102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static void Main()</a:t>
            </a:r>
          </a:p>
          <a:p>
            <a:pPr fontAlgn="base">
              <a:lnSpc>
                <a:spcPct val="102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a:t>
            </a:r>
          </a:p>
          <a:p>
            <a:pPr fontAlgn="base">
              <a:lnSpc>
                <a:spcPct val="102000"/>
              </a:lnSpc>
              <a:spcBef>
                <a:spcPct val="0"/>
              </a:spcBef>
              <a:spcAft>
                <a:spcPct val="0"/>
              </a:spcAft>
            </a:pPr>
            <a:r>
              <a:rPr lang="bg-BG" sz="1600" b="1" i="1">
                <a:solidFill>
                  <a:srgbClr val="FFFFFF"/>
                </a:solidFill>
                <a:effectLst>
                  <a:outerShdw blurRad="38100" dist="38100" dir="2700000" algn="tl">
                    <a:srgbClr val="000000"/>
                  </a:outerShdw>
                </a:effectLst>
                <a:latin typeface="Courier New" panose="02070309020205020404" pitchFamily="49" charset="0"/>
              </a:rPr>
              <a:t>    </a:t>
            </a:r>
            <a:r>
              <a:rPr lang="bg-BG" sz="1600" b="1" i="1" noProof="1">
                <a:solidFill>
                  <a:srgbClr val="FFFFFF"/>
                </a:solidFill>
                <a:effectLst>
                  <a:outerShdw blurRad="38100" dist="38100" dir="2700000" algn="tl">
                    <a:srgbClr val="000000"/>
                  </a:outerShdw>
                </a:effectLst>
                <a:latin typeface="Courier New" panose="02070309020205020404" pitchFamily="49" charset="0"/>
              </a:rPr>
              <a:t>// Регулярен израз за търсене на думи на латиница</a:t>
            </a:r>
          </a:p>
          <a:p>
            <a:pPr fontAlgn="base">
              <a:lnSpc>
                <a:spcPct val="102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Regex regex = new Regex(@"\b[A-Za-z]+\b");</a:t>
            </a:r>
          </a:p>
          <a:p>
            <a:pPr fontAlgn="base">
              <a:lnSpc>
                <a:spcPct val="102000"/>
              </a:lnSpc>
              <a:spcBef>
                <a:spcPct val="0"/>
              </a:spcBef>
              <a:spcAft>
                <a:spcPct val="0"/>
              </a:spcAft>
            </a:pPr>
            <a:endParaRPr lang="bg-BG" b="1">
              <a:solidFill>
                <a:srgbClr val="FFFFFF"/>
              </a:solidFill>
              <a:effectLst>
                <a:outerShdw blurRad="38100" dist="38100" dir="2700000" algn="tl">
                  <a:srgbClr val="000000"/>
                </a:outerShdw>
              </a:effectLst>
              <a:latin typeface="Courier New" panose="02070309020205020404" pitchFamily="49" charset="0"/>
            </a:endParaRPr>
          </a:p>
          <a:p>
            <a:pPr fontAlgn="base">
              <a:lnSpc>
                <a:spcPct val="102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String text = </a:t>
            </a:r>
          </a:p>
          <a:p>
            <a:pPr fontAlgn="base">
              <a:lnSpc>
                <a:spcPct val="102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bg-BG" b="1" noProof="1">
                <a:solidFill>
                  <a:srgbClr val="FFFFFF"/>
                </a:solidFill>
                <a:effectLst>
                  <a:outerShdw blurRad="38100" dist="38100" dir="2700000" algn="tl">
                    <a:srgbClr val="000000"/>
                  </a:outerShdw>
                </a:effectLst>
                <a:latin typeface="Courier New" panose="02070309020205020404" pitchFamily="49" charset="0"/>
              </a:rPr>
              <a:t>"Бирените историците смятат, че същинският</a:t>
            </a:r>
            <a:r>
              <a:rPr lang="bg-BG" b="1">
                <a:solidFill>
                  <a:srgbClr val="FFFFFF"/>
                </a:solidFill>
                <a:effectLst>
                  <a:outerShdw blurRad="38100" dist="38100" dir="2700000" algn="tl">
                    <a:srgbClr val="000000"/>
                  </a:outerShdw>
                </a:effectLst>
                <a:latin typeface="Courier New" panose="02070309020205020404" pitchFamily="49" charset="0"/>
              </a:rPr>
              <a:t> </a:t>
            </a:r>
            <a:r>
              <a:rPr lang="bg-BG" b="1" noProof="1">
                <a:solidFill>
                  <a:srgbClr val="FFFFFF"/>
                </a:solidFill>
                <a:effectLst>
                  <a:outerShdw blurRad="38100" dist="38100" dir="2700000" algn="tl">
                    <a:srgbClr val="000000"/>
                  </a:outerShdw>
                </a:effectLst>
                <a:latin typeface="Courier New" panose="02070309020205020404" pitchFamily="49" charset="0"/>
              </a:rPr>
              <a:t>" +</a:t>
            </a:r>
          </a:p>
          <a:p>
            <a:pPr fontAlgn="base">
              <a:lnSpc>
                <a:spcPct val="102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bg-BG" b="1" noProof="1">
                <a:solidFill>
                  <a:srgbClr val="FFFFFF"/>
                </a:solidFill>
                <a:effectLst>
                  <a:outerShdw blurRad="38100" dist="38100" dir="2700000" algn="tl">
                    <a:srgbClr val="000000"/>
                  </a:outerShdw>
                </a:effectLst>
                <a:latin typeface="Courier New" panose="02070309020205020404" pitchFamily="49" charset="0"/>
              </a:rPr>
              <a:t>"хмел</a:t>
            </a:r>
            <a:r>
              <a:rPr lang="bg-BG" b="1" noProof="1">
                <a:solidFill>
                  <a:srgbClr val="FFFFFF"/>
                </a:solidFill>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(Humulus lupulus) влязъл трайно в</a:t>
            </a:r>
            <a:r>
              <a:rPr lang="bg-BG" b="1">
                <a:solidFill>
                  <a:srgbClr val="FFFFFF"/>
                </a:solidFill>
                <a:effectLst>
                  <a:outerShdw blurRad="38100" dist="38100" dir="2700000" algn="tl">
                    <a:srgbClr val="000000"/>
                  </a:outerShdw>
                </a:effectLst>
                <a:latin typeface="Courier New" panose="02070309020205020404" pitchFamily="49" charset="0"/>
              </a:rPr>
              <a:t> " +</a:t>
            </a:r>
            <a:endParaRPr lang="bg-BG" b="1" noProof="1">
              <a:solidFill>
                <a:srgbClr val="FFFFFF"/>
              </a:solidFill>
              <a:effectLst>
                <a:outerShdw blurRad="38100" dist="38100" dir="2700000" algn="tl">
                  <a:srgbClr val="000000"/>
                </a:outerShdw>
              </a:effectLst>
              <a:latin typeface="Courier New" panose="02070309020205020404" pitchFamily="49" charset="0"/>
            </a:endParaRPr>
          </a:p>
          <a:p>
            <a:pPr fontAlgn="base">
              <a:lnSpc>
                <a:spcPct val="102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bg-BG" b="1" noProof="1">
                <a:solidFill>
                  <a:srgbClr val="FFFFFF"/>
                </a:solidFill>
                <a:effectLst>
                  <a:outerShdw blurRad="38100" dist="38100" dir="2700000" algn="tl">
                    <a:srgbClr val="000000"/>
                  </a:outerShdw>
                </a:effectLst>
                <a:latin typeface="Courier New" panose="02070309020205020404" pitchFamily="49" charset="0"/>
              </a:rPr>
              <a:t>"пивоварството</a:t>
            </a:r>
            <a:r>
              <a:rPr lang="bg-BG" b="1" noProof="1">
                <a:solidFill>
                  <a:srgbClr val="FFFFFF"/>
                </a:solidFill>
                <a:latin typeface="Courier New" panose="02070309020205020404" pitchFamily="49" charset="0"/>
              </a:rPr>
              <a:t> </a:t>
            </a:r>
            <a:r>
              <a:rPr lang="bg-BG" b="1" noProof="1">
                <a:solidFill>
                  <a:srgbClr val="FFFFFF"/>
                </a:solidFill>
                <a:effectLst>
                  <a:outerShdw blurRad="38100" dist="38100" dir="2700000" algn="tl">
                    <a:srgbClr val="000000"/>
                  </a:outerShdw>
                </a:effectLst>
                <a:latin typeface="Courier New" panose="02070309020205020404" pitchFamily="49" charset="0"/>
              </a:rPr>
              <a:t>едва през IX век.";</a:t>
            </a:r>
          </a:p>
          <a:p>
            <a:pPr fontAlgn="base">
              <a:lnSpc>
                <a:spcPct val="102000"/>
              </a:lnSpc>
              <a:spcBef>
                <a:spcPct val="0"/>
              </a:spcBef>
              <a:spcAft>
                <a:spcPct val="0"/>
              </a:spcAft>
            </a:pPr>
            <a:endParaRPr lang="bg-BG" b="1" noProof="1">
              <a:solidFill>
                <a:srgbClr val="FFFFFF"/>
              </a:solidFill>
              <a:effectLst>
                <a:outerShdw blurRad="38100" dist="38100" dir="2700000" algn="tl">
                  <a:srgbClr val="000000"/>
                </a:outerShdw>
              </a:effectLst>
              <a:latin typeface="Courier New" panose="02070309020205020404" pitchFamily="49" charset="0"/>
            </a:endParaRPr>
          </a:p>
          <a:p>
            <a:pPr fontAlgn="base">
              <a:lnSpc>
                <a:spcPct val="102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Match match = regex.Match(text);</a:t>
            </a:r>
          </a:p>
          <a:p>
            <a:pPr fontAlgn="base">
              <a:lnSpc>
                <a:spcPct val="102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while (match.Success)</a:t>
            </a:r>
          </a:p>
          <a:p>
            <a:pPr fontAlgn="base">
              <a:lnSpc>
                <a:spcPct val="102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bg-BG" b="1" noProof="1">
                <a:solidFill>
                  <a:srgbClr val="FFFFFF"/>
                </a:solidFill>
                <a:effectLst>
                  <a:outerShdw blurRad="38100" dist="38100" dir="2700000" algn="tl">
                    <a:srgbClr val="000000"/>
                  </a:outerShdw>
                </a:effectLst>
                <a:latin typeface="Courier New" panose="02070309020205020404" pitchFamily="49" charset="0"/>
              </a:rPr>
              <a:t>{</a:t>
            </a:r>
          </a:p>
          <a:p>
            <a:pPr fontAlgn="base">
              <a:lnSpc>
                <a:spcPct val="102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Console.Write("{0}:{1} ", match, match.Index);</a:t>
            </a:r>
          </a:p>
          <a:p>
            <a:pPr fontAlgn="base">
              <a:lnSpc>
                <a:spcPct val="102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match = match.NextMatch();</a:t>
            </a:r>
          </a:p>
          <a:p>
            <a:pPr fontAlgn="base">
              <a:lnSpc>
                <a:spcPct val="102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bg-BG" b="1" noProof="1">
                <a:solidFill>
                  <a:srgbClr val="FFFFFF"/>
                </a:solidFill>
                <a:effectLst>
                  <a:outerShdw blurRad="38100" dist="38100" dir="2700000" algn="tl">
                    <a:srgbClr val="000000"/>
                  </a:outerShdw>
                </a:effectLst>
                <a:latin typeface="Courier New" panose="02070309020205020404" pitchFamily="49" charset="0"/>
              </a:rPr>
              <a:t>}</a:t>
            </a:r>
          </a:p>
          <a:p>
            <a:pPr fontAlgn="base">
              <a:lnSpc>
                <a:spcPct val="102000"/>
              </a:lnSpc>
              <a:spcBef>
                <a:spcPct val="0"/>
              </a:spcBef>
              <a:spcAft>
                <a:spcPct val="0"/>
              </a:spcAft>
            </a:pPr>
            <a:endParaRPr lang="bg-BG" b="1">
              <a:solidFill>
                <a:srgbClr val="FFFFFF"/>
              </a:solidFill>
              <a:effectLst>
                <a:outerShdw blurRad="38100" dist="38100" dir="2700000" algn="tl">
                  <a:srgbClr val="000000"/>
                </a:outerShdw>
              </a:effectLst>
              <a:latin typeface="Courier New" panose="02070309020205020404" pitchFamily="49" charset="0"/>
            </a:endParaRPr>
          </a:p>
          <a:p>
            <a:pPr fontAlgn="base">
              <a:lnSpc>
                <a:spcPct val="102000"/>
              </a:lnSpc>
              <a:spcBef>
                <a:spcPct val="0"/>
              </a:spcBef>
              <a:spcAft>
                <a:spcPct val="0"/>
              </a:spcAft>
            </a:pPr>
            <a:r>
              <a:rPr lang="bg-BG" sz="1600" b="1" i="1">
                <a:solidFill>
                  <a:srgbClr val="FFFFFF"/>
                </a:solidFill>
                <a:effectLst>
                  <a:outerShdw blurRad="38100" dist="38100" dir="2700000" algn="tl">
                    <a:srgbClr val="000000"/>
                  </a:outerShdw>
                </a:effectLst>
                <a:latin typeface="Courier New" panose="02070309020205020404" pitchFamily="49" charset="0"/>
              </a:rPr>
              <a:t>    </a:t>
            </a:r>
            <a:r>
              <a:rPr lang="bg-BG" sz="1600" b="1" i="1" noProof="1">
                <a:solidFill>
                  <a:srgbClr val="FFFFFF"/>
                </a:solidFill>
                <a:effectLst>
                  <a:outerShdw blurRad="38100" dist="38100" dir="2700000" algn="tl">
                    <a:srgbClr val="000000"/>
                  </a:outerShdw>
                </a:effectLst>
                <a:latin typeface="Courier New" panose="02070309020205020404" pitchFamily="49" charset="0"/>
              </a:rPr>
              <a:t>// Резултат: Humulus:47 lupulus:55 IX:103</a:t>
            </a:r>
          </a:p>
          <a:p>
            <a:pPr fontAlgn="base">
              <a:lnSpc>
                <a:spcPct val="102000"/>
              </a:lnSpc>
              <a:spcBef>
                <a:spcPct val="0"/>
              </a:spcBef>
              <a:spcAft>
                <a:spcPct val="0"/>
              </a:spcAft>
            </a:pPr>
            <a:r>
              <a:rPr lang="bg-BG" b="1" noProof="1">
                <a:solidFill>
                  <a:srgbClr val="FFFFFF"/>
                </a:solidFill>
                <a:effectLst>
                  <a:outerShdw blurRad="38100" dist="38100" dir="2700000" algn="tl">
                    <a:srgbClr val="000000"/>
                  </a:outerShdw>
                </a:effectLst>
                <a:latin typeface="Courier New" panose="02070309020205020404" pitchFamily="49" charset="0"/>
              </a:rPr>
              <a:t>}</a:t>
            </a:r>
          </a:p>
        </p:txBody>
      </p:sp>
    </p:spTree>
    <p:extLst>
      <p:ext uri="{BB962C8B-B14F-4D97-AF65-F5344CB8AC3E}">
        <p14:creationId xmlns:p14="http://schemas.microsoft.com/office/powerpoint/2010/main" val="188542561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p:txBody>
          <a:bodyPr/>
          <a:lstStyle/>
          <a:p>
            <a:r>
              <a:rPr lang="bg-BG"/>
              <a:t>Работа с групи</a:t>
            </a:r>
          </a:p>
        </p:txBody>
      </p:sp>
      <p:sp>
        <p:nvSpPr>
          <p:cNvPr id="640003" name="Rectangle 3"/>
          <p:cNvSpPr>
            <a:spLocks noGrp="1" noChangeArrowheads="1"/>
          </p:cNvSpPr>
          <p:nvPr>
            <p:ph type="body" idx="1"/>
          </p:nvPr>
        </p:nvSpPr>
        <p:spPr/>
        <p:txBody>
          <a:bodyPr/>
          <a:lstStyle/>
          <a:p>
            <a:pPr>
              <a:spcBef>
                <a:spcPct val="25000"/>
              </a:spcBef>
            </a:pPr>
            <a:r>
              <a:rPr lang="bg-BG" sz="2700"/>
              <a:t>Групите в регулярните изрази дават възможност за извличане и обработка на отделни части от изразите</a:t>
            </a:r>
          </a:p>
          <a:p>
            <a:pPr>
              <a:spcBef>
                <a:spcPct val="25000"/>
              </a:spcBef>
            </a:pPr>
            <a:r>
              <a:rPr lang="bg-BG" sz="2700"/>
              <a:t>Групите се задават със скоби и могат да имат имена</a:t>
            </a:r>
          </a:p>
          <a:p>
            <a:pPr>
              <a:spcBef>
                <a:spcPct val="25000"/>
              </a:spcBef>
            </a:pPr>
            <a:r>
              <a:rPr lang="bg-BG" sz="2700"/>
              <a:t>Групите могат да се влагат една в друга</a:t>
            </a:r>
          </a:p>
          <a:p>
            <a:pPr>
              <a:spcBef>
                <a:spcPct val="25000"/>
              </a:spcBef>
            </a:pPr>
            <a:r>
              <a:rPr lang="bg-BG" sz="2700"/>
              <a:t>За извличане на всички групи от дадено съвпадение (</a:t>
            </a:r>
            <a:r>
              <a:rPr lang="bg-BG" sz="2700">
                <a:latin typeface="Courier New" panose="02070309020205020404" pitchFamily="49" charset="0"/>
              </a:rPr>
              <a:t>Match</a:t>
            </a:r>
            <a:r>
              <a:rPr lang="bg-BG" sz="2700"/>
              <a:t>) се използва свойството </a:t>
            </a:r>
            <a:r>
              <a:rPr lang="bg-BG" sz="2700">
                <a:latin typeface="Courier New" panose="02070309020205020404" pitchFamily="49" charset="0"/>
              </a:rPr>
              <a:t>Groups</a:t>
            </a:r>
            <a:r>
              <a:rPr lang="bg-BG" sz="2700"/>
              <a:t>, което връща </a:t>
            </a:r>
            <a:r>
              <a:rPr lang="bg-BG" sz="2700">
                <a:latin typeface="Courier New" panose="02070309020205020404" pitchFamily="49" charset="0"/>
              </a:rPr>
              <a:t>GroupCollection</a:t>
            </a:r>
          </a:p>
          <a:p>
            <a:pPr>
              <a:spcBef>
                <a:spcPct val="25000"/>
              </a:spcBef>
            </a:pPr>
            <a:r>
              <a:rPr lang="bg-BG" sz="2700"/>
              <a:t>Групите, за които не са зададени имена, могат да се извличат по номер</a:t>
            </a:r>
          </a:p>
          <a:p>
            <a:pPr>
              <a:spcBef>
                <a:spcPct val="25000"/>
              </a:spcBef>
            </a:pPr>
            <a:r>
              <a:rPr lang="bg-BG" sz="2700"/>
              <a:t>Номерацията става по реда на отварящите скоби</a:t>
            </a:r>
          </a:p>
        </p:txBody>
      </p:sp>
    </p:spTree>
    <p:extLst>
      <p:ext uri="{BB962C8B-B14F-4D97-AF65-F5344CB8AC3E}">
        <p14:creationId xmlns:p14="http://schemas.microsoft.com/office/powerpoint/2010/main" val="366053558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bg-BG"/>
              <a:t>Работа с групи</a:t>
            </a:r>
            <a:r>
              <a:rPr lang="en-US"/>
              <a:t> – </a:t>
            </a:r>
            <a:r>
              <a:rPr lang="bg-BG"/>
              <a:t>пример</a:t>
            </a:r>
          </a:p>
        </p:txBody>
      </p:sp>
      <p:sp>
        <p:nvSpPr>
          <p:cNvPr id="642051" name="Rectangle 3"/>
          <p:cNvSpPr>
            <a:spLocks noGrp="1" noChangeArrowheads="1"/>
          </p:cNvSpPr>
          <p:nvPr>
            <p:ph type="body" idx="1"/>
          </p:nvPr>
        </p:nvSpPr>
        <p:spPr/>
        <p:txBody>
          <a:bodyPr/>
          <a:lstStyle/>
          <a:p>
            <a:pPr>
              <a:spcBef>
                <a:spcPct val="25000"/>
              </a:spcBef>
            </a:pPr>
            <a:r>
              <a:rPr lang="bg-BG" sz="2800"/>
              <a:t>Даден е текст във формат:</a:t>
            </a:r>
            <a:endParaRPr lang="en-US" sz="2800"/>
          </a:p>
          <a:p>
            <a:pPr>
              <a:spcBef>
                <a:spcPct val="25000"/>
              </a:spcBef>
            </a:pPr>
            <a:endParaRPr lang="bg-BG" sz="2800"/>
          </a:p>
          <a:p>
            <a:pPr>
              <a:spcBef>
                <a:spcPct val="60000"/>
              </a:spcBef>
              <a:buFont typeface="Wingdings" panose="05000000000000000000" pitchFamily="2" charset="2"/>
              <a:buNone/>
            </a:pPr>
            <a:r>
              <a:rPr lang="bg-BG" sz="2800"/>
              <a:t>	Парсване с регулярни изрази и групи:</a:t>
            </a:r>
          </a:p>
        </p:txBody>
      </p:sp>
      <p:sp>
        <p:nvSpPr>
          <p:cNvPr id="642052" name="Rectangle 4"/>
          <p:cNvSpPr>
            <a:spLocks noChangeArrowheads="1"/>
          </p:cNvSpPr>
          <p:nvPr/>
        </p:nvSpPr>
        <p:spPr bwMode="auto">
          <a:xfrm>
            <a:off x="2084389" y="1697038"/>
            <a:ext cx="8072437" cy="487362"/>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lnSpc>
                <a:spcPct val="103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&lt;име на потребител&gt; &lt;</a:t>
            </a:r>
            <a:r>
              <a:rPr lang="en-US" b="1">
                <a:solidFill>
                  <a:srgbClr val="FFFFFF"/>
                </a:solidFill>
                <a:effectLst>
                  <a:outerShdw blurRad="38100" dist="38100" dir="2700000" algn="tl">
                    <a:srgbClr val="000000"/>
                  </a:outerShdw>
                </a:effectLst>
                <a:latin typeface="Courier New" panose="02070309020205020404" pitchFamily="49" charset="0"/>
              </a:rPr>
              <a:t>IP </a:t>
            </a:r>
            <a:r>
              <a:rPr lang="bg-BG" b="1">
                <a:solidFill>
                  <a:srgbClr val="FFFFFF"/>
                </a:solidFill>
                <a:effectLst>
                  <a:outerShdw blurRad="38100" dist="38100" dir="2700000" algn="tl">
                    <a:srgbClr val="000000"/>
                  </a:outerShdw>
                </a:effectLst>
                <a:latin typeface="Courier New" panose="02070309020205020404" pitchFamily="49" charset="0"/>
              </a:rPr>
              <a:t>адрес&gt; &lt;време в системата&gt;</a:t>
            </a:r>
            <a:endParaRPr lang="bg-BG" b="1" noProof="1">
              <a:solidFill>
                <a:srgbClr val="FFFFFF"/>
              </a:solidFill>
              <a:effectLst>
                <a:outerShdw blurRad="38100" dist="38100" dir="2700000" algn="tl">
                  <a:srgbClr val="000000"/>
                </a:outerShdw>
              </a:effectLst>
              <a:latin typeface="Courier New" panose="02070309020205020404" pitchFamily="49" charset="0"/>
            </a:endParaRPr>
          </a:p>
        </p:txBody>
      </p:sp>
      <p:sp>
        <p:nvSpPr>
          <p:cNvPr id="642053" name="Rectangle 5"/>
          <p:cNvSpPr>
            <a:spLocks noChangeArrowheads="1"/>
          </p:cNvSpPr>
          <p:nvPr/>
        </p:nvSpPr>
        <p:spPr bwMode="auto">
          <a:xfrm>
            <a:off x="2073276" y="2790826"/>
            <a:ext cx="8074025" cy="3776663"/>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String text = "gosho 62.44.18.124 02:44:50\n" +</a:t>
            </a:r>
          </a:p>
          <a:p>
            <a:pPr fontAlgn="base">
              <a:spcBef>
                <a:spcPct val="0"/>
              </a:spcBef>
              <a:spcAft>
                <a:spcPct val="0"/>
              </a:spcAft>
            </a:pPr>
            <a:r>
              <a:rPr lang="en-US" b="1">
                <a:solidFill>
                  <a:srgbClr val="FFFFFF"/>
                </a:solidFill>
                <a:effectLst>
                  <a:outerShdw blurRad="38100" dist="38100" dir="2700000" algn="tl">
                    <a:srgbClr val="000000"/>
                  </a:outerShdw>
                </a:effectLst>
                <a:latin typeface="Courier New" panose="02070309020205020404" pitchFamily="49" charset="0"/>
              </a:rPr>
              <a:t>    </a:t>
            </a:r>
            <a:r>
              <a:rPr lang="en-US" b="1" noProof="1">
                <a:solidFill>
                  <a:srgbClr val="FFFFFF"/>
                </a:solidFill>
                <a:effectLst>
                  <a:outerShdw blurRad="38100" dist="38100" dir="2700000" algn="tl">
                    <a:srgbClr val="000000"/>
                  </a:outerShdw>
                </a:effectLst>
                <a:latin typeface="Courier New" panose="02070309020205020404" pitchFamily="49" charset="0"/>
              </a:rPr>
              <a:t>"root 193.168.22.18 22:12:38\n" +</a:t>
            </a:r>
          </a:p>
          <a:p>
            <a:pPr fontAlgn="base">
              <a:spcBef>
                <a:spcPct val="0"/>
              </a:spcBef>
              <a:spcAft>
                <a:spcPct val="0"/>
              </a:spcAft>
            </a:pPr>
            <a:r>
              <a:rPr lang="en-US" b="1">
                <a:solidFill>
                  <a:srgbClr val="FFFFFF"/>
                </a:solidFill>
                <a:effectLst>
                  <a:outerShdw blurRad="38100" dist="38100" dir="2700000" algn="tl">
                    <a:srgbClr val="000000"/>
                  </a:outerShdw>
                </a:effectLst>
                <a:latin typeface="Courier New" panose="02070309020205020404" pitchFamily="49" charset="0"/>
              </a:rPr>
              <a:t>    </a:t>
            </a:r>
            <a:r>
              <a:rPr lang="en-US" b="1" noProof="1">
                <a:solidFill>
                  <a:srgbClr val="FFFFFF"/>
                </a:solidFill>
                <a:effectLst>
                  <a:outerShdw blurRad="38100" dist="38100" dir="2700000" algn="tl">
                    <a:srgbClr val="000000"/>
                  </a:outerShdw>
                </a:effectLst>
                <a:latin typeface="Courier New" panose="02070309020205020404" pitchFamily="49" charset="0"/>
              </a:rPr>
              <a:t>"nakov 217.9.231.126 00:07:24";</a:t>
            </a:r>
          </a:p>
          <a:p>
            <a:pPr fontAlgn="base">
              <a:spcBef>
                <a:spcPct val="5000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string pattern = </a:t>
            </a:r>
          </a:p>
          <a:p>
            <a:pPr fontAlgn="base">
              <a:spcBef>
                <a:spcPct val="0"/>
              </a:spcBef>
              <a:spcAft>
                <a:spcPct val="0"/>
              </a:spcAft>
            </a:pPr>
            <a:r>
              <a:rPr lang="en-US" b="1">
                <a:solidFill>
                  <a:srgbClr val="FFFFFF"/>
                </a:solidFill>
                <a:effectLst>
                  <a:outerShdw blurRad="38100" dist="38100" dir="2700000" algn="tl">
                    <a:srgbClr val="000000"/>
                  </a:outerShdw>
                </a:effectLst>
                <a:latin typeface="Courier New" panose="02070309020205020404" pitchFamily="49" charset="0"/>
              </a:rPr>
              <a:t>    </a:t>
            </a:r>
            <a:r>
              <a:rPr lang="en-US" b="1" noProof="1">
                <a:solidFill>
                  <a:srgbClr val="FFFFFF"/>
                </a:solidFill>
                <a:effectLst>
                  <a:outerShdw blurRad="38100" dist="38100" dir="2700000" algn="tl">
                    <a:srgbClr val="000000"/>
                  </a:outerShdw>
                </a:effectLst>
                <a:latin typeface="Courier New" panose="02070309020205020404" pitchFamily="49" charset="0"/>
              </a:rPr>
              <a:t>@"(?&lt;name&gt;\S+)\s+(?&lt;ip&gt;[0-9\.]+)\s+(?&lt;time&gt;[0-9:]+)";</a:t>
            </a:r>
          </a:p>
          <a:p>
            <a:pPr fontAlgn="base">
              <a:spcBef>
                <a:spcPct val="5000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MatchCollection matches = Regex.Matches(text, pattern);</a:t>
            </a:r>
          </a:p>
          <a:p>
            <a:pPr fontAlgn="base">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foreach (Match match in matches)</a:t>
            </a:r>
          </a:p>
          <a:p>
            <a:pPr fontAlgn="base">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a:t>
            </a:r>
          </a:p>
          <a:p>
            <a:pPr fontAlgn="base">
              <a:spcBef>
                <a:spcPct val="0"/>
              </a:spcBef>
              <a:spcAft>
                <a:spcPct val="0"/>
              </a:spcAft>
            </a:pPr>
            <a:r>
              <a:rPr lang="en-US" b="1">
                <a:solidFill>
                  <a:srgbClr val="FFFFFF"/>
                </a:solidFill>
                <a:effectLst>
                  <a:outerShdw blurRad="38100" dist="38100" dir="2700000" algn="tl">
                    <a:srgbClr val="000000"/>
                  </a:outerShdw>
                </a:effectLst>
                <a:latin typeface="Courier New" panose="02070309020205020404" pitchFamily="49" charset="0"/>
              </a:rPr>
              <a:t>    </a:t>
            </a:r>
            <a:r>
              <a:rPr lang="en-US" b="1" noProof="1">
                <a:solidFill>
                  <a:srgbClr val="FFFFFF"/>
                </a:solidFill>
                <a:effectLst>
                  <a:outerShdw blurRad="38100" dist="38100" dir="2700000" algn="tl">
                    <a:srgbClr val="000000"/>
                  </a:outerShdw>
                </a:effectLst>
                <a:latin typeface="Courier New" panose="02070309020205020404" pitchFamily="49" charset="0"/>
              </a:rPr>
              <a:t>Console.WriteLine("name={0,-8} ip={1,-16} time={2}",</a:t>
            </a:r>
          </a:p>
          <a:p>
            <a:pPr fontAlgn="base">
              <a:spcBef>
                <a:spcPct val="0"/>
              </a:spcBef>
              <a:spcAft>
                <a:spcPct val="0"/>
              </a:spcAft>
            </a:pPr>
            <a:r>
              <a:rPr lang="en-US" b="1">
                <a:solidFill>
                  <a:srgbClr val="FFFFFF"/>
                </a:solidFill>
                <a:effectLst>
                  <a:outerShdw blurRad="38100" dist="38100" dir="2700000" algn="tl">
                    <a:srgbClr val="000000"/>
                  </a:outerShdw>
                </a:effectLst>
                <a:latin typeface="Courier New" panose="02070309020205020404" pitchFamily="49" charset="0"/>
              </a:rPr>
              <a:t>        </a:t>
            </a:r>
            <a:r>
              <a:rPr lang="en-US" b="1" noProof="1">
                <a:solidFill>
                  <a:srgbClr val="FFFFFF"/>
                </a:solidFill>
                <a:effectLst>
                  <a:outerShdw blurRad="38100" dist="38100" dir="2700000" algn="tl">
                    <a:srgbClr val="000000"/>
                  </a:outerShdw>
                </a:effectLst>
                <a:latin typeface="Courier New" panose="02070309020205020404" pitchFamily="49" charset="0"/>
              </a:rPr>
              <a:t>match.Groups["name"], match.Groups["ip"], </a:t>
            </a:r>
          </a:p>
          <a:p>
            <a:pPr fontAlgn="base">
              <a:spcBef>
                <a:spcPct val="0"/>
              </a:spcBef>
              <a:spcAft>
                <a:spcPct val="0"/>
              </a:spcAft>
            </a:pPr>
            <a:r>
              <a:rPr lang="en-US" b="1">
                <a:solidFill>
                  <a:srgbClr val="FFFFFF"/>
                </a:solidFill>
                <a:effectLst>
                  <a:outerShdw blurRad="38100" dist="38100" dir="2700000" algn="tl">
                    <a:srgbClr val="000000"/>
                  </a:outerShdw>
                </a:effectLst>
                <a:latin typeface="Courier New" panose="02070309020205020404" pitchFamily="49" charset="0"/>
              </a:rPr>
              <a:t>        </a:t>
            </a:r>
            <a:r>
              <a:rPr lang="en-US" b="1" noProof="1">
                <a:solidFill>
                  <a:srgbClr val="FFFFFF"/>
                </a:solidFill>
                <a:effectLst>
                  <a:outerShdw blurRad="38100" dist="38100" dir="2700000" algn="tl">
                    <a:srgbClr val="000000"/>
                  </a:outerShdw>
                </a:effectLst>
                <a:latin typeface="Courier New" panose="02070309020205020404" pitchFamily="49" charset="0"/>
              </a:rPr>
              <a:t>match.Groups["time"]);</a:t>
            </a:r>
          </a:p>
          <a:p>
            <a:pPr fontAlgn="base">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a:t>
            </a:r>
          </a:p>
        </p:txBody>
      </p:sp>
    </p:spTree>
    <p:extLst>
      <p:ext uri="{BB962C8B-B14F-4D97-AF65-F5344CB8AC3E}">
        <p14:creationId xmlns:p14="http://schemas.microsoft.com/office/powerpoint/2010/main" val="60902884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body" idx="1"/>
          </p:nvPr>
        </p:nvSpPr>
        <p:spPr>
          <a:noFill/>
          <a:ln/>
        </p:spPr>
        <p:txBody>
          <a:bodyPr/>
          <a:lstStyle/>
          <a:p>
            <a:r>
              <a:rPr lang="bg-BG" sz="2800"/>
              <a:t>Имаме </a:t>
            </a:r>
            <a:r>
              <a:rPr lang="en-US" sz="2800"/>
              <a:t>HTML </a:t>
            </a:r>
            <a:r>
              <a:rPr lang="bg-BG" sz="2800"/>
              <a:t>документ и искаме да извлечем от него всички хипервръзки като отделим отделните им елементи:</a:t>
            </a:r>
          </a:p>
        </p:txBody>
      </p:sp>
      <p:sp>
        <p:nvSpPr>
          <p:cNvPr id="644098" name="Rectangle 2"/>
          <p:cNvSpPr>
            <a:spLocks noGrp="1" noChangeArrowheads="1"/>
          </p:cNvSpPr>
          <p:nvPr>
            <p:ph type="title"/>
          </p:nvPr>
        </p:nvSpPr>
        <p:spPr/>
        <p:txBody>
          <a:bodyPr/>
          <a:lstStyle/>
          <a:p>
            <a:r>
              <a:rPr lang="bg-BG"/>
              <a:t>Работа с групи – пример</a:t>
            </a:r>
          </a:p>
        </p:txBody>
      </p:sp>
      <p:sp>
        <p:nvSpPr>
          <p:cNvPr id="644100" name="Rectangle 4"/>
          <p:cNvSpPr>
            <a:spLocks noChangeArrowheads="1"/>
          </p:cNvSpPr>
          <p:nvPr/>
        </p:nvSpPr>
        <p:spPr bwMode="auto">
          <a:xfrm>
            <a:off x="2008188" y="2471739"/>
            <a:ext cx="8229600" cy="4092575"/>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static void Main(string[] args)</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string text = @"&lt;html&gt; This is a hyperlink: </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&lt;a href=""javascript:'window.close()'""&gt;</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close the window&lt;/a&gt;&lt;br&gt; ... and one more link: &lt;a </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target=""_blank"" href=/main.aspx class='link'&gt; &lt;b&gt;</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main page&lt;/b&gt; &lt;/a&gt;&lt; a href = 'http://www.nakov.com'</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&gt; &lt;img src='logo.gif'&gt;Nakov's home site &lt; /a &gt;";</a:t>
            </a:r>
          </a:p>
          <a:p>
            <a:pPr fontAlgn="base">
              <a:spcBef>
                <a:spcPct val="0"/>
              </a:spcBef>
              <a:spcAft>
                <a:spcPct val="0"/>
              </a:spcAft>
            </a:pPr>
            <a:endParaRPr lang="it-IT" b="1" noProof="1">
              <a:solidFill>
                <a:srgbClr val="FFFFFF"/>
              </a:solidFill>
              <a:effectLst>
                <a:outerShdw blurRad="38100" dist="38100" dir="2700000" algn="tl">
                  <a:srgbClr val="000000"/>
                </a:outerShdw>
              </a:effectLst>
              <a:latin typeface="Courier New" panose="02070309020205020404" pitchFamily="49" charset="0"/>
            </a:endParaRP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string hrefPattern = @"&lt;\s*a\s[^&gt;]*\bhref\s*=\s*" +</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@"('(?&lt;url&gt;[^']*)'|""(?&lt;url&gt;[^""]*)""|" +</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@"(?&lt;url&gt;\S*))[^&gt;]*&gt;" +</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@"(?&lt;linktext&gt;(.|\s)*?)&lt;\s*/a\s*&gt;";</a:t>
            </a:r>
          </a:p>
          <a:p>
            <a:pPr algn="r" fontAlgn="base">
              <a:spcBef>
                <a:spcPct val="30000"/>
              </a:spcBef>
              <a:spcAft>
                <a:spcPct val="0"/>
              </a:spcAft>
            </a:pPr>
            <a:r>
              <a:rPr lang="bg-BG" sz="1600" i="1" noProof="1">
                <a:solidFill>
                  <a:srgbClr val="FFFFFF"/>
                </a:solidFill>
                <a:effectLst>
                  <a:outerShdw blurRad="38100" dist="38100" dir="2700000" algn="tl">
                    <a:srgbClr val="000000"/>
                  </a:outerShdw>
                </a:effectLst>
              </a:rPr>
              <a:t>(примерът продължава)</a:t>
            </a:r>
          </a:p>
        </p:txBody>
      </p:sp>
    </p:spTree>
    <p:extLst>
      <p:ext uri="{BB962C8B-B14F-4D97-AF65-F5344CB8AC3E}">
        <p14:creationId xmlns:p14="http://schemas.microsoft.com/office/powerpoint/2010/main" val="218962733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3" name="Rectangle 3"/>
          <p:cNvSpPr>
            <a:spLocks noGrp="1" noChangeArrowheads="1"/>
          </p:cNvSpPr>
          <p:nvPr>
            <p:ph type="title"/>
          </p:nvPr>
        </p:nvSpPr>
        <p:spPr/>
        <p:txBody>
          <a:bodyPr/>
          <a:lstStyle/>
          <a:p>
            <a:r>
              <a:rPr lang="bg-BG"/>
              <a:t>Работа с групи – пример</a:t>
            </a:r>
          </a:p>
        </p:txBody>
      </p:sp>
      <p:sp>
        <p:nvSpPr>
          <p:cNvPr id="645124" name="Rectangle 4"/>
          <p:cNvSpPr>
            <a:spLocks noChangeArrowheads="1"/>
          </p:cNvSpPr>
          <p:nvPr/>
        </p:nvSpPr>
        <p:spPr bwMode="auto">
          <a:xfrm>
            <a:off x="2008188" y="1111250"/>
            <a:ext cx="8229600" cy="5456238"/>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lnSpc>
                <a:spcPct val="107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Match match = Regex.Match(text, hrefPattern);</a:t>
            </a:r>
          </a:p>
          <a:p>
            <a:pPr fontAlgn="base">
              <a:lnSpc>
                <a:spcPct val="107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while (match.Success)</a:t>
            </a:r>
          </a:p>
          <a:p>
            <a:pPr fontAlgn="base">
              <a:lnSpc>
                <a:spcPct val="107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bg-BG" b="1" noProof="1">
                <a:solidFill>
                  <a:srgbClr val="FFFFFF"/>
                </a:solidFill>
                <a:effectLst>
                  <a:outerShdw blurRad="38100" dist="38100" dir="2700000" algn="tl">
                    <a:srgbClr val="000000"/>
                  </a:outerShdw>
                </a:effectLst>
                <a:latin typeface="Courier New" panose="02070309020205020404" pitchFamily="49" charset="0"/>
              </a:rPr>
              <a:t>{</a:t>
            </a:r>
          </a:p>
          <a:p>
            <a:pPr fontAlgn="base">
              <a:lnSpc>
                <a:spcPct val="107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string hyperlink = match.Value;</a:t>
            </a:r>
          </a:p>
          <a:p>
            <a:pPr fontAlgn="base">
              <a:lnSpc>
                <a:spcPct val="107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hyperlink = Regex.Replace(hyperlink, @"\s+", " ");</a:t>
            </a:r>
          </a:p>
          <a:p>
            <a:pPr fontAlgn="base">
              <a:lnSpc>
                <a:spcPct val="107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Console.WriteLine("hyperlink={0}", hyperlink);</a:t>
            </a:r>
          </a:p>
          <a:p>
            <a:pPr fontAlgn="base">
              <a:lnSpc>
                <a:spcPct val="107000"/>
              </a:lnSpc>
              <a:spcBef>
                <a:spcPct val="5000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string linktext = match.Groups["linktext"].Value;</a:t>
            </a:r>
            <a:endParaRPr lang="bg-BG" b="1">
              <a:solidFill>
                <a:srgbClr val="FFFFFF"/>
              </a:solidFill>
              <a:effectLst>
                <a:outerShdw blurRad="38100" dist="38100" dir="2700000" algn="tl">
                  <a:srgbClr val="000000"/>
                </a:outerShdw>
              </a:effectLst>
              <a:latin typeface="Courier New" panose="02070309020205020404" pitchFamily="49" charset="0"/>
            </a:endParaRPr>
          </a:p>
          <a:p>
            <a:pPr fontAlgn="base">
              <a:lnSpc>
                <a:spcPct val="107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linktext = Regex.Replace(linktext, @"\s+", " ");</a:t>
            </a:r>
          </a:p>
          <a:p>
            <a:pPr fontAlgn="base">
              <a:lnSpc>
                <a:spcPct val="107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linktext = linktext.Trim();</a:t>
            </a:r>
          </a:p>
          <a:p>
            <a:pPr fontAlgn="base">
              <a:lnSpc>
                <a:spcPct val="107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Console.WriteLine("linktext={0}", linktext);</a:t>
            </a:r>
          </a:p>
          <a:p>
            <a:pPr fontAlgn="base">
              <a:lnSpc>
                <a:spcPct val="107000"/>
              </a:lnSpc>
              <a:spcBef>
                <a:spcPct val="5000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string url = match.Groups["url"].Value;</a:t>
            </a:r>
          </a:p>
          <a:p>
            <a:pPr fontAlgn="base">
              <a:lnSpc>
                <a:spcPct val="107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Console.WriteLine("url={0}", url);</a:t>
            </a:r>
          </a:p>
          <a:p>
            <a:pPr fontAlgn="base">
              <a:lnSpc>
                <a:spcPct val="107000"/>
              </a:lnSpc>
              <a:spcBef>
                <a:spcPct val="5000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Console.WriteLine();</a:t>
            </a:r>
          </a:p>
          <a:p>
            <a:pPr fontAlgn="base">
              <a:lnSpc>
                <a:spcPct val="107000"/>
              </a:lnSpc>
              <a:spcBef>
                <a:spcPct val="5000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match = match.NextMatch();</a:t>
            </a:r>
          </a:p>
          <a:p>
            <a:pPr fontAlgn="base">
              <a:lnSpc>
                <a:spcPct val="107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bg-BG" b="1" noProof="1">
                <a:solidFill>
                  <a:srgbClr val="FFFFFF"/>
                </a:solidFill>
                <a:effectLst>
                  <a:outerShdw blurRad="38100" dist="38100" dir="2700000" algn="tl">
                    <a:srgbClr val="000000"/>
                  </a:outerShdw>
                </a:effectLst>
                <a:latin typeface="Courier New" panose="02070309020205020404" pitchFamily="49" charset="0"/>
              </a:rPr>
              <a:t>}</a:t>
            </a:r>
          </a:p>
          <a:p>
            <a:pPr fontAlgn="base">
              <a:lnSpc>
                <a:spcPct val="107000"/>
              </a:lnSpc>
              <a:spcBef>
                <a:spcPct val="0"/>
              </a:spcBef>
              <a:spcAft>
                <a:spcPct val="0"/>
              </a:spcAft>
            </a:pPr>
            <a:r>
              <a:rPr lang="bg-BG" b="1" noProof="1">
                <a:solidFill>
                  <a:srgbClr val="FFFFFF"/>
                </a:solidFill>
                <a:effectLst>
                  <a:outerShdw blurRad="38100" dist="38100" dir="2700000" algn="tl">
                    <a:srgbClr val="000000"/>
                  </a:outerShdw>
                </a:effectLst>
                <a:latin typeface="Courier New" panose="02070309020205020404" pitchFamily="49" charset="0"/>
              </a:rPr>
              <a:t>}</a:t>
            </a:r>
          </a:p>
        </p:txBody>
      </p:sp>
    </p:spTree>
    <p:extLst>
      <p:ext uri="{BB962C8B-B14F-4D97-AF65-F5344CB8AC3E}">
        <p14:creationId xmlns:p14="http://schemas.microsoft.com/office/powerpoint/2010/main" val="252406623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p:txBody>
          <a:bodyPr/>
          <a:lstStyle/>
          <a:p>
            <a:r>
              <a:rPr lang="bg-BG"/>
              <a:t>Демонстрация </a:t>
            </a:r>
            <a:r>
              <a:rPr lang="en-US"/>
              <a:t>#</a:t>
            </a:r>
            <a:r>
              <a:rPr lang="bg-BG"/>
              <a:t>2</a:t>
            </a:r>
          </a:p>
        </p:txBody>
      </p:sp>
      <p:sp>
        <p:nvSpPr>
          <p:cNvPr id="633859" name="Rectangle 3"/>
          <p:cNvSpPr>
            <a:spLocks noGrp="1" noChangeArrowheads="1"/>
          </p:cNvSpPr>
          <p:nvPr>
            <p:ph type="body" idx="1"/>
          </p:nvPr>
        </p:nvSpPr>
        <p:spPr/>
        <p:txBody>
          <a:bodyPr/>
          <a:lstStyle/>
          <a:p>
            <a:r>
              <a:rPr lang="bg-BG"/>
              <a:t>Извличане на всички връзки от </a:t>
            </a:r>
            <a:r>
              <a:rPr lang="en-US"/>
              <a:t>HTML</a:t>
            </a:r>
            <a:r>
              <a:rPr lang="bg-BG"/>
              <a:t> документ чрез регулярни изрази</a:t>
            </a:r>
            <a:endParaRPr lang="bg-BG">
              <a:latin typeface="Courier New" panose="02070309020205020404" pitchFamily="49" charset="0"/>
            </a:endParaRPr>
          </a:p>
        </p:txBody>
      </p:sp>
      <p:pic>
        <p:nvPicPr>
          <p:cNvPr id="633864" name="Picture 8" descr="V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714" y="2162175"/>
            <a:ext cx="5862637" cy="4413250"/>
          </a:xfrm>
          <a:prstGeom prst="rect">
            <a:avLst/>
          </a:prstGeom>
          <a:noFill/>
          <a:extLst>
            <a:ext uri="{909E8E84-426E-40DD-AFC4-6F175D3DCCD1}">
              <a14:hiddenFill xmlns:a14="http://schemas.microsoft.com/office/drawing/2010/main">
                <a:solidFill>
                  <a:srgbClr val="FFFFFF"/>
                </a:solidFill>
              </a14:hiddenFill>
            </a:ext>
          </a:extLst>
        </p:spPr>
      </p:pic>
      <p:pic>
        <p:nvPicPr>
          <p:cNvPr id="633866" name="Picture 10" descr="V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1239" y="3776663"/>
            <a:ext cx="5513387" cy="236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44364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bg-BG"/>
              <a:t>Обратни референции</a:t>
            </a:r>
          </a:p>
        </p:txBody>
      </p:sp>
      <p:sp>
        <p:nvSpPr>
          <p:cNvPr id="690179" name="Rectangle 3"/>
          <p:cNvSpPr>
            <a:spLocks noGrp="1" noChangeArrowheads="1"/>
          </p:cNvSpPr>
          <p:nvPr>
            <p:ph type="body" idx="1"/>
          </p:nvPr>
        </p:nvSpPr>
        <p:spPr/>
        <p:txBody>
          <a:bodyPr/>
          <a:lstStyle/>
          <a:p>
            <a:r>
              <a:rPr lang="bg-BG" sz="2600"/>
              <a:t>Обратните референции (</a:t>
            </a:r>
            <a:r>
              <a:rPr lang="en-US" sz="2600"/>
              <a:t>back references) </a:t>
            </a:r>
            <a:r>
              <a:rPr lang="bg-BG" sz="2600"/>
              <a:t>позволяват откриване на повторни съвпадения на групи</a:t>
            </a:r>
          </a:p>
          <a:p>
            <a:r>
              <a:rPr lang="bg-BG" sz="2600"/>
              <a:t>Пример: Намиране на всички съвпадения на потребители със съответните пароли в текст във формат "потребител парола":</a:t>
            </a:r>
          </a:p>
        </p:txBody>
      </p:sp>
      <p:sp>
        <p:nvSpPr>
          <p:cNvPr id="690180" name="Rectangle 4"/>
          <p:cNvSpPr>
            <a:spLocks noChangeArrowheads="1"/>
          </p:cNvSpPr>
          <p:nvPr/>
        </p:nvSpPr>
        <p:spPr bwMode="auto">
          <a:xfrm>
            <a:off x="2043113" y="3608388"/>
            <a:ext cx="8139112" cy="2952750"/>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lnSpc>
                <a:spcPct val="101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String text = "gosho &amp;boza!!36\n" + "pesho pesho\n" +</a:t>
            </a:r>
          </a:p>
          <a:p>
            <a:pPr fontAlgn="base">
              <a:lnSpc>
                <a:spcPct val="101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"ivo kaka\n" + "kaka #k@k@22\n" + "test test";</a:t>
            </a:r>
          </a:p>
          <a:p>
            <a:pPr fontAlgn="base">
              <a:lnSpc>
                <a:spcPct val="101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string pattern = @"^(</a:t>
            </a:r>
            <a:r>
              <a:rPr lang="it-IT" b="1" noProof="1">
                <a:solidFill>
                  <a:srgbClr val="FFFF00"/>
                </a:solidFill>
                <a:effectLst>
                  <a:outerShdw blurRad="38100" dist="38100" dir="2700000" algn="tl">
                    <a:srgbClr val="000000"/>
                  </a:outerShdw>
                </a:effectLst>
                <a:latin typeface="Courier New" panose="02070309020205020404" pitchFamily="49" charset="0"/>
              </a:rPr>
              <a:t>?&lt;user&gt;</a:t>
            </a:r>
            <a:r>
              <a:rPr lang="it-IT" b="1" noProof="1">
                <a:solidFill>
                  <a:srgbClr val="FFFFFF"/>
                </a:solidFill>
                <a:effectLst>
                  <a:outerShdw blurRad="38100" dist="38100" dir="2700000" algn="tl">
                    <a:srgbClr val="000000"/>
                  </a:outerShdw>
                </a:effectLst>
                <a:latin typeface="Courier New" panose="02070309020205020404" pitchFamily="49" charset="0"/>
              </a:rPr>
              <a:t>\S+)\s+(</a:t>
            </a:r>
            <a:r>
              <a:rPr lang="it-IT" b="1" noProof="1">
                <a:solidFill>
                  <a:srgbClr val="FFFF00"/>
                </a:solidFill>
                <a:effectLst>
                  <a:outerShdw blurRad="38100" dist="38100" dir="2700000" algn="tl">
                    <a:srgbClr val="000000"/>
                  </a:outerShdw>
                </a:effectLst>
                <a:latin typeface="Courier New" panose="02070309020205020404" pitchFamily="49" charset="0"/>
              </a:rPr>
              <a:t>\&lt;user&gt;</a:t>
            </a:r>
            <a:r>
              <a:rPr lang="it-IT" b="1" noProof="1">
                <a:solidFill>
                  <a:srgbClr val="FFFFFF"/>
                </a:solidFill>
                <a:effectLst>
                  <a:outerShdw blurRad="38100" dist="38100" dir="2700000" algn="tl">
                    <a:srgbClr val="000000"/>
                  </a:outerShdw>
                </a:effectLst>
                <a:latin typeface="Courier New" panose="02070309020205020404" pitchFamily="49" charset="0"/>
              </a:rPr>
              <a:t>)$";</a:t>
            </a:r>
          </a:p>
          <a:p>
            <a:pPr fontAlgn="base">
              <a:lnSpc>
                <a:spcPct val="101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MatchCollection matches =</a:t>
            </a:r>
            <a:r>
              <a:rPr lang="en-US" b="1">
                <a:solidFill>
                  <a:srgbClr val="FFFFFF"/>
                </a:solidFill>
                <a:effectLst>
                  <a:outerShdw blurRad="38100" dist="38100" dir="2700000" algn="tl">
                    <a:srgbClr val="000000"/>
                  </a:outerShdw>
                </a:effectLst>
                <a:latin typeface="Courier New" panose="02070309020205020404" pitchFamily="49" charset="0"/>
              </a:rPr>
              <a:t> </a:t>
            </a:r>
            <a:r>
              <a:rPr lang="en-US" b="1" noProof="1">
                <a:solidFill>
                  <a:srgbClr val="FFFFFF"/>
                </a:solidFill>
                <a:effectLst>
                  <a:outerShdw blurRad="38100" dist="38100" dir="2700000" algn="tl">
                    <a:srgbClr val="000000"/>
                  </a:outerShdw>
                </a:effectLst>
                <a:latin typeface="Courier New" panose="02070309020205020404" pitchFamily="49" charset="0"/>
              </a:rPr>
              <a:t>Regex.Matches(text, pattern,</a:t>
            </a:r>
            <a:endParaRPr lang="en-US" b="1">
              <a:solidFill>
                <a:srgbClr val="FFFFFF"/>
              </a:solidFill>
              <a:effectLst>
                <a:outerShdw blurRad="38100" dist="38100" dir="2700000" algn="tl">
                  <a:srgbClr val="000000"/>
                </a:outerShdw>
              </a:effectLst>
              <a:latin typeface="Courier New" panose="02070309020205020404" pitchFamily="49" charset="0"/>
            </a:endParaRPr>
          </a:p>
          <a:p>
            <a:pPr fontAlgn="base">
              <a:lnSpc>
                <a:spcPct val="101000"/>
              </a:lnSpc>
              <a:spcBef>
                <a:spcPct val="0"/>
              </a:spcBef>
              <a:spcAft>
                <a:spcPct val="0"/>
              </a:spcAft>
            </a:pPr>
            <a:r>
              <a:rPr lang="en-US" b="1">
                <a:solidFill>
                  <a:srgbClr val="FFFFFF"/>
                </a:solidFill>
                <a:effectLst>
                  <a:outerShdw blurRad="38100" dist="38100" dir="2700000" algn="tl">
                    <a:srgbClr val="000000"/>
                  </a:outerShdw>
                </a:effectLst>
                <a:latin typeface="Courier New" panose="02070309020205020404" pitchFamily="49" charset="0"/>
              </a:rPr>
              <a:t>    </a:t>
            </a:r>
            <a:r>
              <a:rPr lang="en-US" b="1" noProof="1">
                <a:solidFill>
                  <a:srgbClr val="FFFFFF"/>
                </a:solidFill>
                <a:effectLst>
                  <a:outerShdw blurRad="38100" dist="38100" dir="2700000" algn="tl">
                    <a:srgbClr val="000000"/>
                  </a:outerShdw>
                </a:effectLst>
                <a:latin typeface="Courier New" panose="02070309020205020404" pitchFamily="49" charset="0"/>
              </a:rPr>
              <a:t>RegexOptions.Multiline);</a:t>
            </a:r>
          </a:p>
          <a:p>
            <a:pPr fontAlgn="base">
              <a:lnSpc>
                <a:spcPct val="101000"/>
              </a:lnSpc>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foreach (Match match in matches)</a:t>
            </a:r>
          </a:p>
          <a:p>
            <a:pPr fontAlgn="base">
              <a:lnSpc>
                <a:spcPct val="101000"/>
              </a:lnSpc>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a:t>
            </a:r>
          </a:p>
          <a:p>
            <a:pPr fontAlgn="base">
              <a:lnSpc>
                <a:spcPct val="101000"/>
              </a:lnSpc>
              <a:spcBef>
                <a:spcPct val="0"/>
              </a:spcBef>
              <a:spcAft>
                <a:spcPct val="0"/>
              </a:spcAft>
            </a:pPr>
            <a:r>
              <a:rPr lang="en-US" b="1">
                <a:solidFill>
                  <a:srgbClr val="FFFFFF"/>
                </a:solidFill>
                <a:effectLst>
                  <a:outerShdw blurRad="38100" dist="38100" dir="2700000" algn="tl">
                    <a:srgbClr val="000000"/>
                  </a:outerShdw>
                </a:effectLst>
                <a:latin typeface="Courier New" panose="02070309020205020404" pitchFamily="49" charset="0"/>
              </a:rPr>
              <a:t>    </a:t>
            </a:r>
            <a:r>
              <a:rPr lang="en-US" b="1" noProof="1">
                <a:solidFill>
                  <a:srgbClr val="FFFFFF"/>
                </a:solidFill>
                <a:effectLst>
                  <a:outerShdw blurRad="38100" dist="38100" dir="2700000" algn="tl">
                    <a:srgbClr val="000000"/>
                  </a:outerShdw>
                </a:effectLst>
                <a:latin typeface="Courier New" panose="02070309020205020404" pitchFamily="49" charset="0"/>
              </a:rPr>
              <a:t>Console.Write("{0} ", match.Groups["user"]);</a:t>
            </a:r>
          </a:p>
          <a:p>
            <a:pPr fontAlgn="base">
              <a:lnSpc>
                <a:spcPct val="101000"/>
              </a:lnSpc>
              <a:spcBef>
                <a:spcPct val="0"/>
              </a:spcBef>
              <a:spcAft>
                <a:spcPct val="0"/>
              </a:spcAft>
            </a:pPr>
            <a:r>
              <a:rPr lang="en-US" b="1" noProof="1">
                <a:solidFill>
                  <a:srgbClr val="FFFFFF"/>
                </a:solidFill>
                <a:effectLst>
                  <a:outerShdw blurRad="38100" dist="38100" dir="2700000" algn="tl">
                    <a:srgbClr val="000000"/>
                  </a:outerShdw>
                </a:effectLst>
                <a:latin typeface="Courier New" panose="02070309020205020404" pitchFamily="49" charset="0"/>
              </a:rPr>
              <a:t>}</a:t>
            </a:r>
          </a:p>
          <a:p>
            <a:pPr fontAlgn="base">
              <a:lnSpc>
                <a:spcPct val="101000"/>
              </a:lnSpc>
              <a:spcBef>
                <a:spcPct val="0"/>
              </a:spcBef>
              <a:spcAft>
                <a:spcPct val="0"/>
              </a:spcAft>
            </a:pPr>
            <a:r>
              <a:rPr lang="bg-BG" sz="1600" b="1" i="1" noProof="1">
                <a:solidFill>
                  <a:srgbClr val="FFFFFF"/>
                </a:solidFill>
                <a:effectLst>
                  <a:outerShdw blurRad="38100" dist="38100" dir="2700000" algn="tl">
                    <a:srgbClr val="000000"/>
                  </a:outerShdw>
                </a:effectLst>
                <a:latin typeface="Courier New" panose="02070309020205020404" pitchFamily="49" charset="0"/>
              </a:rPr>
              <a:t>// Резултат: pesho test</a:t>
            </a:r>
          </a:p>
        </p:txBody>
      </p:sp>
    </p:spTree>
    <p:extLst>
      <p:ext uri="{BB962C8B-B14F-4D97-AF65-F5344CB8AC3E}">
        <p14:creationId xmlns:p14="http://schemas.microsoft.com/office/powerpoint/2010/main" val="337070484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r>
              <a:rPr lang="bg-BG">
                <a:latin typeface="Courier New" panose="02070309020205020404" pitchFamily="49" charset="0"/>
              </a:rPr>
              <a:t>Regex.</a:t>
            </a:r>
            <a:r>
              <a:rPr lang="en-US">
                <a:latin typeface="Courier New" panose="02070309020205020404" pitchFamily="49" charset="0"/>
              </a:rPr>
              <a:t>Replace</a:t>
            </a:r>
            <a:r>
              <a:rPr lang="bg-BG"/>
              <a:t> – пример</a:t>
            </a:r>
          </a:p>
        </p:txBody>
      </p:sp>
      <p:sp>
        <p:nvSpPr>
          <p:cNvPr id="646148" name="Rectangle 4"/>
          <p:cNvSpPr>
            <a:spLocks noGrp="1" noChangeArrowheads="1"/>
          </p:cNvSpPr>
          <p:nvPr>
            <p:ph type="body" idx="1"/>
          </p:nvPr>
        </p:nvSpPr>
        <p:spPr>
          <a:noFill/>
          <a:ln/>
        </p:spPr>
        <p:txBody>
          <a:bodyPr/>
          <a:lstStyle/>
          <a:p>
            <a:r>
              <a:rPr lang="bg-BG" sz="2700"/>
              <a:t>Имаме документ с тагове </a:t>
            </a:r>
            <a:r>
              <a:rPr lang="bg-BG" sz="2700">
                <a:latin typeface="Courier New" panose="02070309020205020404" pitchFamily="49" charset="0"/>
              </a:rPr>
              <a:t>[URL=…]</a:t>
            </a:r>
            <a:r>
              <a:rPr lang="bg-BG" sz="2700"/>
              <a:t> </a:t>
            </a:r>
            <a:r>
              <a:rPr lang="bg-BG" sz="2700">
                <a:latin typeface="Courier New" panose="02070309020205020404" pitchFamily="49" charset="0"/>
              </a:rPr>
              <a:t>…</a:t>
            </a:r>
            <a:r>
              <a:rPr lang="bg-BG" sz="2700"/>
              <a:t> </a:t>
            </a:r>
            <a:r>
              <a:rPr lang="bg-BG" sz="2700">
                <a:latin typeface="Courier New" panose="02070309020205020404" pitchFamily="49" charset="0"/>
              </a:rPr>
              <a:t>[/URL]</a:t>
            </a:r>
            <a:r>
              <a:rPr lang="bg-BG" sz="2700"/>
              <a:t>. Искаме да ги заместим с HTML хипервръзки </a:t>
            </a:r>
            <a:r>
              <a:rPr lang="bg-BG" sz="2700">
                <a:latin typeface="Courier New" panose="02070309020205020404" pitchFamily="49" charset="0"/>
              </a:rPr>
              <a:t>&lt;a</a:t>
            </a:r>
            <a:r>
              <a:rPr lang="bg-BG" sz="2700"/>
              <a:t> </a:t>
            </a:r>
            <a:r>
              <a:rPr lang="bg-BG" sz="2700">
                <a:latin typeface="Courier New" panose="02070309020205020404" pitchFamily="49" charset="0"/>
              </a:rPr>
              <a:t>href</a:t>
            </a:r>
            <a:r>
              <a:rPr lang="bg-BG" sz="2700"/>
              <a:t> </a:t>
            </a:r>
            <a:r>
              <a:rPr lang="bg-BG" sz="2700">
                <a:latin typeface="Courier New" panose="02070309020205020404" pitchFamily="49" charset="0"/>
              </a:rPr>
              <a:t>=</a:t>
            </a:r>
            <a:r>
              <a:rPr lang="bg-BG" sz="2700"/>
              <a:t> </a:t>
            </a:r>
            <a:r>
              <a:rPr lang="bg-BG" sz="2700">
                <a:latin typeface="Courier New" panose="02070309020205020404" pitchFamily="49" charset="0"/>
              </a:rPr>
              <a:t>…&gt;</a:t>
            </a:r>
            <a:r>
              <a:rPr lang="bg-BG" sz="2700"/>
              <a:t> </a:t>
            </a:r>
            <a:r>
              <a:rPr lang="bg-BG" sz="2700">
                <a:latin typeface="Courier New" panose="02070309020205020404" pitchFamily="49" charset="0"/>
              </a:rPr>
              <a:t>…</a:t>
            </a:r>
            <a:r>
              <a:rPr lang="bg-BG" sz="2700"/>
              <a:t> </a:t>
            </a:r>
            <a:r>
              <a:rPr lang="bg-BG" sz="2700">
                <a:latin typeface="Courier New" panose="02070309020205020404" pitchFamily="49" charset="0"/>
              </a:rPr>
              <a:t>&lt;/a&gt;</a:t>
            </a:r>
          </a:p>
        </p:txBody>
      </p:sp>
      <p:sp>
        <p:nvSpPr>
          <p:cNvPr id="646147" name="Rectangle 3"/>
          <p:cNvSpPr>
            <a:spLocks noChangeArrowheads="1"/>
          </p:cNvSpPr>
          <p:nvPr/>
        </p:nvSpPr>
        <p:spPr bwMode="auto">
          <a:xfrm>
            <a:off x="2043113" y="2408239"/>
            <a:ext cx="8139112" cy="4141787"/>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lnSpc>
                <a:spcPct val="95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static void Main()</a:t>
            </a:r>
          </a:p>
          <a:p>
            <a:pPr fontAlgn="base">
              <a:lnSpc>
                <a:spcPct val="95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a:t>
            </a:r>
          </a:p>
          <a:p>
            <a:pPr fontAlgn="base">
              <a:lnSpc>
                <a:spcPct val="95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String text = "Here is the link:&lt;br&gt;" +</a:t>
            </a:r>
          </a:p>
          <a:p>
            <a:pPr fontAlgn="base">
              <a:lnSpc>
                <a:spcPct val="95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"[URL=http://www.devbg.org]БАРС[/URL]&lt;br&gt;\n" +</a:t>
            </a:r>
          </a:p>
          <a:p>
            <a:pPr fontAlgn="base">
              <a:lnSpc>
                <a:spcPct val="95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"and the logo:[URL=http://www.devbg.org][IMG]\n" +</a:t>
            </a:r>
          </a:p>
          <a:p>
            <a:pPr fontAlgn="base">
              <a:lnSpc>
                <a:spcPct val="95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"http://www.devbg.org/basd-logo.png[/IMG][/URL]\n";</a:t>
            </a:r>
          </a:p>
          <a:p>
            <a:pPr fontAlgn="base">
              <a:lnSpc>
                <a:spcPct val="95000"/>
              </a:lnSpc>
              <a:spcBef>
                <a:spcPct val="5000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string pattern = @"\[URL=(?&lt;url&gt;[^\]]+)\]" +</a:t>
            </a:r>
          </a:p>
          <a:p>
            <a:pPr fontAlgn="base">
              <a:lnSpc>
                <a:spcPct val="95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@"(?&lt;content&gt;(.|\s)*?)\[/URL\]";</a:t>
            </a:r>
          </a:p>
          <a:p>
            <a:pPr fontAlgn="base">
              <a:lnSpc>
                <a:spcPct val="95000"/>
              </a:lnSpc>
              <a:spcBef>
                <a:spcPct val="5000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string newPatt = "&lt;a href=\"${url}\"&gt;${content}&lt;/a&gt;";</a:t>
            </a:r>
          </a:p>
          <a:p>
            <a:pPr fontAlgn="base">
              <a:lnSpc>
                <a:spcPct val="95000"/>
              </a:lnSpc>
              <a:spcBef>
                <a:spcPct val="5000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string newText = </a:t>
            </a:r>
          </a:p>
          <a:p>
            <a:pPr fontAlgn="base">
              <a:lnSpc>
                <a:spcPct val="95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Regex.Replace(text, pattern, newPatt);</a:t>
            </a:r>
          </a:p>
          <a:p>
            <a:pPr fontAlgn="base">
              <a:lnSpc>
                <a:spcPct val="95000"/>
              </a:lnSpc>
              <a:spcBef>
                <a:spcPct val="5000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Console.WriteLine(newText);</a:t>
            </a:r>
          </a:p>
          <a:p>
            <a:pPr fontAlgn="base">
              <a:lnSpc>
                <a:spcPct val="95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a:t>
            </a:r>
          </a:p>
        </p:txBody>
      </p:sp>
    </p:spTree>
    <p:extLst>
      <p:ext uri="{BB962C8B-B14F-4D97-AF65-F5344CB8AC3E}">
        <p14:creationId xmlns:p14="http://schemas.microsoft.com/office/powerpoint/2010/main" val="293605026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bg-BG">
                <a:latin typeface="Courier New" panose="02070309020205020404" pitchFamily="49" charset="0"/>
              </a:rPr>
              <a:t>Regex.</a:t>
            </a:r>
            <a:r>
              <a:rPr lang="en-US">
                <a:latin typeface="Courier New" panose="02070309020205020404" pitchFamily="49" charset="0"/>
              </a:rPr>
              <a:t>Replace</a:t>
            </a:r>
            <a:r>
              <a:rPr lang="bg-BG"/>
              <a:t> – пример</a:t>
            </a:r>
          </a:p>
        </p:txBody>
      </p:sp>
      <p:sp>
        <p:nvSpPr>
          <p:cNvPr id="647171" name="Rectangle 3"/>
          <p:cNvSpPr>
            <a:spLocks noGrp="1" noChangeArrowheads="1"/>
          </p:cNvSpPr>
          <p:nvPr>
            <p:ph type="body" idx="1"/>
          </p:nvPr>
        </p:nvSpPr>
        <p:spPr>
          <a:noFill/>
          <a:ln/>
        </p:spPr>
        <p:txBody>
          <a:bodyPr/>
          <a:lstStyle/>
          <a:p>
            <a:r>
              <a:rPr lang="bg-BG" sz="2700">
                <a:latin typeface="Courier New" panose="02070309020205020404" pitchFamily="49" charset="0"/>
              </a:rPr>
              <a:t>Regex.Replace</a:t>
            </a:r>
            <a:r>
              <a:rPr lang="bg-BG" sz="2700"/>
              <a:t> може да се използва и с делегата </a:t>
            </a:r>
            <a:r>
              <a:rPr lang="it-IT" sz="2700" noProof="1">
                <a:latin typeface="Courier New" panose="02070309020205020404" pitchFamily="49" charset="0"/>
              </a:rPr>
              <a:t>MatchEvaluator</a:t>
            </a:r>
            <a:r>
              <a:rPr lang="bg-BG" sz="2700"/>
              <a:t>, който се извиква за заместване на намерените съвпадения:</a:t>
            </a:r>
          </a:p>
        </p:txBody>
      </p:sp>
      <p:sp>
        <p:nvSpPr>
          <p:cNvPr id="647172" name="Rectangle 4"/>
          <p:cNvSpPr>
            <a:spLocks noChangeArrowheads="1"/>
          </p:cNvSpPr>
          <p:nvPr/>
        </p:nvSpPr>
        <p:spPr bwMode="auto">
          <a:xfrm>
            <a:off x="2106614" y="2433638"/>
            <a:ext cx="8008937" cy="4132262"/>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static string CapitalizeFirstLetter(Match aMatch)</a:t>
            </a:r>
          </a:p>
          <a:p>
            <a:pPr fontAlgn="base">
              <a:lnSpc>
                <a:spcPct val="95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a:t>
            </a:r>
          </a:p>
          <a:p>
            <a:pPr fontAlgn="base">
              <a:lnSpc>
                <a:spcPct val="85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string word = aMatch.Value;</a:t>
            </a:r>
          </a:p>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return Char.ToUpper(word[0]) + word.Substring(1);</a:t>
            </a:r>
          </a:p>
          <a:p>
            <a:pPr fontAlgn="base">
              <a:lnSpc>
                <a:spcPct val="85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a:t>
            </a:r>
          </a:p>
          <a:p>
            <a:pPr fontAlgn="base">
              <a:spcBef>
                <a:spcPct val="7000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static void Main()</a:t>
            </a:r>
          </a:p>
          <a:p>
            <a:pPr fontAlgn="base">
              <a:lnSpc>
                <a:spcPct val="95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a:t>
            </a:r>
          </a:p>
          <a:p>
            <a:pPr fontAlgn="base">
              <a:lnSpc>
                <a:spcPct val="85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String text = "бирено парти - вход свободен!";</a:t>
            </a:r>
          </a:p>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string pattern = @"\w+";</a:t>
            </a:r>
          </a:p>
          <a:p>
            <a:pPr fontAlgn="base">
              <a:spcBef>
                <a:spcPct val="2000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string newText = Regex.Replace(text, pattern, </a:t>
            </a:r>
          </a:p>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new MatchEvaluator(CapitalizeFirstLetter));</a:t>
            </a:r>
          </a:p>
          <a:p>
            <a:pPr fontAlgn="base">
              <a:spcBef>
                <a:spcPct val="2000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Console.WriteLine(newText); </a:t>
            </a:r>
          </a:p>
          <a:p>
            <a:pPr fontAlgn="base">
              <a:lnSpc>
                <a:spcPct val="90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bg-BG" sz="1600" b="1" i="1" noProof="1">
                <a:solidFill>
                  <a:srgbClr val="FFFFFF"/>
                </a:solidFill>
                <a:effectLst>
                  <a:outerShdw blurRad="38100" dist="38100" dir="2700000" algn="tl">
                    <a:srgbClr val="000000"/>
                  </a:outerShdw>
                </a:effectLst>
                <a:latin typeface="Courier New" panose="02070309020205020404" pitchFamily="49" charset="0"/>
              </a:rPr>
              <a:t>// Резултат: Бирено Парти - Вход Свободен!</a:t>
            </a:r>
          </a:p>
          <a:p>
            <a:pPr fontAlgn="base">
              <a:lnSpc>
                <a:spcPct val="85000"/>
              </a:lnSpc>
              <a:spcBef>
                <a:spcPct val="0"/>
              </a:spcBef>
              <a:spcAft>
                <a:spcPct val="0"/>
              </a:spcAft>
            </a:pPr>
            <a:r>
              <a:rPr lang="bg-BG" b="1" noProof="1">
                <a:solidFill>
                  <a:srgbClr val="FFFFFF"/>
                </a:solidFill>
                <a:effectLst>
                  <a:outerShdw blurRad="38100" dist="38100" dir="2700000" algn="tl">
                    <a:srgbClr val="000000"/>
                  </a:outerShdw>
                </a:effectLst>
                <a:latin typeface="Courier New" panose="02070309020205020404" pitchFamily="49" charset="0"/>
              </a:rPr>
              <a:t>}</a:t>
            </a:r>
          </a:p>
        </p:txBody>
      </p:sp>
    </p:spTree>
    <p:extLst>
      <p:ext uri="{BB962C8B-B14F-4D97-AF65-F5344CB8AC3E}">
        <p14:creationId xmlns:p14="http://schemas.microsoft.com/office/powerpoint/2010/main" val="179955271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bg-BG">
                <a:latin typeface="Courier New" panose="02070309020205020404" pitchFamily="49" charset="0"/>
              </a:rPr>
              <a:t>Regex.</a:t>
            </a:r>
            <a:r>
              <a:rPr lang="en-US">
                <a:latin typeface="Courier New" panose="02070309020205020404" pitchFamily="49" charset="0"/>
              </a:rPr>
              <a:t>Split</a:t>
            </a:r>
            <a:r>
              <a:rPr lang="bg-BG"/>
              <a:t> – пример</a:t>
            </a:r>
          </a:p>
        </p:txBody>
      </p:sp>
      <p:sp>
        <p:nvSpPr>
          <p:cNvPr id="648199" name="Rectangle 7"/>
          <p:cNvSpPr>
            <a:spLocks noGrp="1" noChangeArrowheads="1"/>
          </p:cNvSpPr>
          <p:nvPr>
            <p:ph type="body" idx="1"/>
          </p:nvPr>
        </p:nvSpPr>
        <p:spPr>
          <a:noFill/>
          <a:ln/>
        </p:spPr>
        <p:txBody>
          <a:bodyPr/>
          <a:lstStyle/>
          <a:p>
            <a:r>
              <a:rPr lang="bg-BG" sz="2800"/>
              <a:t>Извличане на </a:t>
            </a:r>
            <a:r>
              <a:rPr lang="en-US" sz="2800"/>
              <a:t>email </a:t>
            </a:r>
            <a:r>
              <a:rPr lang="bg-BG" sz="2800"/>
              <a:t>адреси от списък с най-разнообразни разделители:</a:t>
            </a:r>
          </a:p>
          <a:p>
            <a:endParaRPr lang="bg-BG" sz="2800"/>
          </a:p>
          <a:p>
            <a:endParaRPr lang="bg-BG" sz="2800"/>
          </a:p>
          <a:p>
            <a:endParaRPr lang="bg-BG" sz="2800"/>
          </a:p>
          <a:p>
            <a:endParaRPr lang="bg-BG" sz="2800"/>
          </a:p>
          <a:p>
            <a:endParaRPr lang="bg-BG" sz="2800"/>
          </a:p>
          <a:p>
            <a:pPr>
              <a:spcBef>
                <a:spcPct val="70000"/>
              </a:spcBef>
            </a:pPr>
            <a:r>
              <a:rPr lang="bg-BG" sz="2800"/>
              <a:t>Ако използваме групи в разделящия регулярен израз, те участват в резултата:</a:t>
            </a:r>
          </a:p>
        </p:txBody>
      </p:sp>
      <p:sp>
        <p:nvSpPr>
          <p:cNvPr id="648198" name="Rectangle 6"/>
          <p:cNvSpPr>
            <a:spLocks noChangeArrowheads="1"/>
          </p:cNvSpPr>
          <p:nvPr/>
        </p:nvSpPr>
        <p:spPr bwMode="auto">
          <a:xfrm>
            <a:off x="2097089" y="2063751"/>
            <a:ext cx="8021637" cy="2582863"/>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String text = "zuzi@kaval.bg;; ciki@duduk.net, " +</a:t>
            </a:r>
          </a:p>
          <a:p>
            <a:pPr fontAlgn="base">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    "bob@mail.bg\n\nfn12345@fmi.uni-sofia.bg\n" +</a:t>
            </a:r>
          </a:p>
          <a:p>
            <a:pPr fontAlgn="base">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    "    mente@eu.int | , , ;;; gero@dir.bg";</a:t>
            </a:r>
          </a:p>
          <a:p>
            <a:pPr fontAlgn="base">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string splitPattern = @"[;|,|\s|\|]+";</a:t>
            </a:r>
          </a:p>
          <a:p>
            <a:pPr fontAlgn="base">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string[] emails = Regex.Split(text, splitPattern);</a:t>
            </a:r>
          </a:p>
          <a:p>
            <a:pPr fontAlgn="base">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Console.WriteLine(String.Join(", ", emails));</a:t>
            </a:r>
          </a:p>
          <a:p>
            <a:pPr fontAlgn="base">
              <a:spcBef>
                <a:spcPct val="0"/>
              </a:spcBef>
              <a:spcAft>
                <a:spcPct val="0"/>
              </a:spcAft>
            </a:pPr>
            <a:r>
              <a:rPr lang="bg-BG" b="1" i="1" noProof="1">
                <a:solidFill>
                  <a:srgbClr val="FFFFFF"/>
                </a:solidFill>
                <a:effectLst>
                  <a:outerShdw blurRad="38100" dist="38100" dir="2700000" algn="tl">
                    <a:srgbClr val="000000"/>
                  </a:outerShdw>
                </a:effectLst>
                <a:latin typeface="Courier New" panose="02070309020205020404" pitchFamily="49" charset="0"/>
              </a:rPr>
              <a:t>// Резултат: zuzi@kaval.bg, ciki@duduk.net, </a:t>
            </a:r>
            <a:r>
              <a:rPr lang="it-IT" b="1" i="1" noProof="1">
                <a:solidFill>
                  <a:srgbClr val="FFFFFF"/>
                </a:solidFill>
                <a:effectLst>
                  <a:outerShdw blurRad="38100" dist="38100" dir="2700000" algn="tl">
                    <a:srgbClr val="000000"/>
                  </a:outerShdw>
                </a:effectLst>
                <a:latin typeface="Courier New" panose="02070309020205020404" pitchFamily="49" charset="0"/>
              </a:rPr>
              <a:t>bob@mail.bg,</a:t>
            </a:r>
          </a:p>
          <a:p>
            <a:pPr fontAlgn="base">
              <a:spcBef>
                <a:spcPct val="0"/>
              </a:spcBef>
              <a:spcAft>
                <a:spcPct val="0"/>
              </a:spcAft>
            </a:pPr>
            <a:r>
              <a:rPr lang="it-IT" b="1" i="1" noProof="1">
                <a:solidFill>
                  <a:srgbClr val="FFFFFF"/>
                </a:solidFill>
                <a:effectLst>
                  <a:outerShdw blurRad="38100" dist="38100" dir="2700000" algn="tl">
                    <a:srgbClr val="000000"/>
                  </a:outerShdw>
                </a:effectLst>
                <a:latin typeface="Courier New" panose="02070309020205020404" pitchFamily="49" charset="0"/>
              </a:rPr>
              <a:t>// fn12345@fmi.uni-sofia.bg, mente@eu.int, gero@dir.bg</a:t>
            </a:r>
          </a:p>
        </p:txBody>
      </p:sp>
      <p:sp>
        <p:nvSpPr>
          <p:cNvPr id="648200" name="Rectangle 8"/>
          <p:cNvSpPr>
            <a:spLocks noChangeArrowheads="1"/>
          </p:cNvSpPr>
          <p:nvPr/>
        </p:nvSpPr>
        <p:spPr bwMode="auto">
          <a:xfrm>
            <a:off x="2098675" y="5735639"/>
            <a:ext cx="8020050" cy="814387"/>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lnSpc>
                <a:spcPct val="105000"/>
              </a:lnSpc>
              <a:spcBef>
                <a:spcPct val="0"/>
              </a:spcBef>
              <a:spcAft>
                <a:spcPct val="0"/>
              </a:spcAft>
            </a:pPr>
            <a:r>
              <a:rPr lang="bg-BG" sz="2000" b="1">
                <a:solidFill>
                  <a:srgbClr val="FFFFFF"/>
                </a:solidFill>
                <a:effectLst>
                  <a:outerShdw blurRad="38100" dist="38100" dir="2700000" algn="tl">
                    <a:srgbClr val="000000"/>
                  </a:outerShdw>
                </a:effectLst>
                <a:latin typeface="Courier New" panose="02070309020205020404" pitchFamily="49" charset="0"/>
              </a:rPr>
              <a:t>string[] parts = Regex.Split("скара-бира", "(-)");</a:t>
            </a:r>
          </a:p>
          <a:p>
            <a:pPr fontAlgn="base">
              <a:lnSpc>
                <a:spcPct val="105000"/>
              </a:lnSpc>
              <a:spcBef>
                <a:spcPct val="0"/>
              </a:spcBef>
              <a:spcAft>
                <a:spcPct val="0"/>
              </a:spcAft>
            </a:pPr>
            <a:r>
              <a:rPr lang="bg-BG" b="1" i="1">
                <a:solidFill>
                  <a:srgbClr val="FFFFFF"/>
                </a:solidFill>
                <a:effectLst>
                  <a:outerShdw blurRad="38100" dist="38100" dir="2700000" algn="tl">
                    <a:srgbClr val="000000"/>
                  </a:outerShdw>
                </a:effectLst>
                <a:latin typeface="Courier New" panose="02070309020205020404" pitchFamily="49" charset="0"/>
              </a:rPr>
              <a:t>// parts = {"скара", "-", "бира")</a:t>
            </a:r>
          </a:p>
        </p:txBody>
      </p:sp>
    </p:spTree>
    <p:extLst>
      <p:ext uri="{BB962C8B-B14F-4D97-AF65-F5344CB8AC3E}">
        <p14:creationId xmlns:p14="http://schemas.microsoft.com/office/powerpoint/2010/main" val="62009873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r>
              <a:rPr lang="bg-BG"/>
              <a:t>Съдържание</a:t>
            </a:r>
            <a:r>
              <a:rPr lang="en-US"/>
              <a:t> (2)</a:t>
            </a:r>
            <a:endParaRPr lang="bg-BG"/>
          </a:p>
        </p:txBody>
      </p:sp>
      <p:sp>
        <p:nvSpPr>
          <p:cNvPr id="657411" name="Rectangle 3"/>
          <p:cNvSpPr>
            <a:spLocks noGrp="1" noChangeArrowheads="1"/>
          </p:cNvSpPr>
          <p:nvPr>
            <p:ph type="body" idx="1"/>
          </p:nvPr>
        </p:nvSpPr>
        <p:spPr/>
        <p:txBody>
          <a:bodyPr/>
          <a:lstStyle/>
          <a:p>
            <a:r>
              <a:rPr lang="ru-RU" sz="2800"/>
              <a:t>Извличане на части от съвпадение чрез групи в регулярните изрази</a:t>
            </a:r>
            <a:endParaRPr lang="bg-BG" sz="2800"/>
          </a:p>
          <a:p>
            <a:r>
              <a:rPr lang="ru-RU" sz="2800"/>
              <a:t>Заместване в текст с регулярен израз</a:t>
            </a:r>
          </a:p>
          <a:p>
            <a:r>
              <a:rPr lang="ru-RU" sz="2800"/>
              <a:t>Разделяне на низ по регулярен израз</a:t>
            </a:r>
            <a:endParaRPr lang="en-US" sz="2800"/>
          </a:p>
          <a:p>
            <a:r>
              <a:rPr lang="ru-RU" sz="2800"/>
              <a:t>Настройки с </a:t>
            </a:r>
            <a:r>
              <a:rPr lang="ru-RU" sz="2800">
                <a:latin typeface="Courier New" panose="02070309020205020404" pitchFamily="49" charset="0"/>
              </a:rPr>
              <a:t>RegexOptions</a:t>
            </a:r>
          </a:p>
          <a:p>
            <a:r>
              <a:rPr lang="ru-RU" sz="2800"/>
              <a:t>Escaping </a:t>
            </a:r>
            <a:r>
              <a:rPr lang="bg-BG" sz="2800"/>
              <a:t>проблеми</a:t>
            </a:r>
            <a:endParaRPr lang="ru-RU" sz="2800"/>
          </a:p>
          <a:p>
            <a:r>
              <a:rPr lang="ru-RU" sz="2800"/>
              <a:t>Кога да ползваме регулярни изрази?</a:t>
            </a:r>
          </a:p>
          <a:p>
            <a:r>
              <a:rPr lang="ru-RU" sz="2800"/>
              <a:t>За ефективността на регулярните изрази</a:t>
            </a:r>
          </a:p>
          <a:p>
            <a:r>
              <a:rPr lang="ru-RU" sz="2800"/>
              <a:t>Регулярни изрази – още примери</a:t>
            </a:r>
          </a:p>
          <a:p>
            <a:r>
              <a:rPr lang="ru-RU" sz="2800"/>
              <a:t>Готови регулярни изрази. Инструментът "The Regulator"</a:t>
            </a:r>
            <a:endParaRPr lang="bg-BG" sz="2800"/>
          </a:p>
        </p:txBody>
      </p:sp>
    </p:spTree>
    <p:extLst>
      <p:ext uri="{BB962C8B-B14F-4D97-AF65-F5344CB8AC3E}">
        <p14:creationId xmlns:p14="http://schemas.microsoft.com/office/powerpoint/2010/main" val="205971137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r>
              <a:rPr lang="bg-BG"/>
              <a:t>Настройки с </a:t>
            </a:r>
            <a:r>
              <a:rPr lang="bg-BG">
                <a:latin typeface="Courier New" panose="02070309020205020404" pitchFamily="49" charset="0"/>
              </a:rPr>
              <a:t>RegexOptions</a:t>
            </a:r>
          </a:p>
        </p:txBody>
      </p:sp>
      <p:sp>
        <p:nvSpPr>
          <p:cNvPr id="624643" name="Rectangle 3"/>
          <p:cNvSpPr>
            <a:spLocks noGrp="1" noChangeArrowheads="1"/>
          </p:cNvSpPr>
          <p:nvPr>
            <p:ph type="body" idx="1"/>
          </p:nvPr>
        </p:nvSpPr>
        <p:spPr/>
        <p:txBody>
          <a:bodyPr/>
          <a:lstStyle/>
          <a:p>
            <a:pPr>
              <a:spcBef>
                <a:spcPct val="27000"/>
              </a:spcBef>
            </a:pPr>
            <a:r>
              <a:rPr lang="bg-BG" sz="2800"/>
              <a:t>Класът </a:t>
            </a:r>
            <a:r>
              <a:rPr lang="bg-BG" sz="2800">
                <a:latin typeface="Courier New" panose="02070309020205020404" pitchFamily="49" charset="0"/>
              </a:rPr>
              <a:t>Regex</a:t>
            </a:r>
            <a:r>
              <a:rPr lang="bg-BG" sz="2800"/>
              <a:t> може да приема различни настройки чрез свойството си </a:t>
            </a:r>
            <a:r>
              <a:rPr lang="bg-BG" sz="2800">
                <a:latin typeface="Courier New" panose="02070309020205020404" pitchFamily="49" charset="0"/>
              </a:rPr>
              <a:t>Options</a:t>
            </a:r>
          </a:p>
          <a:p>
            <a:pPr>
              <a:spcBef>
                <a:spcPct val="27000"/>
              </a:spcBef>
            </a:pPr>
            <a:r>
              <a:rPr lang="bg-BG" sz="2800"/>
              <a:t>Възможните настройки са описани в изброения тип </a:t>
            </a:r>
            <a:r>
              <a:rPr lang="bg-BG" sz="2800">
                <a:latin typeface="Courier New" panose="02070309020205020404" pitchFamily="49" charset="0"/>
              </a:rPr>
              <a:t>RegexOptions</a:t>
            </a:r>
            <a:r>
              <a:rPr lang="bg-BG" sz="2800"/>
              <a:t>:</a:t>
            </a:r>
          </a:p>
          <a:p>
            <a:pPr lvl="1">
              <a:spcBef>
                <a:spcPct val="27000"/>
              </a:spcBef>
            </a:pPr>
            <a:r>
              <a:rPr lang="bg-BG" sz="2400">
                <a:latin typeface="Courier New" panose="02070309020205020404" pitchFamily="49" charset="0"/>
              </a:rPr>
              <a:t>IgnoreCase</a:t>
            </a:r>
            <a:r>
              <a:rPr lang="bg-BG" sz="2400"/>
              <a:t> – задава търсене, което игнорира регистъра на буквите (малки/главни)</a:t>
            </a:r>
          </a:p>
          <a:p>
            <a:pPr lvl="1">
              <a:spcBef>
                <a:spcPct val="27000"/>
              </a:spcBef>
            </a:pPr>
            <a:r>
              <a:rPr lang="bg-BG" sz="2400">
                <a:latin typeface="Courier New" panose="02070309020205020404" pitchFamily="49" charset="0"/>
              </a:rPr>
              <a:t>Multiline</a:t>
            </a:r>
            <a:r>
              <a:rPr lang="bg-BG" sz="2400"/>
              <a:t> – задава режим за търсене "</a:t>
            </a:r>
            <a:r>
              <a:rPr lang="en-US" sz="2400"/>
              <a:t>multi-line</a:t>
            </a:r>
            <a:r>
              <a:rPr lang="bg-BG" sz="2400"/>
              <a:t>". Метасимволите </a:t>
            </a:r>
            <a:r>
              <a:rPr lang="bg-BG" sz="2400">
                <a:latin typeface="Courier New" panose="02070309020205020404" pitchFamily="49" charset="0"/>
              </a:rPr>
              <a:t>^</a:t>
            </a:r>
            <a:r>
              <a:rPr lang="bg-BG" sz="2400"/>
              <a:t> и </a:t>
            </a:r>
            <a:r>
              <a:rPr lang="bg-BG" sz="2400">
                <a:latin typeface="Courier New" panose="02070309020205020404" pitchFamily="49" charset="0"/>
              </a:rPr>
              <a:t>$</a:t>
            </a:r>
            <a:r>
              <a:rPr lang="bg-BG" sz="2400"/>
              <a:t> в този режим означават начало и край на ред</a:t>
            </a:r>
          </a:p>
          <a:p>
            <a:pPr lvl="1">
              <a:spcBef>
                <a:spcPct val="27000"/>
              </a:spcBef>
            </a:pPr>
            <a:r>
              <a:rPr lang="bg-BG" sz="2400">
                <a:latin typeface="Courier New" panose="02070309020205020404" pitchFamily="49" charset="0"/>
              </a:rPr>
              <a:t>Singleline</a:t>
            </a:r>
            <a:r>
              <a:rPr lang="bg-BG" sz="2400"/>
              <a:t> – задава режим за търсене "</a:t>
            </a:r>
            <a:r>
              <a:rPr lang="en-US" sz="2400"/>
              <a:t>single-line</a:t>
            </a:r>
            <a:r>
              <a:rPr lang="bg-BG" sz="2400"/>
              <a:t>"</a:t>
            </a:r>
            <a:r>
              <a:rPr lang="en-US" sz="2400"/>
              <a:t>.</a:t>
            </a:r>
            <a:r>
              <a:rPr lang="bg-BG" sz="2400"/>
              <a:t> Метасимволът </a:t>
            </a:r>
            <a:r>
              <a:rPr lang="bg-BG" sz="2400">
                <a:latin typeface="Courier New" panose="02070309020205020404" pitchFamily="49" charset="0"/>
              </a:rPr>
              <a:t>.</a:t>
            </a:r>
            <a:r>
              <a:rPr lang="bg-BG" sz="2400"/>
              <a:t> в този режим има значение "всеки символ, включително </a:t>
            </a:r>
            <a:r>
              <a:rPr lang="bg-BG" sz="2400">
                <a:latin typeface="Courier New" panose="02070309020205020404" pitchFamily="49" charset="0"/>
              </a:rPr>
              <a:t>\n</a:t>
            </a:r>
            <a:r>
              <a:rPr lang="bg-BG" sz="2400"/>
              <a:t>"</a:t>
            </a:r>
          </a:p>
          <a:p>
            <a:pPr lvl="1">
              <a:spcBef>
                <a:spcPct val="27000"/>
              </a:spcBef>
            </a:pPr>
            <a:r>
              <a:rPr lang="bg-BG" sz="2300">
                <a:latin typeface="Courier New" panose="02070309020205020404" pitchFamily="49" charset="0"/>
              </a:rPr>
              <a:t>IgnorePatternWhitespace</a:t>
            </a:r>
            <a:r>
              <a:rPr lang="bg-BG" sz="2400"/>
              <a:t> – игнорира празното   пространство и коментарите (</a:t>
            </a:r>
            <a:r>
              <a:rPr lang="bg-BG" sz="2400">
                <a:latin typeface="Courier New" panose="02070309020205020404" pitchFamily="49" charset="0"/>
              </a:rPr>
              <a:t>#</a:t>
            </a:r>
            <a:r>
              <a:rPr lang="bg-BG" sz="2400"/>
              <a:t> </a:t>
            </a:r>
            <a:r>
              <a:rPr lang="bg-BG" sz="2400">
                <a:latin typeface="Courier New" panose="02070309020205020404" pitchFamily="49" charset="0"/>
                <a:cs typeface="Courier New" panose="02070309020205020404" pitchFamily="49" charset="0"/>
              </a:rPr>
              <a:t>…</a:t>
            </a:r>
            <a:r>
              <a:rPr lang="bg-BG" sz="2400"/>
              <a:t>) в рег. израз</a:t>
            </a:r>
          </a:p>
        </p:txBody>
      </p:sp>
    </p:spTree>
    <p:extLst>
      <p:ext uri="{BB962C8B-B14F-4D97-AF65-F5344CB8AC3E}">
        <p14:creationId xmlns:p14="http://schemas.microsoft.com/office/powerpoint/2010/main" val="342148197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bg-BG">
                <a:latin typeface="Courier New" panose="02070309020205020404" pitchFamily="49" charset="0"/>
              </a:rPr>
              <a:t>RegexOptions</a:t>
            </a:r>
            <a:r>
              <a:rPr lang="bg-BG"/>
              <a:t> – примери </a:t>
            </a:r>
          </a:p>
        </p:txBody>
      </p:sp>
      <p:sp>
        <p:nvSpPr>
          <p:cNvPr id="623620" name="Rectangle 4"/>
          <p:cNvSpPr>
            <a:spLocks noChangeArrowheads="1"/>
          </p:cNvSpPr>
          <p:nvPr/>
        </p:nvSpPr>
        <p:spPr bwMode="auto">
          <a:xfrm>
            <a:off x="2097089" y="1019176"/>
            <a:ext cx="8021637" cy="2646363"/>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String text = "Бирата намаля. Дайте още бира!";</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string pattern = @"\bбир\w*\b";</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MatchCollection matches = Regex.Matches(</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text, pattern, RegexOptions.IgnoreCase);</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foreach (Match match in matches)</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Console.Write("{0} ", match);</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a:t>
            </a:r>
          </a:p>
          <a:p>
            <a:pPr fontAlgn="base">
              <a:spcBef>
                <a:spcPct val="0"/>
              </a:spcBef>
              <a:spcAft>
                <a:spcPct val="0"/>
              </a:spcAft>
            </a:pPr>
            <a:r>
              <a:rPr lang="bg-BG" sz="1600" b="1" i="1" noProof="1">
                <a:solidFill>
                  <a:srgbClr val="FFFFFF"/>
                </a:solidFill>
                <a:effectLst>
                  <a:outerShdw blurRad="38100" dist="38100" dir="2700000" algn="tl">
                    <a:srgbClr val="000000"/>
                  </a:outerShdw>
                </a:effectLst>
                <a:latin typeface="Courier New" panose="02070309020205020404" pitchFamily="49" charset="0"/>
              </a:rPr>
              <a:t>// Заради опцията IgnoreCase резултатът е: Бирата бира</a:t>
            </a:r>
          </a:p>
        </p:txBody>
      </p:sp>
      <p:sp>
        <p:nvSpPr>
          <p:cNvPr id="623621" name="Rectangle 5"/>
          <p:cNvSpPr>
            <a:spLocks noChangeArrowheads="1"/>
          </p:cNvSpPr>
          <p:nvPr/>
        </p:nvSpPr>
        <p:spPr bwMode="auto">
          <a:xfrm>
            <a:off x="2098675" y="3919538"/>
            <a:ext cx="8021638" cy="2646362"/>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String text = "Бирата намаля.\nДайте още бира!";</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string pattern = @"^\w</a:t>
            </a:r>
            <a:r>
              <a:rPr lang="bg-BG" b="1">
                <a:solidFill>
                  <a:srgbClr val="FFFFFF"/>
                </a:solidFill>
                <a:effectLst>
                  <a:outerShdw blurRad="38100" dist="38100" dir="2700000" algn="tl">
                    <a:srgbClr val="000000"/>
                  </a:outerShdw>
                </a:effectLst>
                <a:latin typeface="Courier New" panose="02070309020205020404" pitchFamily="49" charset="0"/>
              </a:rPr>
              <a:t>+</a:t>
            </a:r>
            <a:r>
              <a:rPr lang="bg-BG" b="1" noProof="1">
                <a:solidFill>
                  <a:srgbClr val="FFFFFF"/>
                </a:solidFill>
                <a:effectLst>
                  <a:outerShdw blurRad="38100" dist="38100" dir="2700000" algn="tl">
                    <a:srgbClr val="000000"/>
                  </a:outerShdw>
                </a:effectLst>
                <a:latin typeface="Courier New" panose="02070309020205020404" pitchFamily="49" charset="0"/>
              </a:rPr>
              <a:t>";</a:t>
            </a:r>
            <a:r>
              <a:rPr lang="bg-BG" b="1">
                <a:solidFill>
                  <a:srgbClr val="FFFFFF"/>
                </a:solidFill>
                <a:effectLst>
                  <a:outerShdw blurRad="38100" dist="38100" dir="2700000" algn="tl">
                    <a:srgbClr val="000000"/>
                  </a:outerShdw>
                </a:effectLst>
                <a:latin typeface="Courier New" panose="02070309020205020404" pitchFamily="49" charset="0"/>
              </a:rPr>
              <a:t> </a:t>
            </a:r>
            <a:r>
              <a:rPr lang="en-US" b="1">
                <a:solidFill>
                  <a:srgbClr val="FFFFFF"/>
                </a:solidFill>
                <a:effectLst>
                  <a:outerShdw blurRad="38100" dist="38100" dir="2700000" algn="tl">
                    <a:srgbClr val="000000"/>
                  </a:outerShdw>
                </a:effectLst>
                <a:latin typeface="Courier New" panose="02070309020205020404" pitchFamily="49" charset="0"/>
              </a:rPr>
              <a:t> </a:t>
            </a:r>
            <a:r>
              <a:rPr lang="en-US" sz="1600" b="1" i="1">
                <a:solidFill>
                  <a:srgbClr val="FFFFFF"/>
                </a:solidFill>
                <a:effectLst>
                  <a:outerShdw blurRad="38100" dist="38100" dir="2700000" algn="tl">
                    <a:srgbClr val="000000"/>
                  </a:outerShdw>
                </a:effectLst>
                <a:latin typeface="Courier New" panose="02070309020205020404" pitchFamily="49" charset="0"/>
              </a:rPr>
              <a:t>\\ </a:t>
            </a:r>
            <a:r>
              <a:rPr lang="bg-BG" sz="1600" b="1" i="1">
                <a:solidFill>
                  <a:srgbClr val="FFFFFF"/>
                </a:solidFill>
                <a:effectLst>
                  <a:outerShdw blurRad="38100" dist="38100" dir="2700000" algn="tl">
                    <a:srgbClr val="000000"/>
                  </a:outerShdw>
                </a:effectLst>
                <a:latin typeface="Courier New" panose="02070309020205020404" pitchFamily="49" charset="0"/>
              </a:rPr>
              <a:t>търсим думи в началото на ред</a:t>
            </a:r>
            <a:endParaRPr lang="bg-BG" sz="1600" b="1" i="1" noProof="1">
              <a:solidFill>
                <a:srgbClr val="FFFFFF"/>
              </a:solidFill>
              <a:effectLst>
                <a:outerShdw blurRad="38100" dist="38100" dir="2700000" algn="tl">
                  <a:srgbClr val="000000"/>
                </a:outerShdw>
              </a:effectLst>
              <a:latin typeface="Courier New" panose="02070309020205020404" pitchFamily="49" charset="0"/>
            </a:endParaRP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MatchCollection matches = Regex.Matches(</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text, pattern, RegexOptions.Multiline);</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foreach (Match match in matches)</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Console.Write("{0} ", match);</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a:t>
            </a:r>
          </a:p>
          <a:p>
            <a:pPr fontAlgn="base">
              <a:spcBef>
                <a:spcPct val="0"/>
              </a:spcBef>
              <a:spcAft>
                <a:spcPct val="0"/>
              </a:spcAft>
            </a:pPr>
            <a:r>
              <a:rPr lang="bg-BG" sz="1600" b="1" i="1" noProof="1">
                <a:solidFill>
                  <a:srgbClr val="FFFFFF"/>
                </a:solidFill>
                <a:effectLst>
                  <a:outerShdw blurRad="38100" dist="38100" dir="2700000" algn="tl">
                    <a:srgbClr val="000000"/>
                  </a:outerShdw>
                </a:effectLst>
                <a:latin typeface="Courier New" panose="02070309020205020404" pitchFamily="49" charset="0"/>
              </a:rPr>
              <a:t>// Заради опцията Multiline резултатът е: Бирата Дайте</a:t>
            </a:r>
          </a:p>
        </p:txBody>
      </p:sp>
    </p:spTree>
    <p:extLst>
      <p:ext uri="{BB962C8B-B14F-4D97-AF65-F5344CB8AC3E}">
        <p14:creationId xmlns:p14="http://schemas.microsoft.com/office/powerpoint/2010/main" val="3781736777"/>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r>
              <a:rPr lang="en-US"/>
              <a:t>Escaping </a:t>
            </a:r>
            <a:r>
              <a:rPr lang="bg-BG"/>
              <a:t>на регулярен израз</a:t>
            </a:r>
          </a:p>
        </p:txBody>
      </p:sp>
      <p:sp>
        <p:nvSpPr>
          <p:cNvPr id="658435" name="Rectangle 3"/>
          <p:cNvSpPr>
            <a:spLocks noGrp="1" noChangeArrowheads="1"/>
          </p:cNvSpPr>
          <p:nvPr>
            <p:ph type="body" idx="1"/>
          </p:nvPr>
        </p:nvSpPr>
        <p:spPr/>
        <p:txBody>
          <a:bodyPr/>
          <a:lstStyle/>
          <a:p>
            <a:pPr>
              <a:lnSpc>
                <a:spcPct val="85000"/>
              </a:lnSpc>
              <a:spcBef>
                <a:spcPct val="23000"/>
              </a:spcBef>
            </a:pPr>
            <a:r>
              <a:rPr lang="bg-BG" sz="2400"/>
              <a:t>При динамично конструиране на регулярен израз трябва да се </a:t>
            </a:r>
            <a:r>
              <a:rPr lang="en-US" sz="2400"/>
              <a:t>escape-</a:t>
            </a:r>
            <a:r>
              <a:rPr lang="bg-BG" sz="2400"/>
              <a:t>ват всички данни, идващи от външни източници</a:t>
            </a:r>
          </a:p>
          <a:p>
            <a:pPr>
              <a:lnSpc>
                <a:spcPct val="85000"/>
              </a:lnSpc>
              <a:spcBef>
                <a:spcPct val="23000"/>
              </a:spcBef>
            </a:pPr>
            <a:r>
              <a:rPr lang="bg-BG" sz="2400"/>
              <a:t>Ето например как можем да търсим къде се среща дадена дума в даден текст:</a:t>
            </a:r>
          </a:p>
          <a:p>
            <a:pPr>
              <a:lnSpc>
                <a:spcPct val="85000"/>
              </a:lnSpc>
              <a:spcBef>
                <a:spcPct val="23000"/>
              </a:spcBef>
            </a:pPr>
            <a:endParaRPr lang="bg-BG" sz="2400"/>
          </a:p>
          <a:p>
            <a:pPr>
              <a:lnSpc>
                <a:spcPct val="85000"/>
              </a:lnSpc>
              <a:spcBef>
                <a:spcPct val="23000"/>
              </a:spcBef>
            </a:pPr>
            <a:endParaRPr lang="bg-BG" sz="2400"/>
          </a:p>
          <a:p>
            <a:pPr>
              <a:lnSpc>
                <a:spcPct val="85000"/>
              </a:lnSpc>
              <a:spcBef>
                <a:spcPct val="23000"/>
              </a:spcBef>
            </a:pPr>
            <a:endParaRPr lang="bg-BG" sz="2400"/>
          </a:p>
          <a:p>
            <a:pPr>
              <a:lnSpc>
                <a:spcPct val="85000"/>
              </a:lnSpc>
              <a:spcBef>
                <a:spcPct val="23000"/>
              </a:spcBef>
            </a:pPr>
            <a:endParaRPr lang="bg-BG" sz="2400"/>
          </a:p>
          <a:p>
            <a:pPr>
              <a:lnSpc>
                <a:spcPct val="85000"/>
              </a:lnSpc>
              <a:spcBef>
                <a:spcPct val="23000"/>
              </a:spcBef>
            </a:pPr>
            <a:endParaRPr lang="bg-BG" sz="2400"/>
          </a:p>
          <a:p>
            <a:pPr>
              <a:lnSpc>
                <a:spcPct val="85000"/>
              </a:lnSpc>
              <a:spcBef>
                <a:spcPct val="23000"/>
              </a:spcBef>
            </a:pPr>
            <a:r>
              <a:rPr lang="bg-BG" sz="2400"/>
              <a:t>Какво ще намери този код ако бяхме пропуснали </a:t>
            </a:r>
            <a:r>
              <a:rPr lang="en-US" sz="2400"/>
              <a:t>escaping-</a:t>
            </a:r>
            <a:r>
              <a:rPr lang="bg-BG" sz="2400"/>
              <a:t>а и потребителят въведе за търсене "</a:t>
            </a:r>
            <a:r>
              <a:rPr lang="en-US" sz="2400">
                <a:latin typeface="Courier New" panose="02070309020205020404" pitchFamily="49" charset="0"/>
              </a:rPr>
              <a:t>\w*</a:t>
            </a:r>
            <a:r>
              <a:rPr lang="bg-BG" sz="2400"/>
              <a:t>"</a:t>
            </a:r>
            <a:r>
              <a:rPr lang="en-US" sz="2400"/>
              <a:t> </a:t>
            </a:r>
            <a:r>
              <a:rPr lang="bg-BG" sz="2400"/>
              <a:t>или </a:t>
            </a:r>
            <a:r>
              <a:rPr lang="en-US" sz="2400"/>
              <a:t>"</a:t>
            </a:r>
            <a:r>
              <a:rPr lang="en-US" sz="2400">
                <a:latin typeface="Courier New" panose="02070309020205020404" pitchFamily="49" charset="0"/>
              </a:rPr>
              <a:t>.*</a:t>
            </a:r>
            <a:r>
              <a:rPr lang="en-US" sz="2400"/>
              <a:t>"</a:t>
            </a:r>
            <a:r>
              <a:rPr lang="bg-BG" sz="2400"/>
              <a:t>?</a:t>
            </a:r>
          </a:p>
          <a:p>
            <a:pPr>
              <a:lnSpc>
                <a:spcPct val="85000"/>
              </a:lnSpc>
              <a:spcBef>
                <a:spcPct val="23000"/>
              </a:spcBef>
            </a:pPr>
            <a:r>
              <a:rPr lang="bg-BG" sz="2400"/>
              <a:t>Каква друга грешка има в кода? Какво ще стане ако потребителят въведе празен низ?</a:t>
            </a:r>
          </a:p>
        </p:txBody>
      </p:sp>
      <p:sp>
        <p:nvSpPr>
          <p:cNvPr id="658436" name="Rectangle 4"/>
          <p:cNvSpPr>
            <a:spLocks noChangeArrowheads="1"/>
          </p:cNvSpPr>
          <p:nvPr/>
        </p:nvSpPr>
        <p:spPr bwMode="auto">
          <a:xfrm>
            <a:off x="2098675" y="2917826"/>
            <a:ext cx="8021638" cy="1852613"/>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String text = @"Всички форми на думата 'бира' в даден" +</a:t>
            </a:r>
          </a:p>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bg-BG" b="1" noProof="1">
                <a:solidFill>
                  <a:srgbClr val="FFFFFF"/>
                </a:solidFill>
                <a:effectLst>
                  <a:outerShdw blurRad="38100" dist="38100" dir="2700000" algn="tl">
                    <a:srgbClr val="000000"/>
                  </a:outerShdw>
                </a:effectLst>
                <a:latin typeface="Courier New" panose="02070309020205020404" pitchFamily="49" charset="0"/>
              </a:rPr>
              <a:t>@"</a:t>
            </a:r>
            <a:r>
              <a:rPr lang="bg-BG" b="1">
                <a:solidFill>
                  <a:srgbClr val="FFFFFF"/>
                </a:solidFill>
                <a:effectLst>
                  <a:outerShdw blurRad="38100" dist="38100" dir="2700000" algn="tl">
                    <a:srgbClr val="000000"/>
                  </a:outerShdw>
                </a:effectLst>
                <a:latin typeface="Courier New" panose="02070309020205020404" pitchFamily="49" charset="0"/>
              </a:rPr>
              <a:t> </a:t>
            </a:r>
            <a:r>
              <a:rPr lang="bg-BG" b="1" noProof="1">
                <a:solidFill>
                  <a:srgbClr val="FFFFFF"/>
                </a:solidFill>
                <a:effectLst>
                  <a:outerShdw blurRad="38100" dist="38100" dir="2700000" algn="tl">
                    <a:srgbClr val="000000"/>
                  </a:outerShdw>
                </a:effectLst>
                <a:latin typeface="Courier New" panose="02070309020205020404" pitchFamily="49" charset="0"/>
              </a:rPr>
              <a:t>текст можем да намерим с регулярния израз " +</a:t>
            </a:r>
          </a:p>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a:t>
            </a:r>
            <a:r>
              <a:rPr lang="it-IT" b="1" noProof="1">
                <a:solidFill>
                  <a:srgbClr val="FFFFFF"/>
                </a:solidFill>
                <a:effectLst>
                  <a:outerShdw blurRad="38100" dist="38100" dir="2700000" algn="tl">
                    <a:srgbClr val="000000"/>
                  </a:outerShdw>
                </a:effectLst>
                <a:latin typeface="Courier New" panose="02070309020205020404" pitchFamily="49" charset="0"/>
              </a:rPr>
              <a:t>@"\b(Б|б)ир(((а|ичка)(та)?)|((и|ички)(те)?))\b.";</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string word = Console.ReadLine();</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String pattern = @"\b" + </a:t>
            </a:r>
            <a:r>
              <a:rPr lang="it-IT" b="1" noProof="1">
                <a:solidFill>
                  <a:srgbClr val="FFFF00"/>
                </a:solidFill>
                <a:effectLst>
                  <a:outerShdw blurRad="38100" dist="38100" dir="2700000" algn="tl">
                    <a:srgbClr val="000000"/>
                  </a:outerShdw>
                </a:effectLst>
                <a:latin typeface="Courier New" panose="02070309020205020404" pitchFamily="49" charset="0"/>
              </a:rPr>
              <a:t>Regex.Escape(word)</a:t>
            </a:r>
            <a:r>
              <a:rPr lang="it-IT" b="1" noProof="1">
                <a:solidFill>
                  <a:srgbClr val="FFFFFF"/>
                </a:solidFill>
                <a:effectLst>
                  <a:outerShdw blurRad="38100" dist="38100" dir="2700000" algn="tl">
                    <a:srgbClr val="000000"/>
                  </a:outerShdw>
                </a:effectLst>
                <a:latin typeface="Courier New" panose="02070309020205020404" pitchFamily="49" charset="0"/>
              </a:rPr>
              <a:t> + @"\b";</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Match match = Regex.Match(text, pattern);</a:t>
            </a:r>
          </a:p>
        </p:txBody>
      </p:sp>
    </p:spTree>
    <p:extLst>
      <p:ext uri="{BB962C8B-B14F-4D97-AF65-F5344CB8AC3E}">
        <p14:creationId xmlns:p14="http://schemas.microsoft.com/office/powerpoint/2010/main" val="37177934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58435">
                                            <p:txEl>
                                              <p:pRg st="7" end="7"/>
                                            </p:txEl>
                                          </p:spTgt>
                                        </p:tgtEl>
                                        <p:attrNameLst>
                                          <p:attrName>style.visibility</p:attrName>
                                        </p:attrNameLst>
                                      </p:cBhvr>
                                      <p:to>
                                        <p:strVal val="visible"/>
                                      </p:to>
                                    </p:set>
                                    <p:animEffect transition="in" filter="fade">
                                      <p:cBhvr>
                                        <p:cTn id="7" dur="500"/>
                                        <p:tgtEl>
                                          <p:spTgt spid="658435">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58435">
                                            <p:txEl>
                                              <p:pRg st="8" end="8"/>
                                            </p:txEl>
                                          </p:spTgt>
                                        </p:tgtEl>
                                        <p:attrNameLst>
                                          <p:attrName>style.visibility</p:attrName>
                                        </p:attrNameLst>
                                      </p:cBhvr>
                                      <p:to>
                                        <p:strVal val="visible"/>
                                      </p:to>
                                    </p:set>
                                    <p:animEffect transition="in" filter="fade">
                                      <p:cBhvr>
                                        <p:cTn id="12" dur="500"/>
                                        <p:tgtEl>
                                          <p:spTgt spid="65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bg-BG" sz="4200"/>
              <a:t>Кога да ползваме рег. изрази?</a:t>
            </a:r>
          </a:p>
        </p:txBody>
      </p:sp>
      <p:sp>
        <p:nvSpPr>
          <p:cNvPr id="687107" name="Rectangle 3"/>
          <p:cNvSpPr>
            <a:spLocks noGrp="1" noChangeArrowheads="1"/>
          </p:cNvSpPr>
          <p:nvPr>
            <p:ph type="body" idx="1"/>
          </p:nvPr>
        </p:nvSpPr>
        <p:spPr/>
        <p:txBody>
          <a:bodyPr/>
          <a:lstStyle/>
          <a:p>
            <a:r>
              <a:rPr lang="bg-BG" sz="2600"/>
              <a:t>Регулярните изрази се поддържат трудно!</a:t>
            </a:r>
          </a:p>
          <a:p>
            <a:r>
              <a:rPr lang="bg-BG" sz="2600"/>
              <a:t>Ако използвате сложни регулярни изрази, помислете дали ще можете с лекота да ги променяте след 3 месеца! Ами след 1 година?</a:t>
            </a:r>
          </a:p>
          <a:p>
            <a:r>
              <a:rPr lang="bg-BG" sz="2600"/>
              <a:t>А вашите колеги ще могат ли при нужда да ги променят?</a:t>
            </a:r>
          </a:p>
          <a:p>
            <a:r>
              <a:rPr lang="bg-BG" sz="2600"/>
              <a:t>Като правило избягвайте сложни регулярни изрази</a:t>
            </a:r>
          </a:p>
          <a:p>
            <a:r>
              <a:rPr lang="bg-BG" sz="2600"/>
              <a:t>Разбивайте проблема на части и пишете по-прости регулярни изрази за всяка част</a:t>
            </a:r>
          </a:p>
          <a:p>
            <a:r>
              <a:rPr lang="bg-BG" sz="2600"/>
              <a:t>Например за изваждане на всички изречения с главни букви първо извадете изреченията, а след това проверете дали са от главни букви</a:t>
            </a:r>
          </a:p>
        </p:txBody>
      </p:sp>
    </p:spTree>
    <p:extLst>
      <p:ext uri="{BB962C8B-B14F-4D97-AF65-F5344CB8AC3E}">
        <p14:creationId xmlns:p14="http://schemas.microsoft.com/office/powerpoint/2010/main" val="345295886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r>
              <a:rPr lang="bg-BG"/>
              <a:t>Ами ефективността?</a:t>
            </a:r>
            <a:endParaRPr lang="bg-BG">
              <a:latin typeface="Courier New" panose="02070309020205020404" pitchFamily="49" charset="0"/>
            </a:endParaRPr>
          </a:p>
        </p:txBody>
      </p:sp>
      <p:sp>
        <p:nvSpPr>
          <p:cNvPr id="650243" name="Rectangle 3"/>
          <p:cNvSpPr>
            <a:spLocks noGrp="1" noChangeArrowheads="1"/>
          </p:cNvSpPr>
          <p:nvPr>
            <p:ph type="body" idx="1"/>
          </p:nvPr>
        </p:nvSpPr>
        <p:spPr/>
        <p:txBody>
          <a:bodyPr/>
          <a:lstStyle/>
          <a:p>
            <a:r>
              <a:rPr lang="bg-BG" sz="2800"/>
              <a:t>Ефективността на регулярните изрази може да бъде трагично ниска, ако бъдат използвани неправилно</a:t>
            </a:r>
          </a:p>
          <a:p>
            <a:r>
              <a:rPr lang="bg-BG" sz="2800"/>
              <a:t>Например следният код може да умори за доста време дори завидно бърза машина:</a:t>
            </a:r>
          </a:p>
          <a:p>
            <a:endParaRPr lang="bg-BG" sz="2800"/>
          </a:p>
          <a:p>
            <a:endParaRPr lang="bg-BG" sz="2800"/>
          </a:p>
          <a:p>
            <a:pPr>
              <a:spcBef>
                <a:spcPct val="50000"/>
              </a:spcBef>
            </a:pPr>
            <a:r>
              <a:rPr lang="bg-BG" sz="2800"/>
              <a:t>В някои случаи регулярните изрази се изпълняват по метода "търсене с връщане назад" (</a:t>
            </a:r>
            <a:r>
              <a:rPr lang="en-US" sz="2800"/>
              <a:t>backtracking)</a:t>
            </a:r>
            <a:endParaRPr lang="bg-BG" sz="2800"/>
          </a:p>
          <a:p>
            <a:r>
              <a:rPr lang="bg-BG" sz="2800"/>
              <a:t>Ако регулярният израз описва граф с много цикли, търсенето е неефективно</a:t>
            </a:r>
          </a:p>
        </p:txBody>
      </p:sp>
      <p:sp>
        <p:nvSpPr>
          <p:cNvPr id="650244" name="Rectangle 4"/>
          <p:cNvSpPr>
            <a:spLocks noChangeArrowheads="1"/>
          </p:cNvSpPr>
          <p:nvPr/>
        </p:nvSpPr>
        <p:spPr bwMode="auto">
          <a:xfrm>
            <a:off x="2098675" y="3335338"/>
            <a:ext cx="8021638" cy="1028700"/>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String text = "aaabacabababaccbacbcbccacbcbccbacccccc";</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string pattern = @"(\w*ab|\w*ac|\w*aa|\w*c)*cccccc";</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Match m = Regex.Match(text, pattern);</a:t>
            </a:r>
          </a:p>
        </p:txBody>
      </p:sp>
    </p:spTree>
    <p:extLst>
      <p:ext uri="{BB962C8B-B14F-4D97-AF65-F5344CB8AC3E}">
        <p14:creationId xmlns:p14="http://schemas.microsoft.com/office/powerpoint/2010/main" val="4003607351"/>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bg-BG" sz="3900"/>
              <a:t>Регулярни изрази – още примери</a:t>
            </a:r>
          </a:p>
        </p:txBody>
      </p:sp>
      <p:sp>
        <p:nvSpPr>
          <p:cNvPr id="653315" name="Rectangle 3"/>
          <p:cNvSpPr>
            <a:spLocks noGrp="1" noChangeArrowheads="1"/>
          </p:cNvSpPr>
          <p:nvPr>
            <p:ph type="body" idx="1"/>
          </p:nvPr>
        </p:nvSpPr>
        <p:spPr>
          <a:xfrm>
            <a:off x="1870075" y="995364"/>
            <a:ext cx="8485188" cy="5438775"/>
          </a:xfrm>
        </p:spPr>
        <p:txBody>
          <a:bodyPr/>
          <a:lstStyle/>
          <a:p>
            <a:pPr>
              <a:lnSpc>
                <a:spcPct val="95000"/>
              </a:lnSpc>
            </a:pPr>
            <a:r>
              <a:rPr lang="bg-BG" sz="2800"/>
              <a:t>Размяна на първите две думи в даден низ:</a:t>
            </a:r>
          </a:p>
          <a:p>
            <a:pPr>
              <a:lnSpc>
                <a:spcPct val="95000"/>
              </a:lnSpc>
            </a:pPr>
            <a:endParaRPr lang="bg-BG" sz="2800"/>
          </a:p>
          <a:p>
            <a:pPr>
              <a:lnSpc>
                <a:spcPct val="95000"/>
              </a:lnSpc>
            </a:pPr>
            <a:endParaRPr lang="bg-BG" sz="2800"/>
          </a:p>
          <a:p>
            <a:pPr>
              <a:lnSpc>
                <a:spcPct val="95000"/>
              </a:lnSpc>
            </a:pPr>
            <a:endParaRPr lang="bg-BG" sz="2800"/>
          </a:p>
          <a:p>
            <a:pPr>
              <a:lnSpc>
                <a:spcPct val="95000"/>
              </a:lnSpc>
              <a:buFont typeface="Wingdings" panose="05000000000000000000" pitchFamily="2" charset="2"/>
              <a:buNone/>
            </a:pPr>
            <a:r>
              <a:rPr lang="bg-BG" sz="2800"/>
              <a:t>	Понеже групите нямат имена, се означават съответно с </a:t>
            </a:r>
            <a:r>
              <a:rPr lang="bg-BG" sz="2800">
                <a:latin typeface="Courier New" panose="02070309020205020404" pitchFamily="49" charset="0"/>
              </a:rPr>
              <a:t>$1</a:t>
            </a:r>
            <a:r>
              <a:rPr lang="bg-BG" sz="2800"/>
              <a:t>, </a:t>
            </a:r>
            <a:r>
              <a:rPr lang="bg-BG" sz="2800">
                <a:latin typeface="Courier New" panose="02070309020205020404" pitchFamily="49" charset="0"/>
              </a:rPr>
              <a:t>$2</a:t>
            </a:r>
            <a:r>
              <a:rPr lang="bg-BG" sz="2800"/>
              <a:t> и </a:t>
            </a:r>
            <a:r>
              <a:rPr lang="bg-BG" sz="2800">
                <a:latin typeface="Courier New" panose="02070309020205020404" pitchFamily="49" charset="0"/>
              </a:rPr>
              <a:t>$3</a:t>
            </a:r>
          </a:p>
          <a:p>
            <a:pPr>
              <a:lnSpc>
                <a:spcPct val="95000"/>
              </a:lnSpc>
            </a:pPr>
            <a:r>
              <a:rPr lang="bg-BG" sz="2800"/>
              <a:t>Парсване на декларации </a:t>
            </a:r>
            <a:r>
              <a:rPr lang="bg-BG" sz="2800">
                <a:latin typeface="Courier New" panose="02070309020205020404" pitchFamily="49" charset="0"/>
              </a:rPr>
              <a:t>&lt;var&gt;=&lt;value&gt;</a:t>
            </a:r>
            <a:r>
              <a:rPr lang="bg-BG" sz="2800"/>
              <a:t>:</a:t>
            </a:r>
          </a:p>
        </p:txBody>
      </p:sp>
      <p:sp>
        <p:nvSpPr>
          <p:cNvPr id="653316" name="Rectangle 4"/>
          <p:cNvSpPr>
            <a:spLocks noChangeArrowheads="1"/>
          </p:cNvSpPr>
          <p:nvPr/>
        </p:nvSpPr>
        <p:spPr bwMode="auto">
          <a:xfrm>
            <a:off x="2097089" y="1543051"/>
            <a:ext cx="8021637" cy="1547813"/>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String text = " няма бира, дай ракия!";</a:t>
            </a:r>
          </a:p>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string pattern = @"\A\s*(\w+)(\W+)(\w+)";</a:t>
            </a:r>
          </a:p>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string newText = Regex.Replace(text, pattern,"$3$2$1");</a:t>
            </a:r>
          </a:p>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Console.WriteLine(newText);</a:t>
            </a:r>
          </a:p>
          <a:p>
            <a:pPr fontAlgn="base">
              <a:spcBef>
                <a:spcPct val="0"/>
              </a:spcBef>
              <a:spcAft>
                <a:spcPct val="0"/>
              </a:spcAft>
            </a:pPr>
            <a:r>
              <a:rPr lang="bg-BG" sz="1600" b="1" i="1">
                <a:solidFill>
                  <a:srgbClr val="FFFFFF"/>
                </a:solidFill>
                <a:effectLst>
                  <a:outerShdw blurRad="38100" dist="38100" dir="2700000" algn="tl">
                    <a:srgbClr val="000000"/>
                  </a:outerShdw>
                </a:effectLst>
                <a:latin typeface="Courier New" panose="02070309020205020404" pitchFamily="49" charset="0"/>
              </a:rPr>
              <a:t>// Резултат: бира няма, дай ракия!</a:t>
            </a:r>
          </a:p>
        </p:txBody>
      </p:sp>
      <p:sp>
        <p:nvSpPr>
          <p:cNvPr id="653317" name="Rectangle 5"/>
          <p:cNvSpPr>
            <a:spLocks noChangeArrowheads="1"/>
          </p:cNvSpPr>
          <p:nvPr/>
        </p:nvSpPr>
        <p:spPr bwMode="auto">
          <a:xfrm>
            <a:off x="2276475" y="4629150"/>
            <a:ext cx="8021638" cy="1938338"/>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lnSpc>
                <a:spcPct val="105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String text = "server=mail.bg\nuser=u1\npass=!mente17";</a:t>
            </a:r>
          </a:p>
          <a:p>
            <a:pPr fontAlgn="base">
              <a:lnSpc>
                <a:spcPct val="105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string pattern = @"(\w+?)\s*=\s*(\S+)\s*";</a:t>
            </a:r>
          </a:p>
          <a:p>
            <a:pPr fontAlgn="base">
              <a:lnSpc>
                <a:spcPct val="105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MatchCollection matches = Regex.Matches(text, pattern);</a:t>
            </a:r>
          </a:p>
          <a:p>
            <a:pPr fontAlgn="base">
              <a:lnSpc>
                <a:spcPct val="105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foreach (Match m in matches)</a:t>
            </a:r>
          </a:p>
          <a:p>
            <a:pPr fontAlgn="base">
              <a:lnSpc>
                <a:spcPct val="105000"/>
              </a:lnSpc>
              <a:spcBef>
                <a:spcPct val="0"/>
              </a:spcBef>
              <a:spcAft>
                <a:spcPct val="0"/>
              </a:spcAft>
            </a:pPr>
            <a:r>
              <a:rPr lang="en-US" b="1">
                <a:solidFill>
                  <a:srgbClr val="FFFFFF"/>
                </a:solidFill>
                <a:effectLst>
                  <a:outerShdw blurRad="38100" dist="38100" dir="2700000" algn="tl">
                    <a:srgbClr val="000000"/>
                  </a:outerShdw>
                </a:effectLst>
                <a:latin typeface="Courier New" panose="02070309020205020404" pitchFamily="49" charset="0"/>
              </a:rPr>
              <a:t>    </a:t>
            </a:r>
            <a:r>
              <a:rPr lang="bg-BG" b="1">
                <a:solidFill>
                  <a:srgbClr val="FFFFFF"/>
                </a:solidFill>
                <a:effectLst>
                  <a:outerShdw blurRad="38100" dist="38100" dir="2700000" algn="tl">
                    <a:srgbClr val="000000"/>
                  </a:outerShdw>
                </a:effectLst>
                <a:latin typeface="Courier New" panose="02070309020205020404" pitchFamily="49" charset="0"/>
              </a:rPr>
              <a:t>Console.WriteLine("var={0} </a:t>
            </a:r>
            <a:r>
              <a:rPr lang="en-US" b="1">
                <a:solidFill>
                  <a:srgbClr val="FFFFFF"/>
                </a:solidFill>
                <a:effectLst>
                  <a:outerShdw blurRad="38100" dist="38100" dir="2700000" algn="tl">
                    <a:srgbClr val="000000"/>
                  </a:outerShdw>
                </a:effectLst>
                <a:latin typeface="Courier New" panose="02070309020205020404" pitchFamily="49" charset="0"/>
              </a:rPr>
              <a:t>value</a:t>
            </a:r>
            <a:r>
              <a:rPr lang="bg-BG" b="1">
                <a:solidFill>
                  <a:srgbClr val="FFFFFF"/>
                </a:solidFill>
                <a:effectLst>
                  <a:outerShdw blurRad="38100" dist="38100" dir="2700000" algn="tl">
                    <a:srgbClr val="000000"/>
                  </a:outerShdw>
                </a:effectLst>
                <a:latin typeface="Courier New" panose="02070309020205020404" pitchFamily="49" charset="0"/>
              </a:rPr>
              <a:t>={1}", </a:t>
            </a:r>
          </a:p>
          <a:p>
            <a:pPr fontAlgn="base">
              <a:lnSpc>
                <a:spcPct val="105000"/>
              </a:lnSpc>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m.Groups[1], m.Groups[2]);</a:t>
            </a:r>
          </a:p>
        </p:txBody>
      </p:sp>
    </p:spTree>
    <p:extLst>
      <p:ext uri="{BB962C8B-B14F-4D97-AF65-F5344CB8AC3E}">
        <p14:creationId xmlns:p14="http://schemas.microsoft.com/office/powerpoint/2010/main" val="3235697714"/>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r>
              <a:rPr lang="bg-BG" sz="3900"/>
              <a:t>Регулярни изрази – още примери</a:t>
            </a:r>
          </a:p>
        </p:txBody>
      </p:sp>
      <p:sp>
        <p:nvSpPr>
          <p:cNvPr id="654339" name="Rectangle 3"/>
          <p:cNvSpPr>
            <a:spLocks noGrp="1" noChangeArrowheads="1"/>
          </p:cNvSpPr>
          <p:nvPr>
            <p:ph type="body" idx="1"/>
          </p:nvPr>
        </p:nvSpPr>
        <p:spPr>
          <a:xfrm>
            <a:off x="1870075" y="995364"/>
            <a:ext cx="8485188" cy="5438775"/>
          </a:xfrm>
        </p:spPr>
        <p:txBody>
          <a:bodyPr/>
          <a:lstStyle/>
          <a:p>
            <a:r>
              <a:rPr lang="bg-BG" sz="2800"/>
              <a:t>Парсване на дати:</a:t>
            </a:r>
          </a:p>
        </p:txBody>
      </p:sp>
      <p:sp>
        <p:nvSpPr>
          <p:cNvPr id="654340" name="Rectangle 4"/>
          <p:cNvSpPr>
            <a:spLocks noChangeArrowheads="1"/>
          </p:cNvSpPr>
          <p:nvPr/>
        </p:nvSpPr>
        <p:spPr bwMode="auto">
          <a:xfrm>
            <a:off x="2097089" y="1581150"/>
            <a:ext cx="8021637" cy="4965700"/>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String text = "17.03.2004 12:11:05";</a:t>
            </a:r>
          </a:p>
          <a:p>
            <a:pPr fontAlgn="base">
              <a:spcBef>
                <a:spcPct val="0"/>
              </a:spcBef>
              <a:spcAft>
                <a:spcPct val="0"/>
              </a:spcAft>
            </a:pPr>
            <a:endParaRPr lang="it-IT" b="1" noProof="1">
              <a:solidFill>
                <a:srgbClr val="FFFFFF"/>
              </a:solidFill>
              <a:effectLst>
                <a:outerShdw blurRad="38100" dist="38100" dir="2700000" algn="tl">
                  <a:srgbClr val="000000"/>
                </a:outerShdw>
              </a:effectLst>
              <a:latin typeface="Courier New" panose="02070309020205020404" pitchFamily="49" charset="0"/>
            </a:endParaRP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string pattern = </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@"\A(?&lt;day&gt;\d+)          # day in the beginning</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                  # separator (. or /)</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(?&lt;month&gt;\d+)            # month</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                  # separator (. or /)</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(?&lt;year&gt;(19|20)?\d{2})   # year (19XX, 20XX or XX)</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\s+                      # whitespace</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(?&lt;hour&gt;\d+)             # hour</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                        # separator</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(?&lt;min&gt;\d+)              # minutes</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(:(?&lt;sec&gt;\d+))?          # seconds (optional)";</a:t>
            </a:r>
          </a:p>
          <a:p>
            <a:pPr fontAlgn="base">
              <a:spcBef>
                <a:spcPct val="0"/>
              </a:spcBef>
              <a:spcAft>
                <a:spcPct val="0"/>
              </a:spcAft>
            </a:pPr>
            <a:endParaRPr lang="it-IT" b="1" noProof="1">
              <a:solidFill>
                <a:srgbClr val="FFFFFF"/>
              </a:solidFill>
              <a:effectLst>
                <a:outerShdw blurRad="38100" dist="38100" dir="2700000" algn="tl">
                  <a:srgbClr val="000000"/>
                </a:outerShdw>
              </a:effectLst>
              <a:latin typeface="Courier New" panose="02070309020205020404" pitchFamily="49" charset="0"/>
            </a:endParaRP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Match match = Regex.Match(text, pattern, </a:t>
            </a:r>
          </a:p>
          <a:p>
            <a:pPr fontAlgn="base">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    RegexOptions.IgnorePatternWhitespace);</a:t>
            </a:r>
          </a:p>
          <a:p>
            <a:pPr algn="r" fontAlgn="base">
              <a:spcBef>
                <a:spcPct val="50000"/>
              </a:spcBef>
              <a:spcAft>
                <a:spcPct val="0"/>
              </a:spcAft>
            </a:pPr>
            <a:r>
              <a:rPr lang="bg-BG" sz="1600" i="1" noProof="1">
                <a:solidFill>
                  <a:srgbClr val="FFFFFF"/>
                </a:solidFill>
                <a:effectLst>
                  <a:outerShdw blurRad="38100" dist="38100" dir="2700000" algn="tl">
                    <a:srgbClr val="000000"/>
                  </a:outerShdw>
                </a:effectLst>
                <a:latin typeface="Courier New" panose="02070309020205020404" pitchFamily="49" charset="0"/>
              </a:rPr>
              <a:t>(примерът продължава)</a:t>
            </a:r>
          </a:p>
        </p:txBody>
      </p:sp>
    </p:spTree>
    <p:extLst>
      <p:ext uri="{BB962C8B-B14F-4D97-AF65-F5344CB8AC3E}">
        <p14:creationId xmlns:p14="http://schemas.microsoft.com/office/powerpoint/2010/main" val="3979296464"/>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r>
              <a:rPr lang="bg-BG" sz="3900"/>
              <a:t>Регулярни изрази – още примери</a:t>
            </a:r>
          </a:p>
        </p:txBody>
      </p:sp>
      <p:sp>
        <p:nvSpPr>
          <p:cNvPr id="655363" name="Rectangle 3"/>
          <p:cNvSpPr>
            <a:spLocks noGrp="1" noChangeArrowheads="1"/>
          </p:cNvSpPr>
          <p:nvPr>
            <p:ph type="body" idx="1"/>
          </p:nvPr>
        </p:nvSpPr>
        <p:spPr>
          <a:xfrm>
            <a:off x="1870075" y="995364"/>
            <a:ext cx="8485188" cy="5438775"/>
          </a:xfrm>
        </p:spPr>
        <p:txBody>
          <a:bodyPr/>
          <a:lstStyle/>
          <a:p>
            <a:r>
              <a:rPr lang="bg-BG" sz="2800"/>
              <a:t>Парсване на дати:</a:t>
            </a:r>
          </a:p>
          <a:p>
            <a:endParaRPr lang="bg-BG" sz="2800"/>
          </a:p>
          <a:p>
            <a:endParaRPr lang="bg-BG" sz="2800"/>
          </a:p>
          <a:p>
            <a:endParaRPr lang="bg-BG" sz="2800"/>
          </a:p>
          <a:p>
            <a:endParaRPr lang="bg-BG" sz="2800"/>
          </a:p>
          <a:p>
            <a:endParaRPr lang="bg-BG" sz="2800"/>
          </a:p>
          <a:p>
            <a:endParaRPr lang="bg-BG" sz="2800"/>
          </a:p>
          <a:p>
            <a:endParaRPr lang="bg-BG" sz="2800"/>
          </a:p>
          <a:p>
            <a:pPr>
              <a:spcBef>
                <a:spcPct val="50000"/>
              </a:spcBef>
            </a:pPr>
            <a:r>
              <a:rPr lang="bg-BG" sz="2800"/>
              <a:t>Премахване на пътя от името на файл:</a:t>
            </a:r>
          </a:p>
        </p:txBody>
      </p:sp>
      <p:sp>
        <p:nvSpPr>
          <p:cNvPr id="655364" name="Rectangle 4"/>
          <p:cNvSpPr>
            <a:spLocks noChangeArrowheads="1"/>
          </p:cNvSpPr>
          <p:nvPr/>
        </p:nvSpPr>
        <p:spPr bwMode="auto">
          <a:xfrm>
            <a:off x="2097089" y="1555750"/>
            <a:ext cx="8021637" cy="3500438"/>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if (match.Success)</a:t>
            </a:r>
          </a:p>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a:t>
            </a:r>
          </a:p>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GroupCollection gr = match.Groups;</a:t>
            </a:r>
          </a:p>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Console.WriteLine("day={0} month={1} year={2}\n" +</a:t>
            </a:r>
          </a:p>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"hour={3} min={4} sec={5}", </a:t>
            </a:r>
          </a:p>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gr["day"], gr["month"], gr["year"],</a:t>
            </a:r>
          </a:p>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gr["hour"], gr["min"], gr["sec"]);</a:t>
            </a:r>
          </a:p>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a:t>
            </a:r>
          </a:p>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else  </a:t>
            </a:r>
          </a:p>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a:t>
            </a:r>
          </a:p>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    Console.WriteLine("Invalid date and time!");</a:t>
            </a:r>
          </a:p>
          <a:p>
            <a:pPr fontAlgn="base">
              <a:spcBef>
                <a:spcPct val="0"/>
              </a:spcBef>
              <a:spcAft>
                <a:spcPct val="0"/>
              </a:spcAft>
            </a:pPr>
            <a:r>
              <a:rPr lang="bg-BG" b="1">
                <a:solidFill>
                  <a:srgbClr val="FFFFFF"/>
                </a:solidFill>
                <a:effectLst>
                  <a:outerShdw blurRad="38100" dist="38100" dir="2700000" algn="tl">
                    <a:srgbClr val="000000"/>
                  </a:outerShdw>
                </a:effectLst>
                <a:latin typeface="Courier New" panose="02070309020205020404" pitchFamily="49" charset="0"/>
              </a:rPr>
              <a:t>}</a:t>
            </a:r>
            <a:endParaRPr lang="bg-BG" i="1">
              <a:solidFill>
                <a:srgbClr val="FFFFFF"/>
              </a:solidFill>
              <a:effectLst>
                <a:outerShdw blurRad="38100" dist="38100" dir="2700000" algn="tl">
                  <a:srgbClr val="000000"/>
                </a:outerShdw>
              </a:effectLst>
              <a:latin typeface="Courier New" panose="02070309020205020404" pitchFamily="49" charset="0"/>
            </a:endParaRPr>
          </a:p>
        </p:txBody>
      </p:sp>
      <p:sp>
        <p:nvSpPr>
          <p:cNvPr id="655365" name="Rectangle 5"/>
          <p:cNvSpPr>
            <a:spLocks noChangeArrowheads="1"/>
          </p:cNvSpPr>
          <p:nvPr/>
        </p:nvSpPr>
        <p:spPr bwMode="auto">
          <a:xfrm>
            <a:off x="2098675" y="5737225"/>
            <a:ext cx="8021638" cy="808038"/>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lnSpc>
                <a:spcPct val="110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String fileName = @"/home/nakov/sample.tar.gz";</a:t>
            </a:r>
          </a:p>
          <a:p>
            <a:pPr fontAlgn="base">
              <a:lnSpc>
                <a:spcPct val="110000"/>
              </a:lnSpc>
              <a:spcBef>
                <a:spcPct val="0"/>
              </a:spcBef>
              <a:spcAft>
                <a:spcPct val="0"/>
              </a:spcAft>
            </a:pPr>
            <a:r>
              <a:rPr lang="it-IT" b="1" noProof="1">
                <a:solidFill>
                  <a:srgbClr val="FFFFFF"/>
                </a:solidFill>
                <a:effectLst>
                  <a:outerShdw blurRad="38100" dist="38100" dir="2700000" algn="tl">
                    <a:srgbClr val="000000"/>
                  </a:outerShdw>
                </a:effectLst>
                <a:latin typeface="Courier New" panose="02070309020205020404" pitchFamily="49" charset="0"/>
              </a:rPr>
              <a:t>String file = Regex.Replace(fileName, @"^.*(\\|/)", "");</a:t>
            </a:r>
          </a:p>
        </p:txBody>
      </p:sp>
    </p:spTree>
    <p:extLst>
      <p:ext uri="{BB962C8B-B14F-4D97-AF65-F5344CB8AC3E}">
        <p14:creationId xmlns:p14="http://schemas.microsoft.com/office/powerpoint/2010/main" val="396249580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bg-BG"/>
              <a:t>Търсите готови изрази?</a:t>
            </a:r>
          </a:p>
        </p:txBody>
      </p:sp>
      <p:sp>
        <p:nvSpPr>
          <p:cNvPr id="674819" name="Rectangle 3"/>
          <p:cNvSpPr>
            <a:spLocks noGrp="1" noChangeArrowheads="1"/>
          </p:cNvSpPr>
          <p:nvPr>
            <p:ph type="body" idx="1"/>
          </p:nvPr>
        </p:nvSpPr>
        <p:spPr>
          <a:xfrm>
            <a:off x="1870076" y="1122364"/>
            <a:ext cx="8537575" cy="5438775"/>
          </a:xfrm>
        </p:spPr>
        <p:txBody>
          <a:bodyPr/>
          <a:lstStyle/>
          <a:p>
            <a:pPr>
              <a:lnSpc>
                <a:spcPct val="85000"/>
              </a:lnSpc>
              <a:spcBef>
                <a:spcPct val="28000"/>
              </a:spcBef>
            </a:pPr>
            <a:r>
              <a:rPr lang="bg-BG" sz="2800"/>
              <a:t>Не е нужно да знаете всичко за регулярните изрази</a:t>
            </a:r>
          </a:p>
          <a:p>
            <a:pPr>
              <a:lnSpc>
                <a:spcPct val="85000"/>
              </a:lnSpc>
              <a:spcBef>
                <a:spcPct val="28000"/>
              </a:spcBef>
            </a:pPr>
            <a:r>
              <a:rPr lang="bg-BG" sz="2800"/>
              <a:t>В Интернет има сайтове, където можете да намерите на готово каквото ви трябва:</a:t>
            </a:r>
          </a:p>
          <a:p>
            <a:pPr marL="896938" lvl="1" indent="-330200">
              <a:lnSpc>
                <a:spcPct val="85000"/>
              </a:lnSpc>
              <a:spcBef>
                <a:spcPct val="28000"/>
              </a:spcBef>
            </a:pPr>
            <a:r>
              <a:rPr lang="bg-BG" sz="2400"/>
              <a:t>Regular Expressions Library – </a:t>
            </a:r>
            <a:r>
              <a:rPr lang="bg-BG" sz="2400">
                <a:hlinkClick r:id="rId3"/>
              </a:rPr>
              <a:t>http://www.regexlib.com/</a:t>
            </a:r>
            <a:endParaRPr lang="bg-BG" sz="2400"/>
          </a:p>
          <a:p>
            <a:pPr marL="896938" lvl="1" indent="-330200">
              <a:lnSpc>
                <a:spcPct val="85000"/>
              </a:lnSpc>
              <a:spcBef>
                <a:spcPct val="28000"/>
              </a:spcBef>
            </a:pPr>
            <a:r>
              <a:rPr lang="bg-BG" sz="2400"/>
              <a:t>3 Leaf: .NET Regular Expression Repository – </a:t>
            </a:r>
            <a:r>
              <a:rPr lang="bg-BG" sz="2400">
                <a:hlinkClick r:id="rId4"/>
              </a:rPr>
              <a:t>http://www.3leaf.com/resources/articles/regex.aspx</a:t>
            </a:r>
            <a:endParaRPr lang="bg-BG" sz="2400"/>
          </a:p>
          <a:p>
            <a:pPr>
              <a:lnSpc>
                <a:spcPct val="85000"/>
              </a:lnSpc>
              <a:spcBef>
                <a:spcPct val="28000"/>
              </a:spcBef>
            </a:pPr>
            <a:r>
              <a:rPr lang="bg-BG" sz="2800"/>
              <a:t>Можете да използвате инструменти за създаване и тестване на рег. изрази като:</a:t>
            </a:r>
          </a:p>
          <a:p>
            <a:pPr marL="896938" lvl="1" indent="-330200">
              <a:lnSpc>
                <a:spcPct val="85000"/>
              </a:lnSpc>
              <a:spcBef>
                <a:spcPct val="28000"/>
              </a:spcBef>
            </a:pPr>
            <a:r>
              <a:rPr lang="bg-BG" sz="2400"/>
              <a:t>The Regulator – </a:t>
            </a:r>
            <a:r>
              <a:rPr lang="bg-BG" sz="2400">
                <a:hlinkClick r:id="rId5"/>
              </a:rPr>
              <a:t>http://royo.is-a-geek.com/iserializable/regulator/</a:t>
            </a:r>
            <a:endParaRPr lang="bg-BG" sz="2400"/>
          </a:p>
          <a:p>
            <a:pPr marL="896938" lvl="1" indent="-330200">
              <a:lnSpc>
                <a:spcPct val="85000"/>
              </a:lnSpc>
              <a:spcBef>
                <a:spcPct val="28000"/>
              </a:spcBef>
            </a:pPr>
            <a:r>
              <a:rPr lang="bg-BG" sz="2400"/>
              <a:t>The Regex Coach – </a:t>
            </a:r>
            <a:r>
              <a:rPr lang="bg-BG" sz="2400">
                <a:hlinkClick r:id="rId6"/>
              </a:rPr>
              <a:t>http://www.weitz.de/regex-coach/</a:t>
            </a:r>
            <a:endParaRPr lang="bg-BG" sz="2400"/>
          </a:p>
        </p:txBody>
      </p:sp>
    </p:spTree>
    <p:extLst>
      <p:ext uri="{BB962C8B-B14F-4D97-AF65-F5344CB8AC3E}">
        <p14:creationId xmlns:p14="http://schemas.microsoft.com/office/powerpoint/2010/main" val="51774714"/>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bg-BG"/>
              <a:t>Демонстрация </a:t>
            </a:r>
            <a:r>
              <a:rPr lang="en-US"/>
              <a:t>#3</a:t>
            </a:r>
            <a:endParaRPr lang="bg-BG"/>
          </a:p>
        </p:txBody>
      </p:sp>
      <p:sp>
        <p:nvSpPr>
          <p:cNvPr id="689155" name="Rectangle 3"/>
          <p:cNvSpPr>
            <a:spLocks noGrp="1" noChangeArrowheads="1"/>
          </p:cNvSpPr>
          <p:nvPr>
            <p:ph type="body" idx="1"/>
          </p:nvPr>
        </p:nvSpPr>
        <p:spPr/>
        <p:txBody>
          <a:bodyPr/>
          <a:lstStyle/>
          <a:p>
            <a:r>
              <a:rPr lang="bg-BG"/>
              <a:t>Инструментът</a:t>
            </a:r>
            <a:r>
              <a:rPr lang="en-US"/>
              <a:t> "</a:t>
            </a:r>
            <a:r>
              <a:rPr lang="en-US">
                <a:latin typeface="Courier New" panose="02070309020205020404" pitchFamily="49" charset="0"/>
              </a:rPr>
              <a:t>The Regulator</a:t>
            </a:r>
            <a:r>
              <a:rPr lang="en-US"/>
              <a:t>"</a:t>
            </a:r>
            <a:endParaRPr lang="bg-BG"/>
          </a:p>
        </p:txBody>
      </p:sp>
      <p:pic>
        <p:nvPicPr>
          <p:cNvPr id="689158" name="Picture 6" descr="The-Regu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239" y="1835150"/>
            <a:ext cx="7337425" cy="471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23424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bg-BG"/>
              <a:t>Регулярни изрази</a:t>
            </a:r>
          </a:p>
        </p:txBody>
      </p:sp>
      <p:sp>
        <p:nvSpPr>
          <p:cNvPr id="552963" name="Rectangle 3"/>
          <p:cNvSpPr>
            <a:spLocks noGrp="1" noChangeArrowheads="1"/>
          </p:cNvSpPr>
          <p:nvPr>
            <p:ph type="body" idx="1"/>
          </p:nvPr>
        </p:nvSpPr>
        <p:spPr/>
        <p:txBody>
          <a:bodyPr/>
          <a:lstStyle/>
          <a:p>
            <a:pPr>
              <a:spcBef>
                <a:spcPct val="25000"/>
              </a:spcBef>
            </a:pPr>
            <a:r>
              <a:rPr lang="bg-BG" sz="2800"/>
              <a:t>Регулярните изрази са мощно, удобно и ефективно средство за обработка на текст</a:t>
            </a:r>
          </a:p>
          <a:p>
            <a:pPr>
              <a:spcBef>
                <a:spcPct val="25000"/>
              </a:spcBef>
            </a:pPr>
            <a:r>
              <a:rPr lang="bg-BG" sz="2800"/>
              <a:t>С регулярни изрази можем:</a:t>
            </a:r>
          </a:p>
          <a:p>
            <a:pPr lvl="1">
              <a:spcBef>
                <a:spcPct val="25000"/>
              </a:spcBef>
            </a:pPr>
            <a:r>
              <a:rPr lang="bg-BG" sz="2400"/>
              <a:t>да търсим и извличаме информация от даден текст по даден шаблон</a:t>
            </a:r>
            <a:endParaRPr lang="en-US" sz="2400"/>
          </a:p>
          <a:p>
            <a:pPr lvl="1">
              <a:spcBef>
                <a:spcPct val="25000"/>
              </a:spcBef>
            </a:pPr>
            <a:r>
              <a:rPr lang="bg-BG" sz="2400"/>
              <a:t>да валидираме текстова информация</a:t>
            </a:r>
          </a:p>
          <a:p>
            <a:pPr lvl="1">
              <a:spcBef>
                <a:spcPct val="25000"/>
              </a:spcBef>
            </a:pPr>
            <a:r>
              <a:rPr lang="bg-BG" sz="2400"/>
              <a:t>да заменяме и изтриваме поднизове в даден текст чрез шаблони</a:t>
            </a:r>
          </a:p>
          <a:p>
            <a:pPr>
              <a:spcBef>
                <a:spcPct val="25000"/>
              </a:spcBef>
            </a:pPr>
            <a:r>
              <a:rPr lang="bg-BG" sz="2800"/>
              <a:t>Регулярните изрази използват като математическа основа теорията на крайните автомати и регулярните езици</a:t>
            </a:r>
          </a:p>
          <a:p>
            <a:pPr>
              <a:spcBef>
                <a:spcPct val="25000"/>
              </a:spcBef>
            </a:pPr>
            <a:r>
              <a:rPr lang="bg-BG" sz="2800"/>
              <a:t>В </a:t>
            </a:r>
            <a:r>
              <a:rPr lang="en-US" sz="2800"/>
              <a:t>.NET</a:t>
            </a:r>
            <a:r>
              <a:rPr lang="bg-BG" sz="2800"/>
              <a:t> </a:t>
            </a:r>
            <a:r>
              <a:rPr lang="en-US" sz="2800"/>
              <a:t>Framework </a:t>
            </a:r>
            <a:r>
              <a:rPr lang="bg-BG" sz="2800"/>
              <a:t>регулярните изрази  имат синтаксиса на </a:t>
            </a:r>
            <a:r>
              <a:rPr lang="en-US" sz="2800"/>
              <a:t>Perl 5</a:t>
            </a:r>
            <a:endParaRPr lang="bg-BG" sz="2800"/>
          </a:p>
        </p:txBody>
      </p:sp>
    </p:spTree>
    <p:extLst>
      <p:ext uri="{BB962C8B-B14F-4D97-AF65-F5344CB8AC3E}">
        <p14:creationId xmlns:p14="http://schemas.microsoft.com/office/powerpoint/2010/main" val="1197190486"/>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ctrTitle"/>
          </p:nvPr>
        </p:nvSpPr>
        <p:spPr>
          <a:xfrm>
            <a:off x="1931989" y="611189"/>
            <a:ext cx="8315325" cy="858837"/>
          </a:xfrm>
        </p:spPr>
        <p:txBody>
          <a:bodyPr anchor="t"/>
          <a:lstStyle/>
          <a:p>
            <a:r>
              <a:rPr lang="bg-BG" sz="5400">
                <a:solidFill>
                  <a:schemeClr val="tx1"/>
                </a:solidFill>
              </a:rPr>
              <a:t>Регулярни изрази</a:t>
            </a:r>
            <a:endParaRPr lang="en-US" sz="5400">
              <a:solidFill>
                <a:schemeClr val="tx1"/>
              </a:solidFill>
            </a:endParaRPr>
          </a:p>
        </p:txBody>
      </p:sp>
      <p:sp>
        <p:nvSpPr>
          <p:cNvPr id="691203" name="Rectangle 3"/>
          <p:cNvSpPr>
            <a:spLocks noChangeArrowheads="1"/>
          </p:cNvSpPr>
          <p:nvPr/>
        </p:nvSpPr>
        <p:spPr bwMode="auto">
          <a:xfrm>
            <a:off x="1947864" y="2970213"/>
            <a:ext cx="8251825"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lnSpc>
                <a:spcPct val="90000"/>
              </a:lnSpc>
              <a:defRPr sz="4400" b="1">
                <a:solidFill>
                  <a:schemeClr val="tx2"/>
                </a:solidFill>
                <a:effectLst>
                  <a:outerShdw blurRad="38100" dist="38100" dir="2700000" algn="tl">
                    <a:srgbClr val="000000"/>
                  </a:outerShdw>
                </a:effectLst>
                <a:latin typeface="Arial" panose="020B0604020202020204" pitchFamily="34" charset="0"/>
              </a:defRPr>
            </a:lvl1pPr>
            <a:lvl2pPr algn="l">
              <a:lnSpc>
                <a:spcPct val="90000"/>
              </a:lnSpc>
              <a:defRPr sz="4400" b="1">
                <a:solidFill>
                  <a:schemeClr val="tx2"/>
                </a:solidFill>
                <a:effectLst>
                  <a:outerShdw blurRad="38100" dist="38100" dir="2700000" algn="tl">
                    <a:srgbClr val="000000"/>
                  </a:outerShdw>
                </a:effectLst>
                <a:latin typeface="Arial" panose="020B0604020202020204" pitchFamily="34" charset="0"/>
              </a:defRPr>
            </a:lvl2pPr>
            <a:lvl3pPr algn="l">
              <a:lnSpc>
                <a:spcPct val="90000"/>
              </a:lnSpc>
              <a:defRPr sz="4400" b="1">
                <a:solidFill>
                  <a:schemeClr val="tx2"/>
                </a:solidFill>
                <a:effectLst>
                  <a:outerShdw blurRad="38100" dist="38100" dir="2700000" algn="tl">
                    <a:srgbClr val="000000"/>
                  </a:outerShdw>
                </a:effectLst>
                <a:latin typeface="Arial" panose="020B0604020202020204" pitchFamily="34" charset="0"/>
              </a:defRPr>
            </a:lvl3pPr>
            <a:lvl4pPr algn="l">
              <a:lnSpc>
                <a:spcPct val="90000"/>
              </a:lnSpc>
              <a:defRPr sz="4400" b="1">
                <a:solidFill>
                  <a:schemeClr val="tx2"/>
                </a:solidFill>
                <a:effectLst>
                  <a:outerShdw blurRad="38100" dist="38100" dir="2700000" algn="tl">
                    <a:srgbClr val="000000"/>
                  </a:outerShdw>
                </a:effectLst>
                <a:latin typeface="Arial" panose="020B0604020202020204" pitchFamily="34" charset="0"/>
              </a:defRPr>
            </a:lvl4pPr>
            <a:lvl5pPr algn="l">
              <a:lnSpc>
                <a:spcPct val="90000"/>
              </a:lnSpc>
              <a:defRPr sz="4400" b="1">
                <a:solidFill>
                  <a:schemeClr val="tx2"/>
                </a:solidFill>
                <a:effectLst>
                  <a:outerShdw blurRad="38100" dist="38100" dir="2700000" algn="tl">
                    <a:srgbClr val="000000"/>
                  </a:outerShdw>
                </a:effectLst>
                <a:latin typeface="Arial" panose="020B0604020202020204" pitchFamily="34" charset="0"/>
              </a:defRPr>
            </a:lvl5pPr>
            <a:lvl6pPr marL="45720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fontAlgn="base">
              <a:lnSpc>
                <a:spcPct val="90000"/>
              </a:lnSpc>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a:lstStyle>
          <a:p>
            <a:pPr algn="ctr" fontAlgn="base">
              <a:spcBef>
                <a:spcPct val="0"/>
              </a:spcBef>
              <a:spcAft>
                <a:spcPct val="0"/>
              </a:spcAft>
            </a:pPr>
            <a:r>
              <a:rPr lang="bg-BG" sz="9600">
                <a:solidFill>
                  <a:srgbClr val="FFFFFF"/>
                </a:solidFill>
              </a:rPr>
              <a:t>Въпроси?</a:t>
            </a:r>
            <a:endParaRPr lang="en-US" sz="5400">
              <a:solidFill>
                <a:srgbClr val="FFFFFF"/>
              </a:solidFill>
            </a:endParaRPr>
          </a:p>
        </p:txBody>
      </p:sp>
    </p:spTree>
    <p:extLst>
      <p:ext uri="{BB962C8B-B14F-4D97-AF65-F5344CB8AC3E}">
        <p14:creationId xmlns:p14="http://schemas.microsoft.com/office/powerpoint/2010/main" val="1206314848"/>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bg-BG"/>
              <a:t>Упражнения</a:t>
            </a:r>
          </a:p>
        </p:txBody>
      </p:sp>
      <p:sp>
        <p:nvSpPr>
          <p:cNvPr id="669699" name="Rectangle 3"/>
          <p:cNvSpPr>
            <a:spLocks noGrp="1" noChangeArrowheads="1"/>
          </p:cNvSpPr>
          <p:nvPr>
            <p:ph type="body" idx="1"/>
          </p:nvPr>
        </p:nvSpPr>
        <p:spPr/>
        <p:txBody>
          <a:bodyPr/>
          <a:lstStyle/>
          <a:p>
            <a:pPr marL="609600" indent="-609600">
              <a:lnSpc>
                <a:spcPct val="86000"/>
              </a:lnSpc>
              <a:buSzPct val="90000"/>
              <a:buFont typeface="Wingdings" panose="05000000000000000000" pitchFamily="2" charset="2"/>
              <a:buAutoNum type="arabicPeriod"/>
            </a:pPr>
            <a:r>
              <a:rPr lang="ru-RU" sz="2400"/>
              <a:t>Опишете накратко какво представляват регулярните изрази. Кои са основните елементи на езика на регулярните изрази? Какви метасимволи познавате?</a:t>
            </a:r>
          </a:p>
          <a:p>
            <a:pPr marL="609600" indent="-609600">
              <a:lnSpc>
                <a:spcPct val="86000"/>
              </a:lnSpc>
              <a:buSzPct val="90000"/>
              <a:buFont typeface="Wingdings" panose="05000000000000000000" pitchFamily="2" charset="2"/>
              <a:buAutoNum type="arabicPeriod"/>
            </a:pPr>
            <a:r>
              <a:rPr lang="ru-RU" sz="2400"/>
              <a:t>Опишете накратко средствата на .NET Framework за работа с регулярни изрази - основните класове и по-важните им методи.</a:t>
            </a:r>
            <a:endParaRPr lang="en-US" sz="2400"/>
          </a:p>
          <a:p>
            <a:pPr marL="609600" indent="-609600">
              <a:lnSpc>
                <a:spcPct val="86000"/>
              </a:lnSpc>
              <a:spcBef>
                <a:spcPct val="25000"/>
              </a:spcBef>
              <a:buSzPct val="90000"/>
              <a:buFont typeface="Wingdings" panose="05000000000000000000" pitchFamily="2" charset="2"/>
              <a:buAutoNum type="arabicPeriod"/>
            </a:pPr>
            <a:r>
              <a:rPr lang="ru-RU" sz="2400"/>
              <a:t>Напишете програма, която с помощтта на регулярен израз по дадена последователност от символи (цел) и даден текст извлича от текста всички думи, които съдъжат зададената цел в себе си като подниз.</a:t>
            </a:r>
            <a:endParaRPr lang="en-US" sz="2400"/>
          </a:p>
          <a:p>
            <a:pPr marL="609600" indent="-609600">
              <a:lnSpc>
                <a:spcPct val="86000"/>
              </a:lnSpc>
              <a:buSzPct val="90000"/>
              <a:buFont typeface="Wingdings" panose="05000000000000000000" pitchFamily="2" charset="2"/>
              <a:buAutoNum type="arabicPeriod"/>
            </a:pPr>
            <a:r>
              <a:rPr lang="bg-BG" sz="2400"/>
              <a:t>Възможно ли е чрез регулярен израз да се провери дали скобите в даден числов израз са поставени правилно (дали за всяка отваряща скоба има съответстваща затваряща). Защо?</a:t>
            </a:r>
            <a:endParaRPr lang="ru-RU" sz="2400"/>
          </a:p>
        </p:txBody>
      </p:sp>
      <p:sp>
        <p:nvSpPr>
          <p:cNvPr id="669700" name="Rectangle 4"/>
          <p:cNvSpPr>
            <a:spLocks noChangeArrowheads="1"/>
          </p:cNvSpPr>
          <p:nvPr/>
        </p:nvSpPr>
        <p:spPr bwMode="auto">
          <a:xfrm>
            <a:off x="6003635"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bg-BG" sz="2800" b="1">
              <a:solidFill>
                <a:srgbClr val="FFFFFF"/>
              </a:solidFill>
              <a:latin typeface="Courier New" panose="02070309020205020404" pitchFamily="49" charset="0"/>
            </a:endParaRPr>
          </a:p>
        </p:txBody>
      </p:sp>
    </p:spTree>
    <p:extLst>
      <p:ext uri="{BB962C8B-B14F-4D97-AF65-F5344CB8AC3E}">
        <p14:creationId xmlns:p14="http://schemas.microsoft.com/office/powerpoint/2010/main" val="45098151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bg-BG"/>
              <a:t>Упражнения</a:t>
            </a:r>
          </a:p>
        </p:txBody>
      </p:sp>
      <p:sp>
        <p:nvSpPr>
          <p:cNvPr id="670723" name="Rectangle 3"/>
          <p:cNvSpPr>
            <a:spLocks noGrp="1" noChangeArrowheads="1"/>
          </p:cNvSpPr>
          <p:nvPr>
            <p:ph type="body" idx="1"/>
          </p:nvPr>
        </p:nvSpPr>
        <p:spPr/>
        <p:txBody>
          <a:bodyPr/>
          <a:lstStyle/>
          <a:p>
            <a:pPr marL="609600" indent="-609600">
              <a:lnSpc>
                <a:spcPct val="88000"/>
              </a:lnSpc>
              <a:spcBef>
                <a:spcPct val="25000"/>
              </a:spcBef>
              <a:buSzPct val="90000"/>
              <a:buFont typeface="Wingdings" panose="05000000000000000000" pitchFamily="2" charset="2"/>
              <a:buAutoNum type="arabicPeriod" startAt="5"/>
            </a:pPr>
            <a:r>
              <a:rPr lang="ru-RU" sz="2400"/>
              <a:t>Напишете програма, която с помощта на рег</a:t>
            </a:r>
            <a:r>
              <a:rPr lang="en-US" sz="2400"/>
              <a:t>.</a:t>
            </a:r>
            <a:r>
              <a:rPr lang="ru-RU" sz="2400"/>
              <a:t> израз валидира реални числа във формат цяла, следвана от дробна част. Например числата "0", "33", "-2381.78132", "4.3347", "12.00" и "0.34" се считат за валидни, а числата "+3", "--2", "24 543", "01.23", "12.", "11,23", "12е7" </a:t>
            </a:r>
            <a:r>
              <a:rPr lang="en-US" sz="2400"/>
              <a:t>– </a:t>
            </a:r>
            <a:r>
              <a:rPr lang="ru-RU" sz="2400"/>
              <a:t>за невалидни.</a:t>
            </a:r>
            <a:endParaRPr lang="en-US" sz="2400"/>
          </a:p>
          <a:p>
            <a:pPr marL="609600" indent="-609600">
              <a:lnSpc>
                <a:spcPct val="88000"/>
              </a:lnSpc>
              <a:spcBef>
                <a:spcPct val="25000"/>
              </a:spcBef>
              <a:buSzPct val="90000"/>
              <a:buFont typeface="Wingdings" panose="05000000000000000000" pitchFamily="2" charset="2"/>
              <a:buAutoNum type="arabicPeriod" startAt="5"/>
            </a:pPr>
            <a:r>
              <a:rPr lang="ru-RU" sz="2400"/>
              <a:t>Напишете програма, която изважда от даден текстов документ всички поднизове, които приличат на email адрес (последователности от символи във формат &lt;identifier&gt;@&lt;host&gt;...</a:t>
            </a:r>
            <a:r>
              <a:rPr lang="en-US" sz="2400"/>
              <a:t> </a:t>
            </a:r>
            <a:r>
              <a:rPr lang="ru-RU" sz="2400"/>
              <a:t>&lt;domain&gt;). Използвайте подходящ рег</a:t>
            </a:r>
            <a:r>
              <a:rPr lang="en-US" sz="2400"/>
              <a:t>.</a:t>
            </a:r>
            <a:r>
              <a:rPr lang="ru-RU" sz="2400"/>
              <a:t> израз.</a:t>
            </a:r>
          </a:p>
          <a:p>
            <a:pPr marL="609600" indent="-609600">
              <a:lnSpc>
                <a:spcPct val="88000"/>
              </a:lnSpc>
              <a:spcBef>
                <a:spcPct val="25000"/>
              </a:spcBef>
              <a:buSzPct val="90000"/>
              <a:buFont typeface="Wingdings" panose="05000000000000000000" pitchFamily="2" charset="2"/>
              <a:buAutoNum type="arabicPeriod" startAt="5"/>
            </a:pPr>
            <a:r>
              <a:rPr lang="bg-BG" sz="2400"/>
              <a:t>Напишете програма, която изважда от даден текстов документ всички низове, които приличат на </a:t>
            </a:r>
            <a:r>
              <a:rPr lang="en-US" sz="2400"/>
              <a:t>URL</a:t>
            </a:r>
            <a:r>
              <a:rPr lang="bg-BG" sz="2400"/>
              <a:t> адреси (поднизове във формат </a:t>
            </a:r>
            <a:r>
              <a:rPr lang="en-US" sz="2400"/>
              <a:t>www.&lt;host&gt;...&lt;domain&gt; </a:t>
            </a:r>
            <a:r>
              <a:rPr lang="bg-BG" sz="2400"/>
              <a:t>и поднизове, започващи с</a:t>
            </a:r>
            <a:r>
              <a:rPr lang="en-US" sz="2400"/>
              <a:t> "</a:t>
            </a:r>
            <a:r>
              <a:rPr lang="en-US" sz="2400">
                <a:latin typeface="Courier New" panose="02070309020205020404" pitchFamily="49" charset="0"/>
              </a:rPr>
              <a:t>http://</a:t>
            </a:r>
            <a:r>
              <a:rPr lang="en-US" sz="2400"/>
              <a:t>").</a:t>
            </a:r>
          </a:p>
        </p:txBody>
      </p:sp>
      <p:sp>
        <p:nvSpPr>
          <p:cNvPr id="670724" name="Rectangle 4"/>
          <p:cNvSpPr>
            <a:spLocks noChangeArrowheads="1"/>
          </p:cNvSpPr>
          <p:nvPr/>
        </p:nvSpPr>
        <p:spPr bwMode="auto">
          <a:xfrm>
            <a:off x="6003635"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bg-BG" sz="2800" b="1">
              <a:solidFill>
                <a:srgbClr val="FFFFFF"/>
              </a:solidFill>
              <a:latin typeface="Courier New" panose="02070309020205020404" pitchFamily="49" charset="0"/>
            </a:endParaRPr>
          </a:p>
        </p:txBody>
      </p:sp>
    </p:spTree>
    <p:extLst>
      <p:ext uri="{BB962C8B-B14F-4D97-AF65-F5344CB8AC3E}">
        <p14:creationId xmlns:p14="http://schemas.microsoft.com/office/powerpoint/2010/main" val="610600880"/>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bg-BG"/>
              <a:t>Упражнения</a:t>
            </a:r>
          </a:p>
        </p:txBody>
      </p:sp>
      <p:sp>
        <p:nvSpPr>
          <p:cNvPr id="671747" name="Rectangle 3"/>
          <p:cNvSpPr>
            <a:spLocks noGrp="1" noChangeArrowheads="1"/>
          </p:cNvSpPr>
          <p:nvPr>
            <p:ph type="body" idx="1"/>
          </p:nvPr>
        </p:nvSpPr>
        <p:spPr/>
        <p:txBody>
          <a:bodyPr/>
          <a:lstStyle/>
          <a:p>
            <a:pPr marL="609600" indent="-609600">
              <a:spcBef>
                <a:spcPct val="25000"/>
              </a:spcBef>
              <a:buSzPct val="90000"/>
              <a:buFont typeface="Wingdings" panose="05000000000000000000" pitchFamily="2" charset="2"/>
              <a:buAutoNum type="arabicPeriod" startAt="8"/>
            </a:pPr>
            <a:r>
              <a:rPr lang="bg-BG" sz="2400"/>
              <a:t>Напишете програма, която с помощта на регулярен израз по даден URL адрес във формат </a:t>
            </a:r>
            <a:r>
              <a:rPr lang="bg-BG" sz="2400">
                <a:latin typeface="Courier New" panose="02070309020205020404" pitchFamily="49" charset="0"/>
              </a:rPr>
              <a:t>[protocol]://[server]/[resource]</a:t>
            </a:r>
            <a:r>
              <a:rPr lang="bg-BG" sz="2400"/>
              <a:t> извлича от него отделните му елементи – </a:t>
            </a:r>
            <a:r>
              <a:rPr lang="bg-BG" sz="2400">
                <a:latin typeface="Courier New" panose="02070309020205020404" pitchFamily="49" charset="0"/>
              </a:rPr>
              <a:t>[protocol]</a:t>
            </a:r>
            <a:r>
              <a:rPr lang="bg-BG" sz="2400"/>
              <a:t>, </a:t>
            </a:r>
            <a:r>
              <a:rPr lang="bg-BG" sz="2400">
                <a:latin typeface="Courier New" panose="02070309020205020404" pitchFamily="49" charset="0"/>
              </a:rPr>
              <a:t>[server]</a:t>
            </a:r>
            <a:r>
              <a:rPr lang="bg-BG" sz="2400"/>
              <a:t> и </a:t>
            </a:r>
            <a:r>
              <a:rPr lang="bg-BG" sz="2400">
                <a:latin typeface="Courier New" panose="02070309020205020404" pitchFamily="49" charset="0"/>
              </a:rPr>
              <a:t>[resource]</a:t>
            </a:r>
            <a:r>
              <a:rPr lang="bg-BG" sz="2400"/>
              <a:t>. Например за URL </a:t>
            </a:r>
            <a:r>
              <a:rPr lang="bg-BG" sz="2400">
                <a:latin typeface="Courier New" panose="02070309020205020404" pitchFamily="49" charset="0"/>
              </a:rPr>
              <a:t>http://www.devbg.org/forum/index.php</a:t>
            </a:r>
            <a:r>
              <a:rPr lang="bg-BG" sz="2400"/>
              <a:t> трябва да извлече </a:t>
            </a:r>
            <a:r>
              <a:rPr lang="bg-BG" sz="2400">
                <a:latin typeface="Courier New" panose="02070309020205020404" pitchFamily="49" charset="0"/>
              </a:rPr>
              <a:t>[protocol]</a:t>
            </a:r>
            <a:r>
              <a:rPr lang="en-US" sz="2400"/>
              <a:t> </a:t>
            </a:r>
            <a:r>
              <a:rPr lang="bg-BG" sz="2400"/>
              <a:t>=</a:t>
            </a:r>
            <a:r>
              <a:rPr lang="en-US" sz="2400"/>
              <a:t> </a:t>
            </a:r>
            <a:r>
              <a:rPr lang="bg-BG" sz="2400"/>
              <a:t>"</a:t>
            </a:r>
            <a:r>
              <a:rPr lang="bg-BG" sz="2400">
                <a:latin typeface="Courier New" panose="02070309020205020404" pitchFamily="49" charset="0"/>
              </a:rPr>
              <a:t>http</a:t>
            </a:r>
            <a:r>
              <a:rPr lang="bg-BG" sz="2400"/>
              <a:t>", </a:t>
            </a:r>
            <a:r>
              <a:rPr lang="bg-BG" sz="2400">
                <a:latin typeface="Courier New" panose="02070309020205020404" pitchFamily="49" charset="0"/>
              </a:rPr>
              <a:t>[server]</a:t>
            </a:r>
            <a:r>
              <a:rPr lang="en-US" sz="2400"/>
              <a:t> </a:t>
            </a:r>
            <a:r>
              <a:rPr lang="bg-BG" sz="2400"/>
              <a:t>=</a:t>
            </a:r>
            <a:r>
              <a:rPr lang="en-US" sz="2400"/>
              <a:t> </a:t>
            </a:r>
            <a:r>
              <a:rPr lang="bg-BG" sz="2400"/>
              <a:t>"</a:t>
            </a:r>
            <a:r>
              <a:rPr lang="bg-BG" sz="2400">
                <a:latin typeface="Courier New" panose="02070309020205020404" pitchFamily="49" charset="0"/>
              </a:rPr>
              <a:t>www.devbg.org</a:t>
            </a:r>
            <a:r>
              <a:rPr lang="bg-BG" sz="2400"/>
              <a:t>" и </a:t>
            </a:r>
            <a:r>
              <a:rPr lang="bg-BG" sz="2400">
                <a:latin typeface="Courier New" panose="02070309020205020404" pitchFamily="49" charset="0"/>
              </a:rPr>
              <a:t>[resource]</a:t>
            </a:r>
            <a:r>
              <a:rPr lang="en-US" sz="2400"/>
              <a:t> </a:t>
            </a:r>
            <a:r>
              <a:rPr lang="bg-BG" sz="2400"/>
              <a:t>=</a:t>
            </a:r>
            <a:r>
              <a:rPr lang="en-US" sz="2400"/>
              <a:t> </a:t>
            </a:r>
            <a:r>
              <a:rPr lang="bg-BG" sz="2400"/>
              <a:t>"</a:t>
            </a:r>
            <a:r>
              <a:rPr lang="bg-BG" sz="2400">
                <a:latin typeface="Courier New" panose="02070309020205020404" pitchFamily="49" charset="0"/>
              </a:rPr>
              <a:t>/forum/index.php</a:t>
            </a:r>
            <a:r>
              <a:rPr lang="bg-BG" sz="2400"/>
              <a:t>".</a:t>
            </a:r>
            <a:endParaRPr lang="en-US" sz="2400"/>
          </a:p>
          <a:p>
            <a:pPr marL="609600" indent="-609600">
              <a:spcBef>
                <a:spcPct val="25000"/>
              </a:spcBef>
              <a:buSzPct val="90000"/>
              <a:buFont typeface="Wingdings" panose="05000000000000000000" pitchFamily="2" charset="2"/>
              <a:buAutoNum type="arabicPeriod" startAt="8"/>
            </a:pPr>
            <a:r>
              <a:rPr lang="ru-RU" sz="2400"/>
              <a:t>Даден е речник с думи, който представлява текст във формат "дума значение", по една речникова единица на всеки ред (значението може да се състои от няколко думи). Да се състави програма, която по дадена дума намира значението й в речника. Използвайте регулярни изрази и групи за парване на текста.</a:t>
            </a:r>
            <a:endParaRPr lang="bg-BG" sz="2400"/>
          </a:p>
        </p:txBody>
      </p:sp>
      <p:sp>
        <p:nvSpPr>
          <p:cNvPr id="671748" name="Rectangle 4"/>
          <p:cNvSpPr>
            <a:spLocks noChangeArrowheads="1"/>
          </p:cNvSpPr>
          <p:nvPr/>
        </p:nvSpPr>
        <p:spPr bwMode="auto">
          <a:xfrm>
            <a:off x="6003635"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bg-BG" sz="2800" b="1">
              <a:solidFill>
                <a:srgbClr val="FFFFFF"/>
              </a:solidFill>
              <a:latin typeface="Courier New" panose="02070309020205020404" pitchFamily="49" charset="0"/>
            </a:endParaRPr>
          </a:p>
        </p:txBody>
      </p:sp>
    </p:spTree>
    <p:extLst>
      <p:ext uri="{BB962C8B-B14F-4D97-AF65-F5344CB8AC3E}">
        <p14:creationId xmlns:p14="http://schemas.microsoft.com/office/powerpoint/2010/main" val="3262828529"/>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bg-BG"/>
              <a:t>Упражнения</a:t>
            </a:r>
          </a:p>
        </p:txBody>
      </p:sp>
      <p:sp>
        <p:nvSpPr>
          <p:cNvPr id="672771" name="Rectangle 3"/>
          <p:cNvSpPr>
            <a:spLocks noGrp="1" noChangeArrowheads="1"/>
          </p:cNvSpPr>
          <p:nvPr>
            <p:ph type="body" idx="1"/>
          </p:nvPr>
        </p:nvSpPr>
        <p:spPr/>
        <p:txBody>
          <a:bodyPr/>
          <a:lstStyle/>
          <a:p>
            <a:pPr marL="609600" indent="-609600">
              <a:lnSpc>
                <a:spcPct val="85000"/>
              </a:lnSpc>
              <a:spcBef>
                <a:spcPct val="25000"/>
              </a:spcBef>
              <a:buSzPct val="90000"/>
              <a:buFont typeface="Wingdings" panose="05000000000000000000" pitchFamily="2" charset="2"/>
              <a:buAutoNum type="arabicPeriod" startAt="10"/>
            </a:pPr>
            <a:r>
              <a:rPr lang="ru-RU" sz="2400"/>
              <a:t>Напишете програма, която претърсва даден текст за дадена дума и намира и отпечатва всички изречения, в които тази дума се среща. Можете да считате, че всяко срещане на някой от символите "</a:t>
            </a:r>
            <a:r>
              <a:rPr lang="ru-RU" sz="2400">
                <a:latin typeface="Courier New" panose="02070309020205020404" pitchFamily="49" charset="0"/>
              </a:rPr>
              <a:t>.</a:t>
            </a:r>
            <a:r>
              <a:rPr lang="ru-RU" sz="2400"/>
              <a:t>", "</a:t>
            </a:r>
            <a:r>
              <a:rPr lang="ru-RU" sz="2400">
                <a:latin typeface="Courier New" panose="02070309020205020404" pitchFamily="49" charset="0"/>
              </a:rPr>
              <a:t>!</a:t>
            </a:r>
            <a:r>
              <a:rPr lang="ru-RU" sz="2400"/>
              <a:t>" и "</a:t>
            </a:r>
            <a:r>
              <a:rPr lang="ru-RU" sz="2400">
                <a:latin typeface="Courier New" panose="02070309020205020404" pitchFamily="49" charset="0"/>
              </a:rPr>
              <a:t>?</a:t>
            </a:r>
            <a:r>
              <a:rPr lang="ru-RU" sz="2400"/>
              <a:t>" означава край на изречение. Например в текста </a:t>
            </a:r>
            <a:r>
              <a:rPr lang="ru-RU" sz="2400" i="1"/>
              <a:t>"\tНалей ми бира! Изстина бирата заради тези регулярни изрази. Ще сложа две-три в камерата.\n \t Отивам до магазина за още бира.</a:t>
            </a:r>
            <a:r>
              <a:rPr lang="ru-RU" sz="2400"/>
              <a:t>" думата "</a:t>
            </a:r>
            <a:r>
              <a:rPr lang="ru-RU" sz="2400" i="1"/>
              <a:t>бира</a:t>
            </a:r>
            <a:r>
              <a:rPr lang="ru-RU" sz="2400"/>
              <a:t>" се среща само в първото и последното изречение. За разделяне на изреченията едно от друго използвайте регулярни изрази. Подходящ ли е изразът "</a:t>
            </a:r>
            <a:r>
              <a:rPr lang="ru-RU" sz="2400">
                <a:latin typeface="Courier New" panose="02070309020205020404" pitchFamily="49" charset="0"/>
              </a:rPr>
              <a:t>\s*(.|\s)*(\.|\!|\?)</a:t>
            </a:r>
            <a:r>
              <a:rPr lang="ru-RU" sz="2400"/>
              <a:t>" и защо?</a:t>
            </a:r>
            <a:endParaRPr lang="en-US" sz="2400"/>
          </a:p>
          <a:p>
            <a:pPr marL="609600" indent="-609600">
              <a:lnSpc>
                <a:spcPct val="85000"/>
              </a:lnSpc>
              <a:spcBef>
                <a:spcPct val="25000"/>
              </a:spcBef>
              <a:buSzPct val="90000"/>
              <a:buFont typeface="Wingdings" panose="05000000000000000000" pitchFamily="2" charset="2"/>
              <a:buAutoNum type="arabicPeriod" startAt="10"/>
            </a:pPr>
            <a:r>
              <a:rPr lang="ru-RU" sz="2400"/>
              <a:t>Напишете програма, която извлича от даден текст всички цели цисла без знак и ги записва в масив от символни низове. За целта използвайте метода </a:t>
            </a:r>
            <a:r>
              <a:rPr lang="ru-RU" sz="2400">
                <a:latin typeface="Courier New" panose="02070309020205020404" pitchFamily="49" charset="0"/>
              </a:rPr>
              <a:t>Regex.Split</a:t>
            </a:r>
            <a:r>
              <a:rPr lang="ru-RU" sz="2400"/>
              <a:t>.</a:t>
            </a:r>
            <a:endParaRPr lang="bg-BG" sz="2400"/>
          </a:p>
        </p:txBody>
      </p:sp>
      <p:sp>
        <p:nvSpPr>
          <p:cNvPr id="672772" name="Rectangle 4"/>
          <p:cNvSpPr>
            <a:spLocks noChangeArrowheads="1"/>
          </p:cNvSpPr>
          <p:nvPr/>
        </p:nvSpPr>
        <p:spPr bwMode="auto">
          <a:xfrm>
            <a:off x="6003635"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bg-BG" sz="2800" b="1">
              <a:solidFill>
                <a:srgbClr val="FFFFFF"/>
              </a:solidFill>
              <a:latin typeface="Courier New" panose="02070309020205020404" pitchFamily="49" charset="0"/>
            </a:endParaRPr>
          </a:p>
        </p:txBody>
      </p:sp>
    </p:spTree>
    <p:extLst>
      <p:ext uri="{BB962C8B-B14F-4D97-AF65-F5344CB8AC3E}">
        <p14:creationId xmlns:p14="http://schemas.microsoft.com/office/powerpoint/2010/main" val="1989251276"/>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lstStyle/>
          <a:p>
            <a:r>
              <a:rPr lang="bg-BG"/>
              <a:t>Упражнения</a:t>
            </a:r>
          </a:p>
        </p:txBody>
      </p:sp>
      <p:sp>
        <p:nvSpPr>
          <p:cNvPr id="673795" name="Rectangle 3"/>
          <p:cNvSpPr>
            <a:spLocks noGrp="1" noChangeArrowheads="1"/>
          </p:cNvSpPr>
          <p:nvPr>
            <p:ph type="body" idx="1"/>
          </p:nvPr>
        </p:nvSpPr>
        <p:spPr/>
        <p:txBody>
          <a:bodyPr/>
          <a:lstStyle/>
          <a:p>
            <a:pPr marL="609600" indent="-609600">
              <a:buSzPct val="90000"/>
              <a:buFont typeface="Wingdings" panose="05000000000000000000" pitchFamily="2" charset="2"/>
              <a:buAutoNum type="arabicPeriod" startAt="12"/>
            </a:pPr>
            <a:r>
              <a:rPr lang="bg-BG" sz="2400"/>
              <a:t>Напишете програма, която заменя в даден HTML документ всички хипервръзки &lt;a href=...&gt;...&lt;/а&gt; с метаописание на тези връзки във формат [url href=...]...[/url]. Програмата трябва да се справя с вложени тагове и дори с вложени хипервръзки (въпреки че това не е позволено в езика HTML). Използвайте регулярни изрази и метода </a:t>
            </a:r>
            <a:r>
              <a:rPr lang="bg-BG" sz="2400">
                <a:latin typeface="Courier New" panose="02070309020205020404" pitchFamily="49" charset="0"/>
              </a:rPr>
              <a:t>Regex.Replace</a:t>
            </a:r>
            <a:r>
              <a:rPr lang="bg-BG" sz="2400"/>
              <a:t>.</a:t>
            </a:r>
          </a:p>
          <a:p>
            <a:pPr marL="609600" indent="-609600">
              <a:buSzPct val="90000"/>
              <a:buFont typeface="Wingdings" panose="05000000000000000000" pitchFamily="2" charset="2"/>
              <a:buAutoNum type="arabicPeriod" startAt="12"/>
            </a:pPr>
            <a:r>
              <a:rPr lang="bg-BG" sz="2400"/>
              <a:t>Напишете програма, която обръща думите в дадено изречение в обратен ред. Например изречението </a:t>
            </a:r>
            <a:r>
              <a:rPr lang="bg-BG" sz="2400" i="1"/>
              <a:t>"Брала мома къпини."</a:t>
            </a:r>
            <a:r>
              <a:rPr lang="bg-BG" sz="2400"/>
              <a:t> трябва да се преобразува в </a:t>
            </a:r>
            <a:r>
              <a:rPr lang="bg-BG" sz="2400" i="1"/>
              <a:t>"Къпини мома брала."</a:t>
            </a:r>
            <a:r>
              <a:rPr lang="bg-BG" sz="2400"/>
              <a:t>. Използвайте класа </a:t>
            </a:r>
            <a:r>
              <a:rPr lang="bg-BG" sz="2400">
                <a:latin typeface="Courier New" panose="02070309020205020404" pitchFamily="49" charset="0"/>
              </a:rPr>
              <a:t>Regex.Replace</a:t>
            </a:r>
            <a:r>
              <a:rPr lang="bg-BG" sz="2400"/>
              <a:t> заедно с </a:t>
            </a:r>
            <a:r>
              <a:rPr lang="bg-BG" sz="2400">
                <a:latin typeface="Courier New" panose="02070309020205020404" pitchFamily="49" charset="0"/>
              </a:rPr>
              <a:t>MatchEvaluator</a:t>
            </a:r>
            <a:endParaRPr lang="bg-BG" sz="2400"/>
          </a:p>
        </p:txBody>
      </p:sp>
      <p:sp>
        <p:nvSpPr>
          <p:cNvPr id="673796" name="Rectangle 4"/>
          <p:cNvSpPr>
            <a:spLocks noChangeArrowheads="1"/>
          </p:cNvSpPr>
          <p:nvPr/>
        </p:nvSpPr>
        <p:spPr bwMode="auto">
          <a:xfrm>
            <a:off x="6003635"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lang="bg-BG" sz="2800" b="1">
              <a:solidFill>
                <a:srgbClr val="FFFFFF"/>
              </a:solidFill>
              <a:latin typeface="Courier New" panose="02070309020205020404" pitchFamily="49" charset="0"/>
            </a:endParaRPr>
          </a:p>
        </p:txBody>
      </p:sp>
    </p:spTree>
    <p:extLst>
      <p:ext uri="{BB962C8B-B14F-4D97-AF65-F5344CB8AC3E}">
        <p14:creationId xmlns:p14="http://schemas.microsoft.com/office/powerpoint/2010/main" val="1386617681"/>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body" idx="1"/>
          </p:nvPr>
        </p:nvSpPr>
        <p:spPr>
          <a:xfrm>
            <a:off x="1870075" y="1198563"/>
            <a:ext cx="8485188" cy="5484812"/>
          </a:xfrm>
        </p:spPr>
        <p:txBody>
          <a:bodyPr/>
          <a:lstStyle/>
          <a:p>
            <a:pPr>
              <a:lnSpc>
                <a:spcPct val="95000"/>
              </a:lnSpc>
            </a:pPr>
            <a:r>
              <a:rPr lang="en-US" sz="2400"/>
              <a:t>Yashavant Kanetkar, The Regular Expressions</a:t>
            </a:r>
            <a:r>
              <a:rPr lang="bg-BG" sz="2400"/>
              <a:t> –</a:t>
            </a:r>
            <a:r>
              <a:rPr lang="en-US" sz="2400">
                <a:hlinkClick r:id="rId3"/>
              </a:rPr>
              <a:t>http://www.funducode.com/csharpart/csarticle30.htm</a:t>
            </a:r>
            <a:endParaRPr lang="en-US" sz="2400"/>
          </a:p>
          <a:p>
            <a:pPr>
              <a:lnSpc>
                <a:spcPct val="95000"/>
              </a:lnSpc>
            </a:pPr>
            <a:r>
              <a:rPr lang="bg-BG" sz="2400"/>
              <a:t>Brad Merrill, C# Regular Expressions – </a:t>
            </a:r>
            <a:r>
              <a:rPr lang="bg-BG" sz="2400">
                <a:hlinkClick r:id="rId4"/>
              </a:rPr>
              <a:t>http://windows.oreilly.com/news/csharp_0101.html</a:t>
            </a:r>
            <a:endParaRPr lang="bg-BG" sz="2400"/>
          </a:p>
          <a:p>
            <a:pPr>
              <a:lnSpc>
                <a:spcPct val="95000"/>
              </a:lnSpc>
            </a:pPr>
            <a:r>
              <a:rPr lang="it-IT" sz="2400" noProof="1"/>
              <a:t>MSDN Library – </a:t>
            </a:r>
            <a:r>
              <a:rPr lang="it-IT" sz="2400" noProof="1">
                <a:hlinkClick r:id="rId5"/>
              </a:rPr>
              <a:t>http://msdn.microsoft.com</a:t>
            </a:r>
            <a:endParaRPr lang="it-IT" sz="2400" noProof="1"/>
          </a:p>
        </p:txBody>
      </p:sp>
      <p:sp>
        <p:nvSpPr>
          <p:cNvPr id="431107" name="Rectangle 3"/>
          <p:cNvSpPr>
            <a:spLocks noGrp="1" noChangeArrowheads="1"/>
          </p:cNvSpPr>
          <p:nvPr>
            <p:ph type="title"/>
          </p:nvPr>
        </p:nvSpPr>
        <p:spPr>
          <a:noFill/>
          <a:ln/>
        </p:spPr>
        <p:txBody>
          <a:bodyPr/>
          <a:lstStyle/>
          <a:p>
            <a:r>
              <a:rPr lang="bg-BG"/>
              <a:t>Използвана литература</a:t>
            </a:r>
          </a:p>
        </p:txBody>
      </p:sp>
      <p:pic>
        <p:nvPicPr>
          <p:cNvPr id="431110" name="Picture 6" descr="BASD-Logo">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0239" y="5486401"/>
            <a:ext cx="2079625" cy="1058863"/>
          </a:xfrm>
          <a:prstGeom prst="rect">
            <a:avLst/>
          </a:prstGeom>
          <a:noFill/>
          <a:extLst>
            <a:ext uri="{909E8E84-426E-40DD-AFC4-6F175D3DCCD1}">
              <a14:hiddenFill xmlns:a14="http://schemas.microsoft.com/office/drawing/2010/main">
                <a:solidFill>
                  <a:srgbClr val="FFFFFF"/>
                </a:solidFill>
              </a14:hiddenFill>
            </a:ext>
          </a:extLst>
        </p:spPr>
      </p:pic>
      <p:pic>
        <p:nvPicPr>
          <p:cNvPr id="431111" name="Picture 7" descr="Logo-NARS-Bg-1">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0200" y="5489575"/>
            <a:ext cx="2332038" cy="1055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2688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bg-BG"/>
              <a:t>Какво е регулярен израз?</a:t>
            </a:r>
          </a:p>
        </p:txBody>
      </p:sp>
      <p:sp>
        <p:nvSpPr>
          <p:cNvPr id="609283" name="Rectangle 3"/>
          <p:cNvSpPr>
            <a:spLocks noGrp="1" noChangeArrowheads="1"/>
          </p:cNvSpPr>
          <p:nvPr>
            <p:ph type="body" idx="1"/>
          </p:nvPr>
        </p:nvSpPr>
        <p:spPr/>
        <p:txBody>
          <a:bodyPr/>
          <a:lstStyle/>
          <a:p>
            <a:pPr>
              <a:lnSpc>
                <a:spcPct val="87000"/>
              </a:lnSpc>
            </a:pPr>
            <a:r>
              <a:rPr lang="bg-BG" sz="2800"/>
              <a:t>Регулярен израз е символен низ, който описва някаква съвкупност от символни низове (регулярен език)</a:t>
            </a:r>
          </a:p>
          <a:p>
            <a:pPr>
              <a:lnSpc>
                <a:spcPct val="87000"/>
              </a:lnSpc>
            </a:pPr>
            <a:r>
              <a:rPr lang="bg-BG" sz="2800"/>
              <a:t>Регулярните изрази използват специална граматика за описание на низовете</a:t>
            </a:r>
          </a:p>
          <a:p>
            <a:pPr>
              <a:lnSpc>
                <a:spcPct val="87000"/>
              </a:lnSpc>
            </a:pPr>
            <a:r>
              <a:rPr lang="bg-BG" sz="2800"/>
              <a:t>Например регулярният израз</a:t>
            </a:r>
          </a:p>
          <a:p>
            <a:pPr>
              <a:lnSpc>
                <a:spcPct val="87000"/>
              </a:lnSpc>
            </a:pPr>
            <a:endParaRPr lang="bg-BG" sz="2800">
              <a:latin typeface="Courier New" panose="02070309020205020404" pitchFamily="49" charset="0"/>
            </a:endParaRPr>
          </a:p>
          <a:p>
            <a:pPr>
              <a:lnSpc>
                <a:spcPct val="87000"/>
              </a:lnSpc>
              <a:spcBef>
                <a:spcPct val="50000"/>
              </a:spcBef>
              <a:buFont typeface="Wingdings" panose="05000000000000000000" pitchFamily="2" charset="2"/>
              <a:buNone/>
            </a:pPr>
            <a:r>
              <a:rPr lang="bg-BG" sz="2800"/>
              <a:t>	обозначава всички непразни низове, които се състоят само от цифрите </a:t>
            </a:r>
            <a:r>
              <a:rPr lang="bg-BG" sz="2800">
                <a:latin typeface="Courier New" panose="02070309020205020404" pitchFamily="49" charset="0"/>
              </a:rPr>
              <a:t>0</a:t>
            </a:r>
            <a:r>
              <a:rPr lang="bg-BG" sz="2800"/>
              <a:t> и </a:t>
            </a:r>
            <a:r>
              <a:rPr lang="bg-BG" sz="2800">
                <a:latin typeface="Courier New" panose="02070309020205020404" pitchFamily="49" charset="0"/>
              </a:rPr>
              <a:t>1</a:t>
            </a:r>
            <a:r>
              <a:rPr lang="bg-BG" sz="2800"/>
              <a:t>, а низът</a:t>
            </a:r>
            <a:endParaRPr lang="en-US" sz="2800"/>
          </a:p>
          <a:p>
            <a:pPr>
              <a:lnSpc>
                <a:spcPct val="87000"/>
              </a:lnSpc>
              <a:buFont typeface="Wingdings" panose="05000000000000000000" pitchFamily="2" charset="2"/>
              <a:buNone/>
            </a:pPr>
            <a:endParaRPr lang="en-US" sz="2800"/>
          </a:p>
          <a:p>
            <a:pPr>
              <a:lnSpc>
                <a:spcPct val="87000"/>
              </a:lnSpc>
              <a:buFont typeface="Wingdings" panose="05000000000000000000" pitchFamily="2" charset="2"/>
              <a:buNone/>
            </a:pPr>
            <a:r>
              <a:rPr lang="bg-BG" sz="2800"/>
              <a:t>	обозначава всички телефонни номера, които имат вида </a:t>
            </a:r>
            <a:r>
              <a:rPr lang="en-US" sz="2800">
                <a:latin typeface="Courier New" panose="02070309020205020404" pitchFamily="49" charset="0"/>
              </a:rPr>
              <a:t>088XXXXXXX</a:t>
            </a:r>
            <a:r>
              <a:rPr lang="en-US" sz="2800"/>
              <a:t> </a:t>
            </a:r>
            <a:r>
              <a:rPr lang="bg-BG" sz="2800"/>
              <a:t>(</a:t>
            </a:r>
            <a:r>
              <a:rPr lang="en-US" sz="2800">
                <a:latin typeface="Courier New" panose="02070309020205020404" pitchFamily="49" charset="0"/>
              </a:rPr>
              <a:t>X</a:t>
            </a:r>
            <a:r>
              <a:rPr lang="en-US" sz="2800"/>
              <a:t> </a:t>
            </a:r>
            <a:r>
              <a:rPr lang="bg-BG" sz="2800"/>
              <a:t>е цифра)</a:t>
            </a:r>
          </a:p>
        </p:txBody>
      </p:sp>
      <p:sp>
        <p:nvSpPr>
          <p:cNvPr id="609284" name="Rectangle 4"/>
          <p:cNvSpPr>
            <a:spLocks noChangeArrowheads="1"/>
          </p:cNvSpPr>
          <p:nvPr/>
        </p:nvSpPr>
        <p:spPr bwMode="auto">
          <a:xfrm>
            <a:off x="2563814" y="3775075"/>
            <a:ext cx="7616825" cy="509588"/>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en-US" sz="2000" b="1">
                <a:solidFill>
                  <a:srgbClr val="FFFFFF"/>
                </a:solidFill>
                <a:effectLst>
                  <a:outerShdw blurRad="38100" dist="38100" dir="2700000" algn="tl">
                    <a:srgbClr val="000000"/>
                  </a:outerShdw>
                </a:effectLst>
                <a:latin typeface="Courier New" panose="02070309020205020404" pitchFamily="49" charset="0"/>
              </a:rPr>
              <a:t>[0-</a:t>
            </a:r>
            <a:r>
              <a:rPr lang="bg-BG" sz="2000" b="1">
                <a:solidFill>
                  <a:srgbClr val="FFFFFF"/>
                </a:solidFill>
                <a:effectLst>
                  <a:outerShdw blurRad="38100" dist="38100" dir="2700000" algn="tl">
                    <a:srgbClr val="000000"/>
                  </a:outerShdw>
                </a:effectLst>
                <a:latin typeface="Courier New" panose="02070309020205020404" pitchFamily="49" charset="0"/>
              </a:rPr>
              <a:t>1</a:t>
            </a:r>
            <a:r>
              <a:rPr lang="en-US" sz="2000" b="1">
                <a:solidFill>
                  <a:srgbClr val="FFFFFF"/>
                </a:solidFill>
                <a:effectLst>
                  <a:outerShdw blurRad="38100" dist="38100" dir="2700000" algn="tl">
                    <a:srgbClr val="000000"/>
                  </a:outerShdw>
                </a:effectLst>
                <a:latin typeface="Courier New" panose="02070309020205020404" pitchFamily="49" charset="0"/>
              </a:rPr>
              <a:t>]</a:t>
            </a:r>
            <a:r>
              <a:rPr lang="bg-BG" sz="2000" b="1">
                <a:solidFill>
                  <a:srgbClr val="FFFFFF"/>
                </a:solidFill>
                <a:effectLst>
                  <a:outerShdw blurRad="38100" dist="38100" dir="2700000" algn="tl">
                    <a:srgbClr val="000000"/>
                  </a:outerShdw>
                </a:effectLst>
                <a:latin typeface="Courier New" panose="02070309020205020404" pitchFamily="49" charset="0"/>
              </a:rPr>
              <a:t>+</a:t>
            </a:r>
          </a:p>
        </p:txBody>
      </p:sp>
      <p:sp>
        <p:nvSpPr>
          <p:cNvPr id="609285" name="Rectangle 5"/>
          <p:cNvSpPr>
            <a:spLocks noChangeArrowheads="1"/>
          </p:cNvSpPr>
          <p:nvPr/>
        </p:nvSpPr>
        <p:spPr bwMode="auto">
          <a:xfrm>
            <a:off x="2565401" y="5173664"/>
            <a:ext cx="7616825" cy="509587"/>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spcBef>
                <a:spcPct val="0"/>
              </a:spcBef>
              <a:spcAft>
                <a:spcPct val="0"/>
              </a:spcAft>
            </a:pPr>
            <a:r>
              <a:rPr lang="bg-BG" sz="2000" b="1">
                <a:solidFill>
                  <a:srgbClr val="FFFFFF"/>
                </a:solidFill>
                <a:effectLst>
                  <a:outerShdw blurRad="38100" dist="38100" dir="2700000" algn="tl">
                    <a:srgbClr val="000000"/>
                  </a:outerShdw>
                </a:effectLst>
                <a:latin typeface="Courier New" panose="02070309020205020404" pitchFamily="49" charset="0"/>
              </a:rPr>
              <a:t>088</a:t>
            </a:r>
            <a:r>
              <a:rPr lang="en-US" sz="2000" b="1">
                <a:solidFill>
                  <a:srgbClr val="FFFFFF"/>
                </a:solidFill>
                <a:effectLst>
                  <a:outerShdw blurRad="38100" dist="38100" dir="2700000" algn="tl">
                    <a:srgbClr val="000000"/>
                  </a:outerShdw>
                </a:effectLst>
                <a:latin typeface="Courier New" panose="02070309020205020404" pitchFamily="49" charset="0"/>
              </a:rPr>
              <a:t>[0-</a:t>
            </a:r>
            <a:r>
              <a:rPr lang="bg-BG" sz="2000" b="1">
                <a:solidFill>
                  <a:srgbClr val="FFFFFF"/>
                </a:solidFill>
                <a:effectLst>
                  <a:outerShdw blurRad="38100" dist="38100" dir="2700000" algn="tl">
                    <a:srgbClr val="000000"/>
                  </a:outerShdw>
                </a:effectLst>
                <a:latin typeface="Courier New" panose="02070309020205020404" pitchFamily="49" charset="0"/>
              </a:rPr>
              <a:t>9</a:t>
            </a:r>
            <a:r>
              <a:rPr lang="en-US" sz="2000" b="1">
                <a:solidFill>
                  <a:srgbClr val="FFFFFF"/>
                </a:solidFill>
                <a:effectLst>
                  <a:outerShdw blurRad="38100" dist="38100" dir="2700000" algn="tl">
                    <a:srgbClr val="000000"/>
                  </a:outerShdw>
                </a:effectLst>
                <a:latin typeface="Courier New" panose="02070309020205020404" pitchFamily="49" charset="0"/>
              </a:rPr>
              <a:t>]{7}</a:t>
            </a:r>
            <a:endParaRPr lang="bg-BG" sz="2000" b="1">
              <a:solidFill>
                <a:srgbClr val="FFFFFF"/>
              </a:solidFill>
              <a:effectLst>
                <a:outerShdw blurRad="38100" dist="38100" dir="2700000" algn="tl">
                  <a:srgbClr val="000000"/>
                </a:outerShdw>
              </a:effectLst>
              <a:latin typeface="Courier New" panose="02070309020205020404" pitchFamily="49" charset="0"/>
            </a:endParaRPr>
          </a:p>
        </p:txBody>
      </p:sp>
    </p:spTree>
    <p:extLst>
      <p:ext uri="{BB962C8B-B14F-4D97-AF65-F5344CB8AC3E}">
        <p14:creationId xmlns:p14="http://schemas.microsoft.com/office/powerpoint/2010/main" val="265550107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bg-BG" sz="3800"/>
              <a:t>Регулярни изрази в </a:t>
            </a:r>
            <a:r>
              <a:rPr lang="en-US" sz="3800"/>
              <a:t>.NET</a:t>
            </a:r>
            <a:r>
              <a:rPr lang="bg-BG" sz="3800"/>
              <a:t> – пример</a:t>
            </a:r>
            <a:r>
              <a:rPr lang="bg-BG" sz="4000"/>
              <a:t> </a:t>
            </a:r>
          </a:p>
        </p:txBody>
      </p:sp>
      <p:sp>
        <p:nvSpPr>
          <p:cNvPr id="602116" name="Rectangle 4"/>
          <p:cNvSpPr>
            <a:spLocks noChangeArrowheads="1"/>
          </p:cNvSpPr>
          <p:nvPr/>
        </p:nvSpPr>
        <p:spPr bwMode="auto">
          <a:xfrm>
            <a:off x="1919288" y="1023939"/>
            <a:ext cx="8386762" cy="5587683"/>
          </a:xfrm>
          <a:prstGeom prst="rect">
            <a:avLst/>
          </a:prstGeom>
          <a:solidFill>
            <a:schemeClr val="bg1">
              <a:alpha val="39999"/>
            </a:schemeClr>
          </a:solidFill>
          <a:ln w="3175" algn="ctr">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91440" rIns="144000" bIns="109728">
            <a:spAutoFit/>
          </a:bodyPr>
          <a:lstStyle/>
          <a:p>
            <a:pPr fontAlgn="base">
              <a:lnSpc>
                <a:spcPct val="95000"/>
              </a:lnSpc>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static void Main(string[] args)</a:t>
            </a:r>
          </a:p>
          <a:p>
            <a:pPr fontAlgn="base">
              <a:lnSpc>
                <a:spcPct val="95000"/>
              </a:lnSpc>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a:t>
            </a:r>
          </a:p>
          <a:p>
            <a:pPr fontAlgn="base">
              <a:lnSpc>
                <a:spcPct val="95000"/>
              </a:lnSpc>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    string text =</a:t>
            </a:r>
          </a:p>
          <a:p>
            <a:pPr fontAlgn="base">
              <a:lnSpc>
                <a:spcPct val="95000"/>
              </a:lnSpc>
              <a:spcBef>
                <a:spcPct val="0"/>
              </a:spcBef>
              <a:spcAft>
                <a:spcPct val="0"/>
              </a:spcAft>
            </a:pPr>
            <a:r>
              <a:rPr lang="bg-BG" sz="2000" b="1" noProof="1">
                <a:solidFill>
                  <a:srgbClr val="FFFFFF"/>
                </a:solidFill>
                <a:effectLst>
                  <a:outerShdw blurRad="38100" dist="38100" dir="2700000" algn="tl">
                    <a:srgbClr val="000000"/>
                  </a:outerShdw>
                </a:effectLst>
                <a:latin typeface="Courier New" panose="02070309020205020404" pitchFamily="49" charset="0"/>
              </a:rPr>
              <a:t>        "Няма скара, няма бира, няма к'во да ям.";</a:t>
            </a:r>
          </a:p>
          <a:p>
            <a:pPr fontAlgn="base">
              <a:lnSpc>
                <a:spcPct val="95000"/>
              </a:lnSpc>
              <a:spcBef>
                <a:spcPct val="70000"/>
              </a:spcBef>
              <a:spcAft>
                <a:spcPct val="0"/>
              </a:spcAft>
            </a:pPr>
            <a:r>
              <a:rPr lang="bg-BG" b="1" i="1" noProof="1">
                <a:solidFill>
                  <a:srgbClr val="FFFFFF"/>
                </a:solidFill>
                <a:effectLst>
                  <a:outerShdw blurRad="38100" dist="38100" dir="2700000" algn="tl">
                    <a:srgbClr val="000000"/>
                  </a:outerShdw>
                </a:effectLst>
                <a:latin typeface="Courier New" panose="02070309020205020404" pitchFamily="49" charset="0"/>
              </a:rPr>
              <a:t>    // Регулярен израз за търсене на последователности</a:t>
            </a:r>
          </a:p>
          <a:p>
            <a:pPr fontAlgn="base">
              <a:lnSpc>
                <a:spcPct val="95000"/>
              </a:lnSpc>
              <a:spcBef>
                <a:spcPct val="0"/>
              </a:spcBef>
              <a:spcAft>
                <a:spcPct val="0"/>
              </a:spcAft>
            </a:pPr>
            <a:r>
              <a:rPr lang="bg-BG" b="1" i="1" noProof="1">
                <a:solidFill>
                  <a:srgbClr val="FFFFFF"/>
                </a:solidFill>
                <a:effectLst>
                  <a:outerShdw blurRad="38100" dist="38100" dir="2700000" algn="tl">
                    <a:srgbClr val="000000"/>
                  </a:outerShdw>
                </a:effectLst>
                <a:latin typeface="Courier New" panose="02070309020205020404" pitchFamily="49" charset="0"/>
              </a:rPr>
              <a:t>    // от букви и цифри, завършващи на "ира", подниз </a:t>
            </a:r>
          </a:p>
          <a:p>
            <a:pPr fontAlgn="base">
              <a:lnSpc>
                <a:spcPct val="95000"/>
              </a:lnSpc>
              <a:spcBef>
                <a:spcPct val="0"/>
              </a:spcBef>
              <a:spcAft>
                <a:spcPct val="0"/>
              </a:spcAft>
            </a:pPr>
            <a:r>
              <a:rPr lang="bg-BG" b="1" i="1" noProof="1">
                <a:solidFill>
                  <a:srgbClr val="FFFFFF"/>
                </a:solidFill>
                <a:effectLst>
                  <a:outerShdw blurRad="38100" dist="38100" dir="2700000" algn="tl">
                    <a:srgbClr val="000000"/>
                  </a:outerShdw>
                </a:effectLst>
                <a:latin typeface="Courier New" panose="02070309020205020404" pitchFamily="49" charset="0"/>
              </a:rPr>
              <a:t>    // "скара" и думи, съдържащи в себе си подниз "ям"</a:t>
            </a:r>
          </a:p>
          <a:p>
            <a:pPr fontAlgn="base">
              <a:lnSpc>
                <a:spcPct val="95000"/>
              </a:lnSpc>
              <a:spcBef>
                <a:spcPct val="3000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    string pattern = @"\w*ира|скара|\w*ям\w*";</a:t>
            </a:r>
          </a:p>
          <a:p>
            <a:pPr fontAlgn="base">
              <a:lnSpc>
                <a:spcPct val="95000"/>
              </a:lnSpc>
              <a:spcBef>
                <a:spcPct val="7000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    Match match = Regex.Match(text, pattern);</a:t>
            </a:r>
          </a:p>
          <a:p>
            <a:pPr fontAlgn="base">
              <a:lnSpc>
                <a:spcPct val="95000"/>
              </a:lnSpc>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    while (match.Success) </a:t>
            </a:r>
          </a:p>
          <a:p>
            <a:pPr fontAlgn="base">
              <a:lnSpc>
                <a:spcPct val="95000"/>
              </a:lnSpc>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    {</a:t>
            </a:r>
          </a:p>
          <a:p>
            <a:pPr fontAlgn="base">
              <a:lnSpc>
                <a:spcPct val="95000"/>
              </a:lnSpc>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        Console.WriteLine(</a:t>
            </a:r>
          </a:p>
          <a:p>
            <a:pPr fontAlgn="base">
              <a:lnSpc>
                <a:spcPct val="95000"/>
              </a:lnSpc>
              <a:spcBef>
                <a:spcPct val="0"/>
              </a:spcBef>
              <a:spcAft>
                <a:spcPct val="0"/>
              </a:spcAft>
            </a:pPr>
            <a:r>
              <a:rPr lang="bg-BG" sz="2000" b="1" noProof="1">
                <a:solidFill>
                  <a:srgbClr val="FFFFFF"/>
                </a:solidFill>
                <a:effectLst>
                  <a:outerShdw blurRad="38100" dist="38100" dir="2700000" algn="tl">
                    <a:srgbClr val="000000"/>
                  </a:outerShdw>
                </a:effectLst>
                <a:latin typeface="Courier New" panose="02070309020205020404" pitchFamily="49" charset="0"/>
              </a:rPr>
              <a:t>            "Низ: \"{0}\" - начало {1}, дължина {2}",</a:t>
            </a:r>
          </a:p>
          <a:p>
            <a:pPr fontAlgn="base">
              <a:lnSpc>
                <a:spcPct val="95000"/>
              </a:lnSpc>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            match, match.Index, match.Length);</a:t>
            </a:r>
          </a:p>
          <a:p>
            <a:pPr fontAlgn="base">
              <a:lnSpc>
                <a:spcPct val="95000"/>
              </a:lnSpc>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        match = match.NextMatch();</a:t>
            </a:r>
          </a:p>
          <a:p>
            <a:pPr fontAlgn="base">
              <a:lnSpc>
                <a:spcPct val="95000"/>
              </a:lnSpc>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    }</a:t>
            </a:r>
          </a:p>
          <a:p>
            <a:pPr fontAlgn="base">
              <a:lnSpc>
                <a:spcPct val="95000"/>
              </a:lnSpc>
              <a:spcBef>
                <a:spcPct val="0"/>
              </a:spcBef>
              <a:spcAft>
                <a:spcPct val="0"/>
              </a:spcAft>
            </a:pPr>
            <a:r>
              <a:rPr lang="it-IT" sz="2000" b="1" noProof="1">
                <a:solidFill>
                  <a:srgbClr val="FFFFFF"/>
                </a:solidFill>
                <a:effectLst>
                  <a:outerShdw blurRad="38100" dist="38100" dir="2700000" algn="tl">
                    <a:srgbClr val="000000"/>
                  </a:outerShdw>
                </a:effectLst>
                <a:latin typeface="Courier New" panose="02070309020205020404" pitchFamily="49" charset="0"/>
              </a:rPr>
              <a:t>}</a:t>
            </a:r>
          </a:p>
        </p:txBody>
      </p:sp>
    </p:spTree>
    <p:extLst>
      <p:ext uri="{BB962C8B-B14F-4D97-AF65-F5344CB8AC3E}">
        <p14:creationId xmlns:p14="http://schemas.microsoft.com/office/powerpoint/2010/main" val="115899653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bg-BG"/>
              <a:t>Демонстрация </a:t>
            </a:r>
            <a:r>
              <a:rPr lang="en-US"/>
              <a:t>#</a:t>
            </a:r>
            <a:r>
              <a:rPr lang="bg-BG"/>
              <a:t>1</a:t>
            </a:r>
          </a:p>
        </p:txBody>
      </p:sp>
      <p:sp>
        <p:nvSpPr>
          <p:cNvPr id="612355" name="Rectangle 3"/>
          <p:cNvSpPr>
            <a:spLocks noGrp="1" noChangeArrowheads="1"/>
          </p:cNvSpPr>
          <p:nvPr>
            <p:ph type="body" idx="1"/>
          </p:nvPr>
        </p:nvSpPr>
        <p:spPr/>
        <p:txBody>
          <a:bodyPr/>
          <a:lstStyle/>
          <a:p>
            <a:r>
              <a:rPr lang="bg-BG"/>
              <a:t>Търсене на съвпадения в текст с регулярен израз</a:t>
            </a:r>
            <a:endParaRPr lang="bg-BG">
              <a:latin typeface="Courier New" panose="02070309020205020404" pitchFamily="49" charset="0"/>
            </a:endParaRPr>
          </a:p>
        </p:txBody>
      </p:sp>
      <p:pic>
        <p:nvPicPr>
          <p:cNvPr id="612358" name="Picture 6" descr="V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863" y="2144714"/>
            <a:ext cx="5865812" cy="4414837"/>
          </a:xfrm>
          <a:prstGeom prst="rect">
            <a:avLst/>
          </a:prstGeom>
          <a:noFill/>
          <a:extLst>
            <a:ext uri="{909E8E84-426E-40DD-AFC4-6F175D3DCCD1}">
              <a14:hiddenFill xmlns:a14="http://schemas.microsoft.com/office/drawing/2010/main">
                <a:solidFill>
                  <a:srgbClr val="FFFFFF"/>
                </a:solidFill>
              </a14:hiddenFill>
            </a:ext>
          </a:extLst>
        </p:spPr>
      </p:pic>
      <p:pic>
        <p:nvPicPr>
          <p:cNvPr id="612359" name="Picture 7" descr="V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988" y="3870326"/>
            <a:ext cx="35814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05690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Microsoft [2].NET Template">
  <a:themeElements>
    <a:clrScheme name="Microsoft [2].NET Template 9">
      <a:dk1>
        <a:srgbClr val="000000"/>
      </a:dk1>
      <a:lt1>
        <a:srgbClr val="FFFFFF"/>
      </a:lt1>
      <a:dk2>
        <a:srgbClr val="336699"/>
      </a:dk2>
      <a:lt2>
        <a:srgbClr val="FFCC00"/>
      </a:lt2>
      <a:accent1>
        <a:srgbClr val="F7A885"/>
      </a:accent1>
      <a:accent2>
        <a:srgbClr val="68D06D"/>
      </a:accent2>
      <a:accent3>
        <a:srgbClr val="ADB8CA"/>
      </a:accent3>
      <a:accent4>
        <a:srgbClr val="DADADA"/>
      </a:accent4>
      <a:accent5>
        <a:srgbClr val="FAD1C2"/>
      </a:accent5>
      <a:accent6>
        <a:srgbClr val="5EBC62"/>
      </a:accent6>
      <a:hlink>
        <a:srgbClr val="9CC0E4"/>
      </a:hlink>
      <a:folHlink>
        <a:srgbClr val="67B3D9"/>
      </a:folHlink>
    </a:clrScheme>
    <a:fontScheme name="Microsoft [2].NE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Courier New" panose="02070309020205020404"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Courier New" panose="02070309020205020404" pitchFamily="49" charset="0"/>
          </a:defRPr>
        </a:defPPr>
      </a:lstStyle>
    </a:lnDef>
  </a:objectDefaults>
  <a:extraClrSchemeLst>
    <a:extraClrScheme>
      <a:clrScheme name="Microsoft [2].NET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crosoft [2].NET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crosoft [2].NET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crosoft [2].NET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crosoft [2].NET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crosoft [2].NET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crosoft [2].NET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icrosoft [2].NET Template 8">
        <a:dk1>
          <a:srgbClr val="000000"/>
        </a:dk1>
        <a:lt1>
          <a:srgbClr val="FFFFFF"/>
        </a:lt1>
        <a:dk2>
          <a:srgbClr val="336699"/>
        </a:dk2>
        <a:lt2>
          <a:srgbClr val="FFCC00"/>
        </a:lt2>
        <a:accent1>
          <a:srgbClr val="F7A885"/>
        </a:accent1>
        <a:accent2>
          <a:srgbClr val="68D06D"/>
        </a:accent2>
        <a:accent3>
          <a:srgbClr val="ADB8CA"/>
        </a:accent3>
        <a:accent4>
          <a:srgbClr val="DADADA"/>
        </a:accent4>
        <a:accent5>
          <a:srgbClr val="FAD1C2"/>
        </a:accent5>
        <a:accent6>
          <a:srgbClr val="5EBC62"/>
        </a:accent6>
        <a:hlink>
          <a:srgbClr val="AFCCE9"/>
        </a:hlink>
        <a:folHlink>
          <a:srgbClr val="67B3D9"/>
        </a:folHlink>
      </a:clrScheme>
      <a:clrMap bg1="dk2" tx1="lt1" bg2="dk1" tx2="lt2" accent1="accent1" accent2="accent2" accent3="accent3" accent4="accent4" accent5="accent5" accent6="accent6" hlink="hlink" folHlink="folHlink"/>
    </a:extraClrScheme>
    <a:extraClrScheme>
      <a:clrScheme name="Microsoft [2].NET Template 9">
        <a:dk1>
          <a:srgbClr val="000000"/>
        </a:dk1>
        <a:lt1>
          <a:srgbClr val="FFFFFF"/>
        </a:lt1>
        <a:dk2>
          <a:srgbClr val="336699"/>
        </a:dk2>
        <a:lt2>
          <a:srgbClr val="FFCC00"/>
        </a:lt2>
        <a:accent1>
          <a:srgbClr val="F7A885"/>
        </a:accent1>
        <a:accent2>
          <a:srgbClr val="68D06D"/>
        </a:accent2>
        <a:accent3>
          <a:srgbClr val="ADB8CA"/>
        </a:accent3>
        <a:accent4>
          <a:srgbClr val="DADADA"/>
        </a:accent4>
        <a:accent5>
          <a:srgbClr val="FAD1C2"/>
        </a:accent5>
        <a:accent6>
          <a:srgbClr val="5EBC62"/>
        </a:accent6>
        <a:hlink>
          <a:srgbClr val="9CC0E4"/>
        </a:hlink>
        <a:folHlink>
          <a:srgbClr val="67B3D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5827</Words>
  <Application>Microsoft Office PowerPoint</Application>
  <PresentationFormat>Widescreen</PresentationFormat>
  <Paragraphs>723</Paragraphs>
  <Slides>66</Slides>
  <Notes>66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Courier New</vt:lpstr>
      <vt:lpstr>Wingdings</vt:lpstr>
      <vt:lpstr>Microsoft [2].NET Template</vt:lpstr>
      <vt:lpstr>PowerPoint Presentation</vt:lpstr>
      <vt:lpstr>Регулярни изрази</vt:lpstr>
      <vt:lpstr>Необходими знания</vt:lpstr>
      <vt:lpstr>Съдържание</vt:lpstr>
      <vt:lpstr>Съдържание (2)</vt:lpstr>
      <vt:lpstr>Регулярни изрази</vt:lpstr>
      <vt:lpstr>Какво е регулярен израз?</vt:lpstr>
      <vt:lpstr>Регулярни изрази в .NET – пример </vt:lpstr>
      <vt:lpstr>Демонстрация #1</vt:lpstr>
      <vt:lpstr>Валидация с регулярни изрази</vt:lpstr>
      <vt:lpstr>Езикът на регулярните изрази</vt:lpstr>
      <vt:lpstr>Метасимволи</vt:lpstr>
      <vt:lpstr>Escaping последователности</vt:lpstr>
      <vt:lpstr>Класове от символи</vt:lpstr>
      <vt:lpstr>Класове от символи</vt:lpstr>
      <vt:lpstr>Метасимволи за количество</vt:lpstr>
      <vt:lpstr>Метасимволи за количество</vt:lpstr>
      <vt:lpstr>Метасимволи за местоположение</vt:lpstr>
      <vt:lpstr>Метасимволи за местоположение</vt:lpstr>
      <vt:lpstr>Други метасимволи</vt:lpstr>
      <vt:lpstr>Регулярните изрази в .NET</vt:lpstr>
      <vt:lpstr>Регулярните изрази в .NET</vt:lpstr>
      <vt:lpstr>Класът Regex</vt:lpstr>
      <vt:lpstr>Класът Regex</vt:lpstr>
      <vt:lpstr>Класът Regex</vt:lpstr>
      <vt:lpstr>Regex.IsMatch – пример</vt:lpstr>
      <vt:lpstr>Regex.Match – пример</vt:lpstr>
      <vt:lpstr>Как работи примерът?</vt:lpstr>
      <vt:lpstr>Как работи примерът?</vt:lpstr>
      <vt:lpstr>Как работи примерът?</vt:lpstr>
      <vt:lpstr>Как работи примерът?</vt:lpstr>
      <vt:lpstr>Как работи примерът?</vt:lpstr>
      <vt:lpstr>Как работи примерът?</vt:lpstr>
      <vt:lpstr>Как работи примерът?</vt:lpstr>
      <vt:lpstr>Как работи примерът?</vt:lpstr>
      <vt:lpstr>Как работи примерът?</vt:lpstr>
      <vt:lpstr>Как работи примерът?</vt:lpstr>
      <vt:lpstr>Regex.Matches – пример</vt:lpstr>
      <vt:lpstr>Класът Match</vt:lpstr>
      <vt:lpstr>Regex.Match – пример</vt:lpstr>
      <vt:lpstr>Работа с групи</vt:lpstr>
      <vt:lpstr>Работа с групи – пример</vt:lpstr>
      <vt:lpstr>Работа с групи – пример</vt:lpstr>
      <vt:lpstr>Работа с групи – пример</vt:lpstr>
      <vt:lpstr>Демонстрация #2</vt:lpstr>
      <vt:lpstr>Обратни референции</vt:lpstr>
      <vt:lpstr>Regex.Replace – пример</vt:lpstr>
      <vt:lpstr>Regex.Replace – пример</vt:lpstr>
      <vt:lpstr>Regex.Split – пример</vt:lpstr>
      <vt:lpstr>Настройки с RegexOptions</vt:lpstr>
      <vt:lpstr>RegexOptions – примери </vt:lpstr>
      <vt:lpstr>Escaping на регулярен израз</vt:lpstr>
      <vt:lpstr>Кога да ползваме рег. изрази?</vt:lpstr>
      <vt:lpstr>Ами ефективността?</vt:lpstr>
      <vt:lpstr>Регулярни изрази – още примери</vt:lpstr>
      <vt:lpstr>Регулярни изрази – още примери</vt:lpstr>
      <vt:lpstr>Регулярни изрази – още примери</vt:lpstr>
      <vt:lpstr>Търсите готови изрази?</vt:lpstr>
      <vt:lpstr>Демонстрация #3</vt:lpstr>
      <vt:lpstr>Регулярни изрази</vt:lpstr>
      <vt:lpstr>Упражнения</vt:lpstr>
      <vt:lpstr>Упражнения</vt:lpstr>
      <vt:lpstr>Упражнения</vt:lpstr>
      <vt:lpstr>Упражнения</vt:lpstr>
      <vt:lpstr>Упражнения</vt:lpstr>
      <vt:lpstr>Използвана литература</vt:lpstr>
    </vt:vector>
  </TitlesOfParts>
  <Company>Na Valtron Pushata &amp; 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Мирослав Петров</dc:creator>
  <cp:lastModifiedBy>Мирослав Петров</cp:lastModifiedBy>
  <cp:revision>1</cp:revision>
  <dcterms:created xsi:type="dcterms:W3CDTF">2013-08-26T18:48:20Z</dcterms:created>
  <dcterms:modified xsi:type="dcterms:W3CDTF">2013-08-26T18:49:14Z</dcterms:modified>
</cp:coreProperties>
</file>