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591727-50ED-4823-A717-442CEF6328C5}">
  <a:tblStyle styleId="{38591727-50ED-4823-A717-442CEF6328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8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41d8a7d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41d8a7d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1d8a7d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1d8a7d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41d8a7d1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41d8a7d1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41d8a7d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41d8a7d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b41ded4e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b41ded4e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LmhmB6Nzc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eeksforgeeks.org/0-1-knapsack-problem-dp-1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t="28325" b="22514"/>
          <a:stretch/>
        </p:blipFill>
        <p:spPr>
          <a:xfrm>
            <a:off x="2454483" y="263852"/>
            <a:ext cx="4235034" cy="20818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487400" y="2433974"/>
            <a:ext cx="6169200" cy="2395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dirty="0"/>
              <a:t>COR-IS1702 Computational Thinking Project Assignment</a:t>
            </a:r>
            <a:endParaRPr sz="27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(G4-T15)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/>
              <a:t>Bharat Gangwani</a:t>
            </a:r>
            <a:endParaRPr sz="2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/>
              <a:t>Hwang Jae Hyuk</a:t>
            </a:r>
            <a:endParaRPr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-25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Question 1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60332" y="707121"/>
            <a:ext cx="8360086" cy="3885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The approach finds the maximum total rewards possible given </a:t>
            </a:r>
            <a:r>
              <a:rPr lang="en-GB" sz="1100" b="1" i="1" dirty="0">
                <a:solidFill>
                  <a:schemeClr val="dk1"/>
                </a:solidFill>
              </a:rPr>
              <a:t>n </a:t>
            </a:r>
            <a:r>
              <a:rPr lang="en-GB" sz="1100" dirty="0">
                <a:solidFill>
                  <a:schemeClr val="dk1"/>
                </a:solidFill>
              </a:rPr>
              <a:t>packages as </a:t>
            </a:r>
            <a:r>
              <a:rPr lang="en-GB" sz="1100" b="1" i="1" dirty="0">
                <a:solidFill>
                  <a:schemeClr val="dk1"/>
                </a:solidFill>
              </a:rPr>
              <a:t>W </a:t>
            </a:r>
            <a:r>
              <a:rPr lang="en-GB" sz="1100" dirty="0">
                <a:solidFill>
                  <a:schemeClr val="dk1"/>
                </a:solidFill>
              </a:rPr>
              <a:t>increases where </a:t>
            </a:r>
            <a:r>
              <a:rPr lang="en-GB" sz="1100" b="1" i="1" dirty="0">
                <a:solidFill>
                  <a:schemeClr val="dk1"/>
                </a:solidFill>
              </a:rPr>
              <a:t>W </a:t>
            </a:r>
            <a:r>
              <a:rPr lang="en-GB" sz="1100" dirty="0">
                <a:solidFill>
                  <a:schemeClr val="dk1"/>
                </a:solidFill>
              </a:rPr>
              <a:t>is the capacity of the knapsack and n is the number of rows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It does this by comparing different maximum total rewards obtained (as </a:t>
            </a:r>
            <a:r>
              <a:rPr lang="en-GB" sz="1100" b="1" i="1" dirty="0">
                <a:solidFill>
                  <a:schemeClr val="dk1"/>
                </a:solidFill>
              </a:rPr>
              <a:t>W </a:t>
            </a:r>
            <a:r>
              <a:rPr lang="en-GB" sz="1100" dirty="0">
                <a:solidFill>
                  <a:schemeClr val="dk1"/>
                </a:solidFill>
              </a:rPr>
              <a:t>increases) to identify where the inclusion of a package is adding to the maximum total reward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Packages which add to the maximum total reward as </a:t>
            </a:r>
            <a:r>
              <a:rPr lang="en-GB" sz="1100" b="1" i="1" dirty="0">
                <a:solidFill>
                  <a:schemeClr val="dk1"/>
                </a:solidFill>
              </a:rPr>
              <a:t>W </a:t>
            </a:r>
            <a:r>
              <a:rPr lang="en-GB" sz="1100" dirty="0">
                <a:solidFill>
                  <a:schemeClr val="dk1"/>
                </a:solidFill>
              </a:rPr>
              <a:t>increases are included in the output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chemeClr val="dk1"/>
                </a:solidFill>
              </a:rPr>
              <a:t>Execution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The </a:t>
            </a:r>
            <a:r>
              <a:rPr lang="en-GB" sz="1100" dirty="0" err="1">
                <a:solidFill>
                  <a:schemeClr val="dk1"/>
                </a:solidFill>
              </a:rPr>
              <a:t>knapSack</a:t>
            </a:r>
            <a:r>
              <a:rPr lang="en-GB" sz="1100" dirty="0">
                <a:solidFill>
                  <a:schemeClr val="dk1"/>
                </a:solidFill>
              </a:rPr>
              <a:t>() function creates matrix </a:t>
            </a:r>
            <a:r>
              <a:rPr lang="en-GB" sz="1100" b="1" i="1" dirty="0">
                <a:solidFill>
                  <a:schemeClr val="dk1"/>
                </a:solidFill>
              </a:rPr>
              <a:t>K </a:t>
            </a:r>
            <a:r>
              <a:rPr lang="en-GB" sz="1100" dirty="0">
                <a:solidFill>
                  <a:schemeClr val="dk1"/>
                </a:solidFill>
              </a:rPr>
              <a:t>with </a:t>
            </a:r>
            <a:r>
              <a:rPr lang="en-GB" sz="1100" b="1" i="1" dirty="0">
                <a:solidFill>
                  <a:schemeClr val="dk1"/>
                </a:solidFill>
              </a:rPr>
              <a:t>W</a:t>
            </a:r>
            <a:r>
              <a:rPr lang="en-GB" sz="1100" dirty="0">
                <a:solidFill>
                  <a:schemeClr val="dk1"/>
                </a:solidFill>
              </a:rPr>
              <a:t>+1 columns and</a:t>
            </a:r>
            <a:r>
              <a:rPr lang="en-GB" sz="1100" i="1" dirty="0">
                <a:solidFill>
                  <a:schemeClr val="dk1"/>
                </a:solidFill>
              </a:rPr>
              <a:t> </a:t>
            </a:r>
            <a:r>
              <a:rPr lang="en-GB" sz="1100" b="1" i="1" dirty="0">
                <a:solidFill>
                  <a:schemeClr val="dk1"/>
                </a:solidFill>
              </a:rPr>
              <a:t>n</a:t>
            </a:r>
            <a:r>
              <a:rPr lang="en-GB" sz="1100" dirty="0">
                <a:solidFill>
                  <a:schemeClr val="dk1"/>
                </a:solidFill>
              </a:rPr>
              <a:t>+1 rows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If i iterates along packages and w iterates along max possible weight, the two ‘for’ loops populate the matrix according to the following rules: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 dirty="0">
                <a:solidFill>
                  <a:schemeClr val="dk1"/>
                </a:solidFill>
              </a:rPr>
              <a:t>If i or </a:t>
            </a:r>
            <a:r>
              <a:rPr lang="en-GB" sz="1100" b="1" i="1" dirty="0">
                <a:solidFill>
                  <a:schemeClr val="dk1"/>
                </a:solidFill>
              </a:rPr>
              <a:t>w</a:t>
            </a:r>
            <a:r>
              <a:rPr lang="en-GB" sz="1100" i="1" dirty="0">
                <a:solidFill>
                  <a:schemeClr val="dk1"/>
                </a:solidFill>
              </a:rPr>
              <a:t> </a:t>
            </a:r>
            <a:r>
              <a:rPr lang="en-GB" sz="1100" dirty="0">
                <a:solidFill>
                  <a:schemeClr val="dk1"/>
                </a:solidFill>
              </a:rPr>
              <a:t>= 0, </a:t>
            </a:r>
            <a:r>
              <a:rPr lang="en-GB" sz="1100" b="1" i="1" dirty="0">
                <a:solidFill>
                  <a:schemeClr val="dk1"/>
                </a:solidFill>
              </a:rPr>
              <a:t>K</a:t>
            </a:r>
            <a:r>
              <a:rPr lang="en-GB" sz="1100" b="1" dirty="0">
                <a:solidFill>
                  <a:schemeClr val="dk1"/>
                </a:solidFill>
              </a:rPr>
              <a:t>[</a:t>
            </a:r>
            <a:r>
              <a:rPr lang="en-GB" sz="1100" b="1" i="1" dirty="0">
                <a:solidFill>
                  <a:schemeClr val="dk1"/>
                </a:solidFill>
              </a:rPr>
              <a:t>i</a:t>
            </a:r>
            <a:r>
              <a:rPr lang="en-GB" sz="1100" b="1" dirty="0">
                <a:solidFill>
                  <a:schemeClr val="dk1"/>
                </a:solidFill>
              </a:rPr>
              <a:t>][</a:t>
            </a:r>
            <a:r>
              <a:rPr lang="en-GB" sz="1100" b="1" i="1" dirty="0">
                <a:solidFill>
                  <a:schemeClr val="dk1"/>
                </a:solidFill>
              </a:rPr>
              <a:t>w</a:t>
            </a:r>
            <a:r>
              <a:rPr lang="en-GB" sz="1100" b="1" dirty="0">
                <a:solidFill>
                  <a:schemeClr val="dk1"/>
                </a:solidFill>
              </a:rPr>
              <a:t>]</a:t>
            </a:r>
            <a:r>
              <a:rPr lang="en-GB" sz="1100" dirty="0">
                <a:solidFill>
                  <a:schemeClr val="dk1"/>
                </a:solidFill>
              </a:rPr>
              <a:t> = 0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 dirty="0">
                <a:solidFill>
                  <a:schemeClr val="dk1"/>
                </a:solidFill>
              </a:rPr>
              <a:t>If weight of </a:t>
            </a:r>
            <a:r>
              <a:rPr lang="en-GB" sz="1100" b="1" dirty="0">
                <a:solidFill>
                  <a:schemeClr val="dk1"/>
                </a:solidFill>
              </a:rPr>
              <a:t>(</a:t>
            </a:r>
            <a:r>
              <a:rPr lang="en-GB" sz="1100" b="1" i="1" dirty="0">
                <a:solidFill>
                  <a:schemeClr val="dk1"/>
                </a:solidFill>
              </a:rPr>
              <a:t>i</a:t>
            </a:r>
            <a:r>
              <a:rPr lang="en-GB" sz="1100" b="1" dirty="0">
                <a:solidFill>
                  <a:schemeClr val="dk1"/>
                </a:solidFill>
              </a:rPr>
              <a:t>-1)</a:t>
            </a:r>
            <a:r>
              <a:rPr lang="en-GB" sz="1100" dirty="0">
                <a:solidFill>
                  <a:schemeClr val="dk1"/>
                </a:solidFill>
              </a:rPr>
              <a:t> package &lt; </a:t>
            </a:r>
            <a:r>
              <a:rPr lang="en-GB" sz="1100" b="1" i="1" dirty="0">
                <a:solidFill>
                  <a:schemeClr val="dk1"/>
                </a:solidFill>
              </a:rPr>
              <a:t>W</a:t>
            </a:r>
            <a:r>
              <a:rPr lang="en-GB" sz="1100" dirty="0">
                <a:solidFill>
                  <a:schemeClr val="dk1"/>
                </a:solidFill>
              </a:rPr>
              <a:t>, </a:t>
            </a:r>
            <a:r>
              <a:rPr lang="en-GB" sz="1100" b="1" i="1" dirty="0">
                <a:solidFill>
                  <a:schemeClr val="dk1"/>
                </a:solidFill>
              </a:rPr>
              <a:t>K</a:t>
            </a:r>
            <a:r>
              <a:rPr lang="en-GB" sz="1100" b="1" dirty="0">
                <a:solidFill>
                  <a:schemeClr val="dk1"/>
                </a:solidFill>
              </a:rPr>
              <a:t>[</a:t>
            </a:r>
            <a:r>
              <a:rPr lang="en-GB" sz="1100" b="1" i="1" dirty="0">
                <a:solidFill>
                  <a:schemeClr val="dk1"/>
                </a:solidFill>
              </a:rPr>
              <a:t>i</a:t>
            </a:r>
            <a:r>
              <a:rPr lang="en-GB" sz="1100" b="1" dirty="0">
                <a:solidFill>
                  <a:schemeClr val="dk1"/>
                </a:solidFill>
              </a:rPr>
              <a:t>-1][</a:t>
            </a:r>
            <a:r>
              <a:rPr lang="en-GB" sz="1100" b="1" i="1" dirty="0">
                <a:solidFill>
                  <a:schemeClr val="dk1"/>
                </a:solidFill>
              </a:rPr>
              <a:t>w</a:t>
            </a:r>
            <a:r>
              <a:rPr lang="en-GB" sz="1100" b="1" dirty="0">
                <a:solidFill>
                  <a:schemeClr val="dk1"/>
                </a:solidFill>
              </a:rPr>
              <a:t>]</a:t>
            </a:r>
            <a:r>
              <a:rPr lang="en-GB" sz="1100" dirty="0">
                <a:solidFill>
                  <a:schemeClr val="dk1"/>
                </a:solidFill>
              </a:rPr>
              <a:t> is the higher one between the max total reward under the previous package and reward of </a:t>
            </a:r>
            <a:r>
              <a:rPr lang="en-GB" sz="1100" b="1" dirty="0">
                <a:solidFill>
                  <a:schemeClr val="dk1"/>
                </a:solidFill>
              </a:rPr>
              <a:t>(</a:t>
            </a:r>
            <a:r>
              <a:rPr lang="en-GB" sz="1100" b="1" i="1" dirty="0">
                <a:solidFill>
                  <a:schemeClr val="dk1"/>
                </a:solidFill>
              </a:rPr>
              <a:t>i</a:t>
            </a:r>
            <a:r>
              <a:rPr lang="en-GB" sz="1100" b="1" dirty="0">
                <a:solidFill>
                  <a:schemeClr val="dk1"/>
                </a:solidFill>
              </a:rPr>
              <a:t>-1)</a:t>
            </a:r>
            <a:r>
              <a:rPr lang="en-GB" sz="1100" dirty="0">
                <a:solidFill>
                  <a:schemeClr val="dk1"/>
                </a:solidFill>
              </a:rPr>
              <a:t> package + reward of the package with the max weight possible after the inclusion of </a:t>
            </a:r>
            <a:r>
              <a:rPr lang="en-GB" sz="1100" b="1" dirty="0">
                <a:solidFill>
                  <a:schemeClr val="dk1"/>
                </a:solidFill>
              </a:rPr>
              <a:t>(</a:t>
            </a:r>
            <a:r>
              <a:rPr lang="en-GB" sz="1100" b="1" i="1" dirty="0">
                <a:solidFill>
                  <a:schemeClr val="dk1"/>
                </a:solidFill>
              </a:rPr>
              <a:t>i</a:t>
            </a:r>
            <a:r>
              <a:rPr lang="en-GB" sz="1100" b="1" dirty="0">
                <a:solidFill>
                  <a:schemeClr val="dk1"/>
                </a:solidFill>
              </a:rPr>
              <a:t>-1)</a:t>
            </a:r>
            <a:r>
              <a:rPr lang="en-GB" sz="1100" dirty="0">
                <a:solidFill>
                  <a:schemeClr val="dk1"/>
                </a:solidFill>
              </a:rPr>
              <a:t> package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 dirty="0">
                <a:solidFill>
                  <a:schemeClr val="dk1"/>
                </a:solidFill>
              </a:rPr>
              <a:t>If weight of </a:t>
            </a:r>
            <a:r>
              <a:rPr lang="en-GB" sz="1100" b="1" dirty="0">
                <a:solidFill>
                  <a:schemeClr val="dk1"/>
                </a:solidFill>
              </a:rPr>
              <a:t>(</a:t>
            </a:r>
            <a:r>
              <a:rPr lang="en-GB" sz="1100" b="1" i="1" dirty="0">
                <a:solidFill>
                  <a:schemeClr val="dk1"/>
                </a:solidFill>
              </a:rPr>
              <a:t>i</a:t>
            </a:r>
            <a:r>
              <a:rPr lang="en-GB" sz="1100" b="1" dirty="0">
                <a:solidFill>
                  <a:schemeClr val="dk1"/>
                </a:solidFill>
              </a:rPr>
              <a:t>-1)</a:t>
            </a:r>
            <a:r>
              <a:rPr lang="en-GB" sz="1100" dirty="0">
                <a:solidFill>
                  <a:schemeClr val="dk1"/>
                </a:solidFill>
              </a:rPr>
              <a:t> package &gt; </a:t>
            </a:r>
            <a:r>
              <a:rPr lang="en-GB" sz="1100" b="1" i="1" dirty="0">
                <a:solidFill>
                  <a:schemeClr val="dk1"/>
                </a:solidFill>
              </a:rPr>
              <a:t>W</a:t>
            </a:r>
            <a:r>
              <a:rPr lang="en-GB" sz="1100" dirty="0">
                <a:solidFill>
                  <a:schemeClr val="dk1"/>
                </a:solidFill>
              </a:rPr>
              <a:t>, </a:t>
            </a:r>
            <a:r>
              <a:rPr lang="en-GB" sz="1100" b="1" i="1" dirty="0">
                <a:solidFill>
                  <a:schemeClr val="dk1"/>
                </a:solidFill>
              </a:rPr>
              <a:t>K</a:t>
            </a:r>
            <a:r>
              <a:rPr lang="en-GB" sz="1100" b="1" dirty="0">
                <a:solidFill>
                  <a:schemeClr val="dk1"/>
                </a:solidFill>
              </a:rPr>
              <a:t>[</a:t>
            </a:r>
            <a:r>
              <a:rPr lang="en-GB" sz="1100" b="1" i="1" dirty="0">
                <a:solidFill>
                  <a:schemeClr val="dk1"/>
                </a:solidFill>
              </a:rPr>
              <a:t>i</a:t>
            </a:r>
            <a:r>
              <a:rPr lang="en-GB" sz="1100" b="1" dirty="0">
                <a:solidFill>
                  <a:schemeClr val="dk1"/>
                </a:solidFill>
              </a:rPr>
              <a:t>-1][</a:t>
            </a:r>
            <a:r>
              <a:rPr lang="en-GB" sz="1100" b="1" i="1" dirty="0">
                <a:solidFill>
                  <a:schemeClr val="dk1"/>
                </a:solidFill>
              </a:rPr>
              <a:t>w</a:t>
            </a:r>
            <a:r>
              <a:rPr lang="en-GB" sz="1100" b="1" dirty="0">
                <a:solidFill>
                  <a:schemeClr val="dk1"/>
                </a:solidFill>
              </a:rPr>
              <a:t>] </a:t>
            </a:r>
            <a:r>
              <a:rPr lang="en-GB" sz="1100" dirty="0">
                <a:solidFill>
                  <a:schemeClr val="dk1"/>
                </a:solidFill>
              </a:rPr>
              <a:t>is the max total reward under the previous package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The </a:t>
            </a:r>
            <a:r>
              <a:rPr lang="en-GB" sz="1100" dirty="0" err="1">
                <a:solidFill>
                  <a:schemeClr val="dk1"/>
                </a:solidFill>
              </a:rPr>
              <a:t>select_packageSet</a:t>
            </a:r>
            <a:r>
              <a:rPr lang="en-GB" sz="1100" dirty="0">
                <a:solidFill>
                  <a:schemeClr val="dk1"/>
                </a:solidFill>
              </a:rPr>
              <a:t>() function backtracks from the highest max total reward in the matrix to identify and append the packages which contributed to the max total reward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chemeClr val="dk1"/>
                </a:solidFill>
              </a:rPr>
              <a:t>Complexity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Creating the </a:t>
            </a:r>
            <a:r>
              <a:rPr lang="en-GB" sz="1100" b="1" i="1" dirty="0">
                <a:solidFill>
                  <a:schemeClr val="dk1"/>
                </a:solidFill>
              </a:rPr>
              <a:t>K </a:t>
            </a:r>
            <a:r>
              <a:rPr lang="en-GB" sz="1100" dirty="0">
                <a:solidFill>
                  <a:schemeClr val="dk1"/>
                </a:solidFill>
              </a:rPr>
              <a:t>matrix requires </a:t>
            </a:r>
            <a:r>
              <a:rPr lang="en-GB" sz="1100" b="1" dirty="0">
                <a:solidFill>
                  <a:schemeClr val="dk1"/>
                </a:solidFill>
              </a:rPr>
              <a:t>(</a:t>
            </a:r>
            <a:r>
              <a:rPr lang="en-GB" sz="1100" b="1" i="1" dirty="0">
                <a:solidFill>
                  <a:schemeClr val="dk1"/>
                </a:solidFill>
              </a:rPr>
              <a:t>n</a:t>
            </a:r>
            <a:r>
              <a:rPr lang="en-GB" sz="1100" b="1" dirty="0">
                <a:solidFill>
                  <a:schemeClr val="dk1"/>
                </a:solidFill>
              </a:rPr>
              <a:t>+1)(</a:t>
            </a:r>
            <a:r>
              <a:rPr lang="en-GB" sz="1100" b="1" i="1" dirty="0">
                <a:solidFill>
                  <a:schemeClr val="dk1"/>
                </a:solidFill>
              </a:rPr>
              <a:t>W</a:t>
            </a:r>
            <a:r>
              <a:rPr lang="en-GB" sz="1100" b="1" dirty="0">
                <a:solidFill>
                  <a:schemeClr val="dk1"/>
                </a:solidFill>
              </a:rPr>
              <a:t>+1) </a:t>
            </a:r>
            <a:r>
              <a:rPr lang="en-GB" sz="1100" dirty="0">
                <a:solidFill>
                  <a:schemeClr val="dk1"/>
                </a:solidFill>
              </a:rPr>
              <a:t>operations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Populating the matrix requires </a:t>
            </a:r>
            <a:r>
              <a:rPr lang="en-GB" sz="1100" b="1" dirty="0">
                <a:solidFill>
                  <a:schemeClr val="dk1"/>
                </a:solidFill>
              </a:rPr>
              <a:t>(</a:t>
            </a:r>
            <a:r>
              <a:rPr lang="en-GB" sz="1100" b="1" i="1" dirty="0">
                <a:solidFill>
                  <a:schemeClr val="dk1"/>
                </a:solidFill>
              </a:rPr>
              <a:t>n</a:t>
            </a:r>
            <a:r>
              <a:rPr lang="en-GB" sz="1100" b="1" dirty="0">
                <a:solidFill>
                  <a:schemeClr val="dk1"/>
                </a:solidFill>
              </a:rPr>
              <a:t>+1)(</a:t>
            </a:r>
            <a:r>
              <a:rPr lang="en-GB" sz="1100" b="1" i="1" dirty="0">
                <a:solidFill>
                  <a:schemeClr val="dk1"/>
                </a:solidFill>
              </a:rPr>
              <a:t>W</a:t>
            </a:r>
            <a:r>
              <a:rPr lang="en-GB" sz="1100" b="1" dirty="0">
                <a:solidFill>
                  <a:schemeClr val="dk1"/>
                </a:solidFill>
              </a:rPr>
              <a:t>+1) </a:t>
            </a:r>
            <a:r>
              <a:rPr lang="en-GB" sz="1100" dirty="0">
                <a:solidFill>
                  <a:schemeClr val="dk1"/>
                </a:solidFill>
              </a:rPr>
              <a:t>operations as well since each element is considered individually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Worst-case scenario for the </a:t>
            </a:r>
            <a:r>
              <a:rPr lang="en-GB" sz="1100" dirty="0" err="1">
                <a:solidFill>
                  <a:schemeClr val="dk1"/>
                </a:solidFill>
              </a:rPr>
              <a:t>select_packageSet</a:t>
            </a:r>
            <a:r>
              <a:rPr lang="en-GB" sz="1100" dirty="0">
                <a:solidFill>
                  <a:schemeClr val="dk1"/>
                </a:solidFill>
              </a:rPr>
              <a:t>() occurs when only the first package can be included or the weights of all packages are 1. There, it has to do </a:t>
            </a:r>
            <a:r>
              <a:rPr lang="en-GB" sz="1100" b="1" i="1" dirty="0">
                <a:solidFill>
                  <a:schemeClr val="dk1"/>
                </a:solidFill>
              </a:rPr>
              <a:t>n</a:t>
            </a:r>
            <a:r>
              <a:rPr lang="en-GB" sz="1100" i="1" dirty="0">
                <a:solidFill>
                  <a:schemeClr val="dk1"/>
                </a:solidFill>
              </a:rPr>
              <a:t> </a:t>
            </a:r>
            <a:r>
              <a:rPr lang="en-GB" sz="1100" dirty="0">
                <a:solidFill>
                  <a:schemeClr val="dk1"/>
                </a:solidFill>
              </a:rPr>
              <a:t>comparisons between the </a:t>
            </a:r>
            <a:r>
              <a:rPr lang="en-GB" sz="1100" b="1" i="1" dirty="0">
                <a:solidFill>
                  <a:schemeClr val="dk1"/>
                </a:solidFill>
              </a:rPr>
              <a:t>K</a:t>
            </a:r>
            <a:r>
              <a:rPr lang="en-GB" sz="1100" b="1" dirty="0">
                <a:solidFill>
                  <a:schemeClr val="dk1"/>
                </a:solidFill>
              </a:rPr>
              <a:t>[</a:t>
            </a:r>
            <a:r>
              <a:rPr lang="en-GB" sz="1100" b="1" i="1" dirty="0">
                <a:solidFill>
                  <a:schemeClr val="dk1"/>
                </a:solidFill>
              </a:rPr>
              <a:t>n</a:t>
            </a:r>
            <a:r>
              <a:rPr lang="en-GB" sz="1100" b="1" dirty="0">
                <a:solidFill>
                  <a:schemeClr val="dk1"/>
                </a:solidFill>
              </a:rPr>
              <a:t>][</a:t>
            </a:r>
            <a:r>
              <a:rPr lang="en-GB" sz="1100" b="1" i="1" dirty="0">
                <a:solidFill>
                  <a:schemeClr val="dk1"/>
                </a:solidFill>
              </a:rPr>
              <a:t>w</a:t>
            </a:r>
            <a:r>
              <a:rPr lang="en-GB" sz="1100" b="1" dirty="0">
                <a:solidFill>
                  <a:schemeClr val="dk1"/>
                </a:solidFill>
              </a:rPr>
              <a:t>] </a:t>
            </a:r>
            <a:r>
              <a:rPr lang="en-GB" sz="1100" dirty="0">
                <a:solidFill>
                  <a:schemeClr val="dk1"/>
                </a:solidFill>
              </a:rPr>
              <a:t>and </a:t>
            </a:r>
            <a:r>
              <a:rPr lang="en-GB" sz="1100" b="1" i="1" dirty="0">
                <a:solidFill>
                  <a:schemeClr val="dk1"/>
                </a:solidFill>
              </a:rPr>
              <a:t>K</a:t>
            </a:r>
            <a:r>
              <a:rPr lang="en-GB" sz="1100" b="1" dirty="0">
                <a:solidFill>
                  <a:schemeClr val="dk1"/>
                </a:solidFill>
              </a:rPr>
              <a:t>[</a:t>
            </a:r>
            <a:r>
              <a:rPr lang="en-GB" sz="1100" b="1" i="1" dirty="0">
                <a:solidFill>
                  <a:schemeClr val="dk1"/>
                </a:solidFill>
              </a:rPr>
              <a:t>i</a:t>
            </a:r>
            <a:r>
              <a:rPr lang="en-GB" sz="1100" b="1" dirty="0">
                <a:solidFill>
                  <a:schemeClr val="dk1"/>
                </a:solidFill>
              </a:rPr>
              <a:t>-1][</a:t>
            </a:r>
            <a:r>
              <a:rPr lang="en-GB" sz="1100" b="1" i="1" dirty="0">
                <a:solidFill>
                  <a:schemeClr val="dk1"/>
                </a:solidFill>
              </a:rPr>
              <a:t>w</a:t>
            </a:r>
            <a:r>
              <a:rPr lang="en-GB" sz="1100" b="1" dirty="0">
                <a:solidFill>
                  <a:schemeClr val="dk1"/>
                </a:solidFill>
              </a:rPr>
              <a:t>]</a:t>
            </a:r>
            <a:r>
              <a:rPr lang="en-GB" sz="1100" dirty="0">
                <a:solidFill>
                  <a:schemeClr val="dk1"/>
                </a:solidFill>
              </a:rPr>
              <a:t>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Hence, by the domination rule, the overall complexity for the algorithm is </a:t>
            </a:r>
            <a:r>
              <a:rPr lang="en-GB" sz="1100" b="1" dirty="0">
                <a:solidFill>
                  <a:schemeClr val="dk1"/>
                </a:solidFill>
              </a:rPr>
              <a:t>O(</a:t>
            </a:r>
            <a:r>
              <a:rPr lang="en-GB" sz="1100" b="1" i="1" dirty="0" err="1">
                <a:solidFill>
                  <a:schemeClr val="dk1"/>
                </a:solidFill>
              </a:rPr>
              <a:t>nW</a:t>
            </a:r>
            <a:r>
              <a:rPr lang="en-GB" sz="1100" b="1" dirty="0">
                <a:solidFill>
                  <a:schemeClr val="dk1"/>
                </a:solidFill>
              </a:rPr>
              <a:t>)</a:t>
            </a:r>
            <a:endParaRPr sz="11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Question 2 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58277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GB" sz="1100">
                <a:solidFill>
                  <a:srgbClr val="000000"/>
                </a:solidFill>
              </a:rPr>
              <a:t>We have implemented 2 algorithms, both of which follow a greedy approach</a:t>
            </a:r>
            <a:endParaRPr sz="110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GB" sz="1100">
                <a:solidFill>
                  <a:srgbClr val="000000"/>
                </a:solidFill>
              </a:rPr>
              <a:t>After the codes were crafted, we tested our algorithms separately on various test cases to compare the score.</a:t>
            </a:r>
            <a:endParaRPr sz="1100">
              <a:solidFill>
                <a:srgbClr val="000000"/>
              </a:solidFill>
            </a:endParaRPr>
          </a:p>
        </p:txBody>
      </p:sp>
      <p:graphicFrame>
        <p:nvGraphicFramePr>
          <p:cNvPr id="68" name="Google Shape;68;p15"/>
          <p:cNvGraphicFramePr/>
          <p:nvPr>
            <p:extLst>
              <p:ext uri="{D42A27DB-BD31-4B8C-83A1-F6EECF244321}">
                <p14:modId xmlns:p14="http://schemas.microsoft.com/office/powerpoint/2010/main" val="3457741388"/>
              </p:ext>
            </p:extLst>
          </p:nvPr>
        </p:nvGraphicFramePr>
        <p:xfrm>
          <a:off x="534913" y="1327246"/>
          <a:ext cx="5318575" cy="1005750"/>
        </p:xfrm>
        <a:graphic>
          <a:graphicData uri="http://schemas.openxmlformats.org/drawingml/2006/table">
            <a:tbl>
              <a:tblPr>
                <a:noFill/>
                <a:tableStyleId>{38591727-50ED-4823-A717-442CEF6328C5}</a:tableStyleId>
              </a:tblPr>
              <a:tblGrid>
                <a:gridCol w="71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P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40</a:t>
                      </a:r>
                      <a:endParaRPr sz="1000">
                        <a:highlight>
                          <a:srgbClr val="FF00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Algo 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730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760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826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828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957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879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807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370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Algo 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1110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1110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1110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1110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1103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1103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779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542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" name="Google Shape;69;p15"/>
          <p:cNvGraphicFramePr/>
          <p:nvPr>
            <p:extLst>
              <p:ext uri="{D42A27DB-BD31-4B8C-83A1-F6EECF244321}">
                <p14:modId xmlns:p14="http://schemas.microsoft.com/office/powerpoint/2010/main" val="2289677354"/>
              </p:ext>
            </p:extLst>
          </p:nvPr>
        </p:nvGraphicFramePr>
        <p:xfrm>
          <a:off x="534925" y="2403409"/>
          <a:ext cx="5318550" cy="1005750"/>
        </p:xfrm>
        <a:graphic>
          <a:graphicData uri="http://schemas.openxmlformats.org/drawingml/2006/table">
            <a:tbl>
              <a:tblPr>
                <a:noFill/>
                <a:tableStyleId>{38591727-50ED-4823-A717-442CEF6328C5}</a:tableStyleId>
              </a:tblPr>
              <a:tblGrid>
                <a:gridCol w="71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P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40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30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Algo 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224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268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298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358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415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464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368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Algo 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493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493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493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493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493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493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493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351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" name="Google Shape;70;p15"/>
          <p:cNvSpPr txBox="1"/>
          <p:nvPr/>
        </p:nvSpPr>
        <p:spPr>
          <a:xfrm>
            <a:off x="5938250" y="1430371"/>
            <a:ext cx="216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Table 1. Test cases with m_packages_4_400</a:t>
            </a:r>
            <a:endParaRPr sz="1000"/>
          </a:p>
        </p:txBody>
      </p:sp>
      <p:graphicFrame>
        <p:nvGraphicFramePr>
          <p:cNvPr id="71" name="Google Shape;71;p15"/>
          <p:cNvGraphicFramePr/>
          <p:nvPr>
            <p:extLst>
              <p:ext uri="{D42A27DB-BD31-4B8C-83A1-F6EECF244321}">
                <p14:modId xmlns:p14="http://schemas.microsoft.com/office/powerpoint/2010/main" val="3301380452"/>
              </p:ext>
            </p:extLst>
          </p:nvPr>
        </p:nvGraphicFramePr>
        <p:xfrm>
          <a:off x="5853500" y="2403426"/>
          <a:ext cx="507700" cy="1009700"/>
        </p:xfrm>
        <a:graphic>
          <a:graphicData uri="http://schemas.openxmlformats.org/drawingml/2006/table">
            <a:tbl>
              <a:tblPr>
                <a:noFill/>
                <a:tableStyleId>{38591727-50ED-4823-A717-442CEF6328C5}</a:tableStyleId>
              </a:tblPr>
              <a:tblGrid>
                <a:gridCol w="50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246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230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/>
          <p:nvPr/>
        </p:nvSpPr>
        <p:spPr>
          <a:xfrm>
            <a:off x="6445475" y="2619946"/>
            <a:ext cx="216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Table 2. Test cases with m_packages_5_165</a:t>
            </a:r>
            <a:endParaRPr sz="1000"/>
          </a:p>
        </p:txBody>
      </p:sp>
      <p:sp>
        <p:nvSpPr>
          <p:cNvPr id="73" name="Google Shape;73;p15"/>
          <p:cNvSpPr txBox="1"/>
          <p:nvPr/>
        </p:nvSpPr>
        <p:spPr>
          <a:xfrm>
            <a:off x="650075" y="1065196"/>
            <a:ext cx="46431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i="1">
                <a:solidFill>
                  <a:schemeClr val="dk1"/>
                </a:solidFill>
              </a:rPr>
              <a:t>Table of score differences as </a:t>
            </a:r>
            <a:r>
              <a:rPr lang="en-GB" sz="1000" b="1" i="1">
                <a:solidFill>
                  <a:schemeClr val="dk1"/>
                </a:solidFill>
              </a:rPr>
              <a:t>P</a:t>
            </a:r>
            <a:r>
              <a:rPr lang="en-GB" sz="1000" i="1">
                <a:solidFill>
                  <a:schemeClr val="dk1"/>
                </a:solidFill>
              </a:rPr>
              <a:t> decreases (where </a:t>
            </a:r>
            <a:r>
              <a:rPr lang="en-GB" sz="1000" b="1" i="1">
                <a:solidFill>
                  <a:schemeClr val="dk1"/>
                </a:solidFill>
              </a:rPr>
              <a:t>P</a:t>
            </a:r>
            <a:r>
              <a:rPr lang="en-GB" sz="1000">
                <a:solidFill>
                  <a:schemeClr val="dk1"/>
                </a:solidFill>
              </a:rPr>
              <a:t> = len(packages)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11700" y="3474946"/>
            <a:ext cx="8304300" cy="13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Based on the findings, Algo 1 performs better or has similar scores to Algo 2 for </a:t>
            </a:r>
            <a:r>
              <a:rPr lang="en-GB" sz="1100" b="1">
                <a:solidFill>
                  <a:schemeClr val="dk1"/>
                </a:solidFill>
              </a:rPr>
              <a:t>P</a:t>
            </a:r>
            <a:r>
              <a:rPr lang="en-GB" sz="1100">
                <a:solidFill>
                  <a:schemeClr val="dk1"/>
                </a:solidFill>
              </a:rPr>
              <a:t> &lt;= 40. 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This is because Algo 1 distributes scores between bins from either end of the packages array. If a large amount of low-weight, high reward packages lie in the middle of the array - which is likely when n is large - then algo 1 never gets to these packages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Algo 2 allocates the packages according to their quality sequentially across the bins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Therefore to maximise the score, we have implemented both algorithms, where Algo 2 will be executed when </a:t>
            </a:r>
            <a:r>
              <a:rPr lang="en-GB" sz="1100" b="1">
                <a:solidFill>
                  <a:schemeClr val="dk1"/>
                </a:solidFill>
              </a:rPr>
              <a:t>P</a:t>
            </a:r>
            <a:r>
              <a:rPr lang="en-GB" sz="1100">
                <a:solidFill>
                  <a:schemeClr val="dk1"/>
                </a:solidFill>
              </a:rPr>
              <a:t> &gt;40 and vice versa.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2 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3000" y="2030425"/>
            <a:ext cx="4432512" cy="1987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000000"/>
                </a:solidFill>
              </a:rPr>
              <a:t>Algo 1 (P&lt;= 40):</a:t>
            </a:r>
            <a:endParaRPr sz="1100" dirty="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For all packages, the algorithm takes the highest and lowest quality packages, </a:t>
            </a:r>
            <a:r>
              <a:rPr lang="en-GB" sz="1100" i="1" dirty="0">
                <a:solidFill>
                  <a:schemeClr val="dk1"/>
                </a:solidFill>
              </a:rPr>
              <a:t>packages[0] &amp; packages[-1]</a:t>
            </a:r>
            <a:r>
              <a:rPr lang="en-GB" sz="1100" dirty="0">
                <a:solidFill>
                  <a:schemeClr val="dk1"/>
                </a:solidFill>
              </a:rPr>
              <a:t>, and will append the ID to the respective nested arrays, </a:t>
            </a:r>
            <a:r>
              <a:rPr lang="en-GB" sz="1100" i="1" dirty="0">
                <a:solidFill>
                  <a:schemeClr val="dk1"/>
                </a:solidFill>
              </a:rPr>
              <a:t>res[</a:t>
            </a:r>
            <a:r>
              <a:rPr lang="en-GB" sz="1100" b="1" i="1" dirty="0">
                <a:solidFill>
                  <a:schemeClr val="dk1"/>
                </a:solidFill>
              </a:rPr>
              <a:t>i</a:t>
            </a:r>
            <a:r>
              <a:rPr lang="en-GB" sz="1100" i="1" dirty="0">
                <a:solidFill>
                  <a:schemeClr val="dk1"/>
                </a:solidFill>
              </a:rPr>
              <a:t>]</a:t>
            </a:r>
            <a:r>
              <a:rPr lang="en-GB" sz="1100" dirty="0">
                <a:solidFill>
                  <a:schemeClr val="dk1"/>
                </a:solidFill>
              </a:rPr>
              <a:t>,  and will update the corresponding </a:t>
            </a:r>
            <a:r>
              <a:rPr lang="en-GB" sz="1100" i="1" dirty="0" err="1">
                <a:solidFill>
                  <a:schemeClr val="dk1"/>
                </a:solidFill>
              </a:rPr>
              <a:t>max_weight</a:t>
            </a:r>
            <a:r>
              <a:rPr lang="en-GB" sz="1100" dirty="0">
                <a:solidFill>
                  <a:schemeClr val="dk1"/>
                </a:solidFill>
              </a:rPr>
              <a:t> by deducting the packages weight from </a:t>
            </a:r>
            <a:r>
              <a:rPr lang="en-GB" sz="1100" i="1" dirty="0" err="1">
                <a:solidFill>
                  <a:schemeClr val="dk1"/>
                </a:solidFill>
              </a:rPr>
              <a:t>max_weight</a:t>
            </a:r>
            <a:r>
              <a:rPr lang="en-GB" sz="1100" i="1" dirty="0">
                <a:solidFill>
                  <a:schemeClr val="dk1"/>
                </a:solidFill>
              </a:rPr>
              <a:t>[</a:t>
            </a:r>
            <a:r>
              <a:rPr lang="en-GB" sz="1100" b="1" i="1" dirty="0">
                <a:solidFill>
                  <a:schemeClr val="dk1"/>
                </a:solidFill>
              </a:rPr>
              <a:t>i</a:t>
            </a:r>
            <a:r>
              <a:rPr lang="en-GB" sz="1100" i="1" dirty="0">
                <a:solidFill>
                  <a:schemeClr val="dk1"/>
                </a:solidFill>
              </a:rPr>
              <a:t>]</a:t>
            </a:r>
            <a:r>
              <a:rPr lang="en-GB" sz="1100" dirty="0">
                <a:solidFill>
                  <a:schemeClr val="dk1"/>
                </a:solidFill>
              </a:rPr>
              <a:t>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GB" sz="1100" dirty="0">
                <a:solidFill>
                  <a:srgbClr val="000000"/>
                </a:solidFill>
              </a:rPr>
              <a:t>If both packages cannot fit, each package will be considered separately and added accordingly.</a:t>
            </a:r>
            <a:endParaRPr sz="1100" dirty="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When both packages fail to be fit inside any of the deliveries, packages will be removed from </a:t>
            </a:r>
            <a:r>
              <a:rPr lang="en-GB" sz="1100" i="1" dirty="0">
                <a:solidFill>
                  <a:schemeClr val="dk1"/>
                </a:solidFill>
              </a:rPr>
              <a:t>packages</a:t>
            </a:r>
            <a:r>
              <a:rPr lang="en-GB" sz="1100" dirty="0">
                <a:solidFill>
                  <a:schemeClr val="dk1"/>
                </a:solidFill>
              </a:rPr>
              <a:t> array.</a:t>
            </a: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2"/>
          </p:nvPr>
        </p:nvSpPr>
        <p:spPr>
          <a:xfrm>
            <a:off x="4746812" y="2030425"/>
            <a:ext cx="4086788" cy="1987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</a:rPr>
              <a:t>Algo 2 (</a:t>
            </a:r>
            <a:r>
              <a:rPr lang="en-GB" sz="1100" b="1" i="1">
                <a:solidFill>
                  <a:srgbClr val="000000"/>
                </a:solidFill>
              </a:rPr>
              <a:t>P</a:t>
            </a:r>
            <a:r>
              <a:rPr lang="en-GB" sz="1100" b="1">
                <a:solidFill>
                  <a:srgbClr val="000000"/>
                </a:solidFill>
              </a:rPr>
              <a:t> &gt; 40):</a:t>
            </a:r>
            <a:endParaRPr sz="1100" b="1">
              <a:solidFill>
                <a:srgbClr val="000000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GB" sz="1100">
                <a:solidFill>
                  <a:srgbClr val="000000"/>
                </a:solidFill>
              </a:rPr>
              <a:t>For all packages, the algorithm takes the highest quality package, </a:t>
            </a:r>
            <a:r>
              <a:rPr lang="en-GB" sz="1100" i="1">
                <a:solidFill>
                  <a:srgbClr val="000000"/>
                </a:solidFill>
              </a:rPr>
              <a:t>packages[-1]</a:t>
            </a:r>
            <a:r>
              <a:rPr lang="en-GB" sz="1100">
                <a:solidFill>
                  <a:srgbClr val="000000"/>
                </a:solidFill>
              </a:rPr>
              <a:t>, and will append the ID to the respective nested arrays, </a:t>
            </a:r>
            <a:r>
              <a:rPr lang="en-GB" sz="1100" i="1">
                <a:solidFill>
                  <a:srgbClr val="000000"/>
                </a:solidFill>
              </a:rPr>
              <a:t>res[</a:t>
            </a:r>
            <a:r>
              <a:rPr lang="en-GB" sz="1100" b="1" i="1">
                <a:solidFill>
                  <a:srgbClr val="000000"/>
                </a:solidFill>
              </a:rPr>
              <a:t>i</a:t>
            </a:r>
            <a:r>
              <a:rPr lang="en-GB" sz="1100" i="1">
                <a:solidFill>
                  <a:srgbClr val="000000"/>
                </a:solidFill>
              </a:rPr>
              <a:t>]</a:t>
            </a:r>
            <a:r>
              <a:rPr lang="en-GB" sz="1100">
                <a:solidFill>
                  <a:srgbClr val="000000"/>
                </a:solidFill>
              </a:rPr>
              <a:t>,  and will update the corresponding </a:t>
            </a:r>
            <a:r>
              <a:rPr lang="en-GB" sz="1100" i="1">
                <a:solidFill>
                  <a:srgbClr val="000000"/>
                </a:solidFill>
              </a:rPr>
              <a:t>max_weight</a:t>
            </a:r>
            <a:r>
              <a:rPr lang="en-GB" sz="1100">
                <a:solidFill>
                  <a:srgbClr val="000000"/>
                </a:solidFill>
              </a:rPr>
              <a:t> by deducting the package’s weight from </a:t>
            </a:r>
            <a:r>
              <a:rPr lang="en-GB" sz="1100" i="1">
                <a:solidFill>
                  <a:srgbClr val="000000"/>
                </a:solidFill>
              </a:rPr>
              <a:t>max_weight[</a:t>
            </a:r>
            <a:r>
              <a:rPr lang="en-GB" sz="1100" b="1" i="1">
                <a:solidFill>
                  <a:srgbClr val="000000"/>
                </a:solidFill>
              </a:rPr>
              <a:t>i</a:t>
            </a:r>
            <a:r>
              <a:rPr lang="en-GB" sz="1100" i="1">
                <a:solidFill>
                  <a:srgbClr val="000000"/>
                </a:solidFill>
              </a:rPr>
              <a:t>]</a:t>
            </a:r>
            <a:r>
              <a:rPr lang="en-GB" sz="1100">
                <a:solidFill>
                  <a:srgbClr val="000000"/>
                </a:solidFill>
              </a:rPr>
              <a:t>.</a:t>
            </a:r>
            <a:endParaRPr sz="1100">
              <a:solidFill>
                <a:srgbClr val="000000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GB" sz="1100">
                <a:solidFill>
                  <a:srgbClr val="000000"/>
                </a:solidFill>
              </a:rPr>
              <a:t>When packages fail to be fit inside any of the deliveries, package will be removed from the </a:t>
            </a:r>
            <a:r>
              <a:rPr lang="en-GB" sz="1100" i="1">
                <a:solidFill>
                  <a:srgbClr val="000000"/>
                </a:solidFill>
              </a:rPr>
              <a:t>packages</a:t>
            </a:r>
            <a:r>
              <a:rPr lang="en-GB" sz="1100">
                <a:solidFill>
                  <a:srgbClr val="000000"/>
                </a:solidFill>
              </a:rPr>
              <a:t> array.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3000" y="856825"/>
            <a:ext cx="8520600" cy="1173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In both cases: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We are sorting the </a:t>
            </a:r>
            <a:r>
              <a:rPr lang="en-GB" sz="1100" i="1"/>
              <a:t>packages</a:t>
            </a:r>
            <a:r>
              <a:rPr lang="en-GB" sz="1100"/>
              <a:t> array with regards to its </a:t>
            </a:r>
            <a:r>
              <a:rPr lang="en-GB" sz="1100" b="1"/>
              <a:t>quality</a:t>
            </a:r>
            <a:r>
              <a:rPr lang="en-GB" sz="1100"/>
              <a:t> (</a:t>
            </a:r>
            <a:r>
              <a:rPr lang="en-GB" sz="1100" i="1"/>
              <a:t>i.e.</a:t>
            </a:r>
            <a:r>
              <a:rPr lang="en-GB" sz="1100"/>
              <a:t> Reward / Weight)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Breaker: an array of “0”s for each person, </a:t>
            </a:r>
            <a:r>
              <a:rPr lang="en-GB" sz="1100" b="1"/>
              <a:t>n</a:t>
            </a:r>
            <a:r>
              <a:rPr lang="en-GB" sz="1100"/>
              <a:t> (</a:t>
            </a:r>
            <a:r>
              <a:rPr lang="en-GB" sz="1100" i="1"/>
              <a:t>i.e.</a:t>
            </a:r>
            <a:r>
              <a:rPr lang="en-GB" sz="1100"/>
              <a:t> [0, 0, 0, 0] for </a:t>
            </a:r>
            <a:r>
              <a:rPr lang="en-GB" sz="1100" b="1" i="1"/>
              <a:t>n </a:t>
            </a:r>
            <a:r>
              <a:rPr lang="en-GB" sz="1100"/>
              <a:t>= 4)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100"/>
              <a:t>When packages cannot fit into any of the 5 bins, breaker[</a:t>
            </a:r>
            <a:r>
              <a:rPr lang="en-GB" sz="1100" b="1" i="1"/>
              <a:t>i</a:t>
            </a:r>
            <a:r>
              <a:rPr lang="en-GB" sz="1100"/>
              <a:t>] = 1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100"/>
              <a:t>When sum(breaker) == </a:t>
            </a:r>
            <a:r>
              <a:rPr lang="en-GB" sz="1100" b="1"/>
              <a:t>n</a:t>
            </a:r>
            <a:r>
              <a:rPr lang="en-GB" sz="1100"/>
              <a:t>, the current package accessed  is unable to fit into any of the other bin and will be removed from </a:t>
            </a:r>
            <a:r>
              <a:rPr lang="en-GB" sz="1100" i="1"/>
              <a:t>packages</a:t>
            </a:r>
            <a:r>
              <a:rPr lang="en-GB" sz="1100"/>
              <a:t> array</a:t>
            </a:r>
            <a:endParaRPr sz="1100"/>
          </a:p>
        </p:txBody>
      </p:sp>
      <p:sp>
        <p:nvSpPr>
          <p:cNvPr id="83" name="Google Shape;83;p16"/>
          <p:cNvSpPr txBox="1"/>
          <p:nvPr/>
        </p:nvSpPr>
        <p:spPr>
          <a:xfrm>
            <a:off x="313000" y="523225"/>
            <a:ext cx="17298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Execution</a:t>
            </a:r>
            <a:endParaRPr b="1"/>
          </a:p>
        </p:txBody>
      </p:sp>
      <p:sp>
        <p:nvSpPr>
          <p:cNvPr id="84" name="Google Shape;84;p16"/>
          <p:cNvSpPr txBox="1"/>
          <p:nvPr/>
        </p:nvSpPr>
        <p:spPr>
          <a:xfrm>
            <a:off x="311700" y="4018225"/>
            <a:ext cx="8520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Complexity: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For both algorithms, the time complexity is </a:t>
            </a:r>
            <a:r>
              <a:rPr lang="en-GB" sz="1100" b="1"/>
              <a:t>O(</a:t>
            </a:r>
            <a:r>
              <a:rPr lang="en-GB" sz="1100" b="1" i="1"/>
              <a:t>nP</a:t>
            </a:r>
            <a:r>
              <a:rPr lang="en-GB" sz="1100" b="1"/>
              <a:t>) </a:t>
            </a:r>
            <a:r>
              <a:rPr lang="en-GB" sz="1100"/>
              <a:t>while the number of operations is higher for Algo 1. This is because in both cases, the algorithm will iterate through the whole of </a:t>
            </a:r>
            <a:r>
              <a:rPr lang="en-GB" sz="1100" i="1"/>
              <a:t>packages</a:t>
            </a:r>
            <a:r>
              <a:rPr lang="en-GB" sz="1100"/>
              <a:t> array. As it iterates from [0, </a:t>
            </a:r>
            <a:r>
              <a:rPr lang="en-GB" sz="1100" b="1" i="1"/>
              <a:t>P</a:t>
            </a:r>
            <a:r>
              <a:rPr lang="en-GB" sz="1100"/>
              <a:t>], the inner for-loop will iterate through the</a:t>
            </a:r>
            <a:r>
              <a:rPr lang="en-GB" sz="1100" i="1"/>
              <a:t> </a:t>
            </a:r>
            <a:r>
              <a:rPr lang="en-GB" sz="1100"/>
              <a:t>bins</a:t>
            </a:r>
            <a:r>
              <a:rPr lang="en-GB" sz="1100" i="1"/>
              <a:t> i.e.</a:t>
            </a:r>
            <a:r>
              <a:rPr lang="en-GB" sz="1100"/>
              <a:t> </a:t>
            </a:r>
            <a:r>
              <a:rPr lang="en-GB" sz="1100" b="1" i="1"/>
              <a:t>n</a:t>
            </a:r>
            <a:r>
              <a:rPr lang="en-GB" sz="1100"/>
              <a:t> cycles. In both the worst-case and best-case scenarios, the algorithms will consider all packages to sequentially fill the bins (in order). Hence, even if </a:t>
            </a:r>
            <a:r>
              <a:rPr lang="en-GB" sz="1100" b="1" i="1"/>
              <a:t>n</a:t>
            </a:r>
            <a:r>
              <a:rPr lang="en-GB" sz="1100" b="1"/>
              <a:t>-1 </a:t>
            </a:r>
            <a:r>
              <a:rPr lang="en-GB" sz="1100"/>
              <a:t>bins are filled, the algorithm will do </a:t>
            </a:r>
            <a:r>
              <a:rPr lang="en-GB" sz="1100" b="1"/>
              <a:t>n </a:t>
            </a:r>
            <a:r>
              <a:rPr lang="en-GB" sz="1100"/>
              <a:t>loops through the bins. Therefore, overall complexity = </a:t>
            </a:r>
            <a:r>
              <a:rPr lang="en-GB" sz="1100" b="1"/>
              <a:t>O(</a:t>
            </a:r>
            <a:r>
              <a:rPr lang="en-GB" sz="1100" b="1" i="1"/>
              <a:t>nP</a:t>
            </a:r>
            <a:r>
              <a:rPr lang="en-GB" sz="1100" b="1"/>
              <a:t>)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7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9400" lvl="0" indent="-279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Question 1</a:t>
            </a:r>
            <a:endParaRPr b="1">
              <a:solidFill>
                <a:schemeClr val="dk1"/>
              </a:solidFill>
            </a:endParaRPr>
          </a:p>
          <a:p>
            <a:pPr marL="279400" lvl="0" indent="-279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Abdul Bari. (2018, February 21). </a:t>
            </a:r>
            <a:r>
              <a:rPr lang="en-GB" sz="1100" i="1">
                <a:solidFill>
                  <a:schemeClr val="dk1"/>
                </a:solidFill>
              </a:rPr>
              <a:t>4.5 0/1 Knapsack—Two Methods—Dynamic Programming</a:t>
            </a:r>
            <a:r>
              <a:rPr lang="en-GB" sz="1100">
                <a:solidFill>
                  <a:schemeClr val="dk1"/>
                </a:solidFill>
              </a:rPr>
              <a:t>.</a:t>
            </a:r>
            <a:r>
              <a:rPr lang="en-GB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https://www.youtube.com/watch?v=nLmhmB6NzcM</a:t>
            </a:r>
            <a:endParaRPr b="1">
              <a:solidFill>
                <a:schemeClr val="dk1"/>
              </a:solidFill>
            </a:endParaRPr>
          </a:p>
          <a:p>
            <a:pPr marL="279400" lvl="0" indent="-279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0-1 Knapsack Problem | DP-10. (2012, March 19). </a:t>
            </a:r>
            <a:r>
              <a:rPr lang="en-GB" sz="1100" i="1">
                <a:solidFill>
                  <a:schemeClr val="dk1"/>
                </a:solidFill>
              </a:rPr>
              <a:t>GeeksforGeeks</a:t>
            </a:r>
            <a:r>
              <a:rPr lang="en-GB" sz="1100">
                <a:solidFill>
                  <a:schemeClr val="dk1"/>
                </a:solidFill>
              </a:rPr>
              <a:t>.</a:t>
            </a:r>
            <a:r>
              <a:rPr lang="en-GB" sz="11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100" u="sng">
                <a:solidFill>
                  <a:schemeClr val="hlink"/>
                </a:solidFill>
                <a:hlinkClick r:id="rId4"/>
              </a:rPr>
              <a:t>https://www.geeksforgeeks.org/0-1-knapsack-problem-dp-10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1071</Words>
  <Application>Microsoft Office PowerPoint</Application>
  <PresentationFormat>On-screen Show (16:9)</PresentationFormat>
  <Paragraphs>108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COR-IS1702 Computational Thinking Project Assignment (G4-T15)  Bharat Gangwani Hwang Jae Hyuk</vt:lpstr>
      <vt:lpstr>Question 1</vt:lpstr>
      <vt:lpstr>Question 2 </vt:lpstr>
      <vt:lpstr>Question 2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COR-IS1702 Computational Thinking Project Assignment (G4-T15)  Bharat Gangwani Hwang Jae Hyuk</dc:title>
  <dc:creator>Bharat Gangwani</dc:creator>
  <cp:lastModifiedBy>Bharat Gangwani</cp:lastModifiedBy>
  <cp:revision>2</cp:revision>
  <dcterms:modified xsi:type="dcterms:W3CDTF">2020-11-15T14:35:22Z</dcterms:modified>
</cp:coreProperties>
</file>