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Xd3DvIilI1FnbK7CPW7h0X3f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5E9033-AD26-4A14-8468-1135740D5641}">
  <a:tblStyle styleId="{B45E9033-AD26-4A14-8468-1135740D56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</a:t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purpose of this project is to improve corrosion by performing the supersonic laser deposition of CrNeNiTi high entropy alloy coating on stainless steel 316.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presentation deals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Nuclear energy future, and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 approach to improve the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desired properties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Coating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Selected coating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 processing method per current coating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demonstrate the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477520" y="1290244"/>
            <a:ext cx="1123696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  <a:defRPr b="1" i="0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77520" y="3819525"/>
            <a:ext cx="11236960" cy="809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b="1" i="0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b="1" i="0" sz="3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620784" y="834522"/>
            <a:ext cx="10972801" cy="56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/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1824" y="0"/>
            <a:ext cx="2766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03128" y="0"/>
            <a:ext cx="4150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9413328" y="0"/>
            <a:ext cx="2766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idx="1" type="subTitle"/>
          </p:nvPr>
        </p:nvSpPr>
        <p:spPr>
          <a:xfrm>
            <a:off x="1796180" y="3572940"/>
            <a:ext cx="8106041" cy="2906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September 17th,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Yongchul Yoo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Ph.D. in materials Engineering</a:t>
            </a:r>
            <a:endParaRPr/>
          </a:p>
        </p:txBody>
      </p:sp>
      <p:sp>
        <p:nvSpPr>
          <p:cNvPr id="28" name="Google Shape;28;p1"/>
          <p:cNvSpPr txBox="1"/>
          <p:nvPr>
            <p:ph type="ctrTitle"/>
          </p:nvPr>
        </p:nvSpPr>
        <p:spPr>
          <a:xfrm>
            <a:off x="92075" y="1006765"/>
            <a:ext cx="11896728" cy="2278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4400"/>
              <a:t>Dry Etch Chemistry - Si, SiO, &amp; SiN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Etch Chemistry</a:t>
            </a:r>
            <a:endParaRPr/>
          </a:p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441965" y="1383027"/>
            <a:ext cx="2781701" cy="2781701"/>
          </a:xfrm>
          <a:prstGeom prst="ellipse">
            <a:avLst/>
          </a:prstGeom>
          <a:solidFill>
            <a:srgbClr val="E1EF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Halogen based feed gas in dry etch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(F, Cl, Br, C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HBr, BCl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5111015" y="1149746"/>
            <a:ext cx="2163714" cy="2163714"/>
          </a:xfrm>
          <a:prstGeom prst="ellipse">
            <a:avLst/>
          </a:prstGeom>
          <a:solidFill>
            <a:srgbClr val="FBE4D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gas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CO, CH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91442" y="4057566"/>
            <a:ext cx="2163715" cy="2163715"/>
          </a:xfrm>
          <a:prstGeom prst="ellipse">
            <a:avLst/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gas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Nonreactive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(Ar, He, Xe, etc.)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7816080" y="1354440"/>
            <a:ext cx="2781701" cy="1754326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Polymer formation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Anisotropic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Selectivity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Etchant concentration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Selectivity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7816080" y="4497009"/>
            <a:ext cx="2732995" cy="147732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Ionization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Dilution of etchant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transfer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1566180" y="4684667"/>
            <a:ext cx="2533271" cy="147732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 materials by chemical reactions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the polymer precusor (C, H)</a:t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419151" y="3115292"/>
            <a:ext cx="646331" cy="646331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2"/>
          <p:cNvCxnSpPr>
            <a:stCxn id="35" idx="4"/>
            <a:endCxn id="40" idx="0"/>
          </p:cNvCxnSpPr>
          <p:nvPr/>
        </p:nvCxnSpPr>
        <p:spPr>
          <a:xfrm>
            <a:off x="2832816" y="4164728"/>
            <a:ext cx="0" cy="519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" name="Google Shape;43;p2"/>
          <p:cNvCxnSpPr>
            <a:stCxn id="36" idx="6"/>
            <a:endCxn id="38" idx="1"/>
          </p:cNvCxnSpPr>
          <p:nvPr/>
        </p:nvCxnSpPr>
        <p:spPr>
          <a:xfrm>
            <a:off x="7274729" y="2231603"/>
            <a:ext cx="541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" name="Google Shape;44;p2"/>
          <p:cNvCxnSpPr>
            <a:stCxn id="37" idx="6"/>
            <a:endCxn id="39" idx="1"/>
          </p:cNvCxnSpPr>
          <p:nvPr/>
        </p:nvCxnSpPr>
        <p:spPr>
          <a:xfrm>
            <a:off x="7255157" y="5139424"/>
            <a:ext cx="561000" cy="963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en-US"/>
              <a:t>Etch Chemistry for Anisotropic/Selectivity</a:t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883001" y="1170791"/>
            <a:ext cx="3742951" cy="16004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Anisotropic?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isotropic etching</a:t>
            </a:r>
            <a:endParaRPr/>
          </a:p>
          <a:p>
            <a:pPr indent="-228599" lvl="1" marL="5159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chemistry for passivation layer</a:t>
            </a:r>
            <a:endParaRPr/>
          </a:p>
          <a:p>
            <a:pPr indent="0" lvl="2" marL="80004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e.g. Polymer precusor, 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930426" y="2874404"/>
            <a:ext cx="1353399" cy="1107995"/>
          </a:xfrm>
          <a:prstGeom prst="roundRect">
            <a:avLst>
              <a:gd fmla="val 7980" name="adj"/>
            </a:avLst>
          </a:prstGeom>
          <a:solidFill>
            <a:srgbClr val="FFF2C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5179872" y="2968814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179872" y="3519686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4863743" y="4811120"/>
            <a:ext cx="1343982" cy="1331266"/>
          </a:xfrm>
          <a:prstGeom prst="roundRect">
            <a:avLst>
              <a:gd fmla="val 7980" name="adj"/>
            </a:avLst>
          </a:prstGeom>
          <a:solidFill>
            <a:srgbClr val="CCFFC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5105379" y="4935195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8321107" y="2499075"/>
            <a:ext cx="1115963" cy="646331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/O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4776459" y="1075526"/>
            <a:ext cx="2272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Anisotropic than F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930425" y="1429893"/>
            <a:ext cx="1353400" cy="892734"/>
          </a:xfrm>
          <a:prstGeom prst="roundRect">
            <a:avLst>
              <a:gd fmla="val 7980" name="adj"/>
            </a:avLst>
          </a:prstGeom>
          <a:solidFill>
            <a:srgbClr val="CCFFC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5167027" y="1473615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167027" y="1907655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4806924" y="2493795"/>
            <a:ext cx="3711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Isotropic, Fast etching (F &gt; Cl &gt;Br) 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4954928" y="4453135"/>
            <a:ext cx="1343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Anisotropic</a:t>
            </a:r>
            <a:endParaRPr/>
          </a:p>
        </p:txBody>
      </p:sp>
      <p:cxnSp>
        <p:nvCxnSpPr>
          <p:cNvPr id="65" name="Google Shape;65;p3"/>
          <p:cNvCxnSpPr>
            <a:stCxn id="54" idx="3"/>
            <a:endCxn id="58" idx="1"/>
          </p:cNvCxnSpPr>
          <p:nvPr/>
        </p:nvCxnSpPr>
        <p:spPr>
          <a:xfrm flipH="1" rot="10800000">
            <a:off x="6068605" y="2822361"/>
            <a:ext cx="2252400" cy="333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" name="Google Shape;66;p3"/>
          <p:cNvCxnSpPr>
            <a:stCxn id="55" idx="3"/>
            <a:endCxn id="67" idx="1"/>
          </p:cNvCxnSpPr>
          <p:nvPr/>
        </p:nvCxnSpPr>
        <p:spPr>
          <a:xfrm>
            <a:off x="6068605" y="3707133"/>
            <a:ext cx="2241900" cy="30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" name="Google Shape;68;p3"/>
          <p:cNvCxnSpPr>
            <a:stCxn id="54" idx="3"/>
            <a:endCxn id="69" idx="1"/>
          </p:cNvCxnSpPr>
          <p:nvPr/>
        </p:nvCxnSpPr>
        <p:spPr>
          <a:xfrm>
            <a:off x="6068605" y="3156261"/>
            <a:ext cx="2252400" cy="329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" name="Google Shape;69;p3"/>
          <p:cNvSpPr txBox="1"/>
          <p:nvPr/>
        </p:nvSpPr>
        <p:spPr>
          <a:xfrm>
            <a:off x="8321107" y="3301296"/>
            <a:ext cx="1115963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9934374" y="2640039"/>
            <a:ext cx="401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9789154" y="3290476"/>
            <a:ext cx="69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SiO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8310479" y="3824214"/>
            <a:ext cx="1115963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9819889" y="3826613"/>
            <a:ext cx="69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5121542" y="5693329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CHF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865884" y="3317559"/>
            <a:ext cx="3795233" cy="313932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Selectivity?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etchant by additive gas to favor/suppress etching of specific films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0662" lvl="1" marL="509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F (etchant) up to certain level</a:t>
            </a:r>
            <a:endParaRPr/>
          </a:p>
          <a:p>
            <a:pPr indent="-220662" lvl="1" marL="509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 of oxide layer (if too much)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86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of F in CF plasma (HF)</a:t>
            </a:r>
            <a:endParaRPr/>
          </a:p>
          <a:p>
            <a:pPr indent="-2286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Polymer formation on Si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Faciliatation of nitride etch (NO)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279902" y="2138541"/>
            <a:ext cx="1252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Anisotropic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6638925" y="4588112"/>
            <a:ext cx="865718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6668122" y="5272544"/>
            <a:ext cx="836521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6638924" y="5990558"/>
            <a:ext cx="865720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7752786" y="4603501"/>
            <a:ext cx="1307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Si etch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7721330" y="5287933"/>
            <a:ext cx="14945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SiO etch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7733501" y="6009673"/>
            <a:ext cx="14945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SiN etch</a:t>
            </a:r>
            <a:endParaRPr/>
          </a:p>
        </p:txBody>
      </p:sp>
      <p:cxnSp>
        <p:nvCxnSpPr>
          <p:cNvPr id="82" name="Google Shape;82;p3"/>
          <p:cNvCxnSpPr>
            <a:stCxn id="57" idx="3"/>
            <a:endCxn id="76" idx="1"/>
          </p:cNvCxnSpPr>
          <p:nvPr/>
        </p:nvCxnSpPr>
        <p:spPr>
          <a:xfrm flipH="1" rot="10800000">
            <a:off x="5994112" y="4772842"/>
            <a:ext cx="644700" cy="34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" name="Google Shape;83;p3"/>
          <p:cNvCxnSpPr/>
          <p:nvPr/>
        </p:nvCxnSpPr>
        <p:spPr>
          <a:xfrm>
            <a:off x="5964694" y="5105260"/>
            <a:ext cx="807360" cy="3345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" name="Google Shape;84;p3"/>
          <p:cNvCxnSpPr>
            <a:stCxn id="57" idx="3"/>
            <a:endCxn id="78" idx="1"/>
          </p:cNvCxnSpPr>
          <p:nvPr/>
        </p:nvCxnSpPr>
        <p:spPr>
          <a:xfrm>
            <a:off x="5994112" y="5122642"/>
            <a:ext cx="644700" cy="105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3"/>
          <p:cNvCxnSpPr>
            <a:stCxn id="73" idx="3"/>
            <a:endCxn id="78" idx="1"/>
          </p:cNvCxnSpPr>
          <p:nvPr/>
        </p:nvCxnSpPr>
        <p:spPr>
          <a:xfrm>
            <a:off x="6010275" y="5880776"/>
            <a:ext cx="628500" cy="2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" name="Google Shape;86;p3"/>
          <p:cNvCxnSpPr>
            <a:stCxn id="73" idx="3"/>
            <a:endCxn id="77" idx="1"/>
          </p:cNvCxnSpPr>
          <p:nvPr/>
        </p:nvCxnSpPr>
        <p:spPr>
          <a:xfrm flipH="1" rot="10800000">
            <a:off x="6010275" y="5457176"/>
            <a:ext cx="657900" cy="42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3"/>
          <p:cNvSpPr txBox="1"/>
          <p:nvPr/>
        </p:nvSpPr>
        <p:spPr>
          <a:xfrm>
            <a:off x="9246066" y="4612135"/>
            <a:ext cx="1775609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Etching Si, SiO, and SiN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Selectivity control for Si, SiO, SiN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6772054" y="1870929"/>
            <a:ext cx="13201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Mitigation of microtrench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8354812" y="1470676"/>
            <a:ext cx="905044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9501631" y="1329678"/>
            <a:ext cx="1913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Si: SiO selectivity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6792300" y="1425155"/>
            <a:ext cx="1110958" cy="470279"/>
          </a:xfrm>
          <a:prstGeom prst="roundRect">
            <a:avLst>
              <a:gd fmla="val 7980" name="adj"/>
            </a:avLst>
          </a:prstGeom>
          <a:solidFill>
            <a:srgbClr val="CCFFC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898616" y="1471752"/>
            <a:ext cx="888733" cy="374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HBr</a:t>
            </a:r>
            <a:endParaRPr/>
          </a:p>
        </p:txBody>
      </p:sp>
      <p:cxnSp>
        <p:nvCxnSpPr>
          <p:cNvPr id="93" name="Google Shape;93;p3"/>
          <p:cNvCxnSpPr>
            <a:stCxn id="61" idx="3"/>
            <a:endCxn id="92" idx="1"/>
          </p:cNvCxnSpPr>
          <p:nvPr/>
        </p:nvCxnSpPr>
        <p:spPr>
          <a:xfrm flipH="1" rot="10800000">
            <a:off x="6055760" y="1659262"/>
            <a:ext cx="8430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3"/>
          <p:cNvCxnSpPr>
            <a:stCxn id="92" idx="3"/>
            <a:endCxn id="89" idx="1"/>
          </p:cNvCxnSpPr>
          <p:nvPr/>
        </p:nvCxnSpPr>
        <p:spPr>
          <a:xfrm flipH="1" rot="10800000">
            <a:off x="7787349" y="1655299"/>
            <a:ext cx="5676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3"/>
          <p:cNvCxnSpPr>
            <a:stCxn id="89" idx="3"/>
            <a:endCxn id="90" idx="1"/>
          </p:cNvCxnSpPr>
          <p:nvPr/>
        </p:nvCxnSpPr>
        <p:spPr>
          <a:xfrm flipH="1" rot="10800000">
            <a:off x="9259856" y="1652942"/>
            <a:ext cx="2418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3"/>
          <p:cNvCxnSpPr>
            <a:stCxn id="58" idx="3"/>
            <a:endCxn id="70" idx="1"/>
          </p:cNvCxnSpPr>
          <p:nvPr/>
        </p:nvCxnSpPr>
        <p:spPr>
          <a:xfrm>
            <a:off x="9437070" y="2822241"/>
            <a:ext cx="497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3"/>
          <p:cNvCxnSpPr>
            <a:stCxn id="69" idx="3"/>
            <a:endCxn id="71" idx="1"/>
          </p:cNvCxnSpPr>
          <p:nvPr/>
        </p:nvCxnSpPr>
        <p:spPr>
          <a:xfrm flipH="1" rot="10800000">
            <a:off x="9437070" y="3475162"/>
            <a:ext cx="352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3"/>
          <p:cNvCxnSpPr>
            <a:stCxn id="67" idx="3"/>
            <a:endCxn id="72" idx="1"/>
          </p:cNvCxnSpPr>
          <p:nvPr/>
        </p:nvCxnSpPr>
        <p:spPr>
          <a:xfrm>
            <a:off x="9426442" y="4008880"/>
            <a:ext cx="3933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3"/>
          <p:cNvCxnSpPr>
            <a:stCxn id="76" idx="3"/>
            <a:endCxn id="79" idx="1"/>
          </p:cNvCxnSpPr>
          <p:nvPr/>
        </p:nvCxnSpPr>
        <p:spPr>
          <a:xfrm>
            <a:off x="7504643" y="4772778"/>
            <a:ext cx="24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3"/>
          <p:cNvCxnSpPr>
            <a:stCxn id="77" idx="3"/>
            <a:endCxn id="80" idx="1"/>
          </p:cNvCxnSpPr>
          <p:nvPr/>
        </p:nvCxnSpPr>
        <p:spPr>
          <a:xfrm>
            <a:off x="7504643" y="5457210"/>
            <a:ext cx="21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>
            <a:stCxn id="78" idx="3"/>
            <a:endCxn id="81" idx="1"/>
          </p:cNvCxnSpPr>
          <p:nvPr/>
        </p:nvCxnSpPr>
        <p:spPr>
          <a:xfrm>
            <a:off x="7504644" y="6175224"/>
            <a:ext cx="2289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3"/>
          <p:cNvSpPr/>
          <p:nvPr/>
        </p:nvSpPr>
        <p:spPr>
          <a:xfrm>
            <a:off x="8174786" y="2176298"/>
            <a:ext cx="2306729" cy="2132127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146703" y="4715115"/>
            <a:ext cx="222992" cy="14113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3538997" y="2215968"/>
            <a:ext cx="930903" cy="512219"/>
            <a:chOff x="2796975" y="2104672"/>
            <a:chExt cx="1091236" cy="707998"/>
          </a:xfrm>
        </p:grpSpPr>
        <p:grpSp>
          <p:nvGrpSpPr>
            <p:cNvPr id="105" name="Google Shape;105;p3"/>
            <p:cNvGrpSpPr/>
            <p:nvPr/>
          </p:nvGrpSpPr>
          <p:grpSpPr>
            <a:xfrm>
              <a:off x="2796975" y="2104672"/>
              <a:ext cx="1091236" cy="707998"/>
              <a:chOff x="368300" y="4775201"/>
              <a:chExt cx="2344906" cy="15213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1013653" y="4775201"/>
                <a:ext cx="209801" cy="10376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" name="Google Shape;107;p3"/>
              <p:cNvGrpSpPr/>
              <p:nvPr/>
            </p:nvGrpSpPr>
            <p:grpSpPr>
              <a:xfrm>
                <a:off x="368300" y="4775202"/>
                <a:ext cx="2344906" cy="1521382"/>
                <a:chOff x="368300" y="5103417"/>
                <a:chExt cx="1966342" cy="119316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368300" y="5103418"/>
                  <a:ext cx="546763" cy="1193162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1787878" y="5103417"/>
                  <a:ext cx="546764" cy="11931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909467" y="5881272"/>
                  <a:ext cx="1222790" cy="415308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" name="Google Shape;111;p3"/>
              <p:cNvSpPr/>
              <p:nvPr/>
            </p:nvSpPr>
            <p:spPr>
              <a:xfrm>
                <a:off x="1861574" y="4775201"/>
                <a:ext cx="200531" cy="9918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8278" y="5590985"/>
                <a:ext cx="798245" cy="1760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" name="Google Shape;113;p3"/>
            <p:cNvCxnSpPr>
              <a:endCxn id="106" idx="3"/>
            </p:cNvCxnSpPr>
            <p:nvPr/>
          </p:nvCxnSpPr>
          <p:spPr>
            <a:xfrm flipH="1">
              <a:off x="3194933" y="2175721"/>
              <a:ext cx="141300" cy="170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4" name="Google Shape;114;p3"/>
            <p:cNvCxnSpPr>
              <a:endCxn id="112" idx="0"/>
            </p:cNvCxnSpPr>
            <p:nvPr/>
          </p:nvCxnSpPr>
          <p:spPr>
            <a:xfrm flipH="1">
              <a:off x="3336379" y="2175609"/>
              <a:ext cx="600" cy="308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3338021" y="2175741"/>
              <a:ext cx="149544" cy="14706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6" name="Google Shape;116;p3"/>
          <p:cNvSpPr txBox="1"/>
          <p:nvPr/>
        </p:nvSpPr>
        <p:spPr>
          <a:xfrm>
            <a:off x="4340476" y="566767"/>
            <a:ext cx="31641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SiO, and SiN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431415" y="4461944"/>
            <a:ext cx="1213210" cy="2132127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298909" y="4108679"/>
            <a:ext cx="1577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 control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8238030" y="2439498"/>
            <a:ext cx="129408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Cryogenic condition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Etchant &amp; additive example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058187" y="1340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{B45E9033-AD26-4A14-8468-1135740D5641}</a:tableStyleId>
              </a:tblPr>
              <a:tblGrid>
                <a:gridCol w="496425"/>
                <a:gridCol w="455725"/>
                <a:gridCol w="1206425"/>
                <a:gridCol w="885750"/>
                <a:gridCol w="611725"/>
                <a:gridCol w="677025"/>
                <a:gridCol w="3811975"/>
                <a:gridCol w="20574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Film 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Film2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Selectivity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(Film1 to Film2)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Goal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Etchant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Additive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Mechanism/Effect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Reference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Anisotropic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SF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 cryogenic condtion, </a:t>
                      </a:r>
                      <a:r>
                        <a:rPr lang="en-US" sz="1100" u="none" cap="none" strike="noStrike"/>
                        <a:t>passivating layer, SiO</a:t>
                      </a:r>
                      <a:r>
                        <a:rPr baseline="-25000" lang="en-US" sz="1100" u="none" cap="none" strike="noStrike"/>
                        <a:t>x</a:t>
                      </a:r>
                      <a:r>
                        <a:rPr lang="en-US" sz="1100" u="none" cap="none" strike="noStrike"/>
                        <a:t>F</a:t>
                      </a:r>
                      <a:r>
                        <a:rPr baseline="-25000" lang="en-US" sz="1100" u="none" cap="none" strike="noStrike"/>
                        <a:t>y</a:t>
                      </a:r>
                      <a:r>
                        <a:rPr lang="en-US" sz="1100" u="none" cap="none" strike="noStrike"/>
                        <a:t>, Sulfur(S): no significant contribution to passivation layer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At room temperature: no passivation layer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Passivation mechanisms in cryogenic SF</a:t>
                      </a:r>
                      <a:r>
                        <a:rPr baseline="-25000" lang="en-US" sz="1000" u="none" cap="none" strike="noStrike"/>
                        <a:t>6</a:t>
                      </a:r>
                      <a:r>
                        <a:rPr lang="en-US" sz="1000" u="none" cap="none" strike="noStrike"/>
                        <a:t>/O</a:t>
                      </a:r>
                      <a:r>
                        <a:rPr baseline="-25000" lang="en-US" sz="1000" u="none" cap="none" strike="noStrike"/>
                        <a:t>2</a:t>
                      </a:r>
                      <a:r>
                        <a:rPr lang="en-US" sz="1000" u="none" cap="none" strike="noStrike"/>
                        <a:t> etching process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Anisotropic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NF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Passive layer: (NH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SiF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Etching needs more than 40% of NF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Reactive ion etching of crystalline silicon using NF</a:t>
                      </a:r>
                      <a:r>
                        <a:rPr baseline="-25000" lang="en-US" sz="1000" u="none" cap="none" strike="noStrike"/>
                        <a:t>3</a:t>
                      </a:r>
                      <a:r>
                        <a:rPr lang="en-US" sz="1000" u="none" cap="none" strike="noStrike"/>
                        <a:t> diluted with H</a:t>
                      </a:r>
                      <a:r>
                        <a:rPr baseline="-25000" lang="en-US" sz="1000" u="none" cap="none" strike="noStrike"/>
                        <a:t>2</a:t>
                      </a:r>
                      <a:endParaRPr baseline="-2500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1.3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SF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CH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Passive layer: </a:t>
                      </a:r>
                      <a:r>
                        <a:rPr lang="en-US" sz="1100" u="none" cap="none" strike="noStrike"/>
                        <a:t>CH</a:t>
                      </a:r>
                      <a:r>
                        <a:rPr baseline="-25000" lang="en-US" sz="1100" u="none" cap="none" strike="noStrike"/>
                        <a:t>x</a:t>
                      </a:r>
                      <a:r>
                        <a:rPr lang="en-US" sz="1100" u="none" cap="none" strike="noStrike"/>
                        <a:t>F</a:t>
                      </a:r>
                      <a:r>
                        <a:rPr baseline="-25000" lang="en-US" sz="1100" u="none" cap="none" strike="noStrike"/>
                        <a:t>y</a:t>
                      </a:r>
                      <a:r>
                        <a:rPr lang="en-US" sz="1100" u="none" cap="none" strike="noStrike"/>
                        <a:t> layer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Study of SiO</a:t>
                      </a:r>
                      <a:r>
                        <a:rPr baseline="-25000" lang="en-US" sz="1000" u="none" cap="none" strike="noStrike"/>
                        <a:t>2</a:t>
                      </a:r>
                      <a:r>
                        <a:rPr lang="en-US" sz="1000" u="none" cap="none" strike="noStrike"/>
                        <a:t> etching processing with CH</a:t>
                      </a:r>
                      <a:r>
                        <a:rPr baseline="-25000" lang="en-US" sz="1000" u="none" cap="none" strike="noStrike"/>
                        <a:t>4</a:t>
                      </a:r>
                      <a:r>
                        <a:rPr lang="en-US" sz="1000" u="none" cap="none" strike="noStrike"/>
                        <a:t>/SF</a:t>
                      </a:r>
                      <a:r>
                        <a:rPr baseline="-25000" lang="en-US" sz="1000" u="none" cap="none" strike="noStrike"/>
                        <a:t>6</a:t>
                      </a:r>
                      <a:r>
                        <a:rPr lang="en-US" sz="1000" u="none" cap="none" strike="noStrike"/>
                        <a:t> plasmas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CF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Up to about 23%, increase in F atom (CF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 + O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 reaction)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Above 23% of oxygen, F decreases: electron energy reduction, oxidized Si surface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Downstream Etching of Si and SiO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Employing CF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/O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or NF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/O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at high temperature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b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(at high H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CF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en-US" sz="1100" u="none" cap="none" strike="noStrike"/>
                        <a:t>H</a:t>
                      </a:r>
                      <a:r>
                        <a:rPr baseline="-25000" lang="en-US" sz="1100" u="none" cap="none" strike="noStrike"/>
                        <a:t>2 </a:t>
                      </a:r>
                      <a:r>
                        <a:rPr lang="en-US" sz="1100" u="none" cap="none" strike="noStrike"/>
                        <a:t>: Scavange Radical (F) (HF formation)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 etch: F, SiO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: Both F and C contribute to etch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Parameter and Reactor Dependence of Selective Oxide RIE in CF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en-US" sz="1000" u="none" cap="none" strike="noStrike"/>
                        <a:t>H</a:t>
                      </a:r>
                      <a:r>
                        <a:rPr baseline="-25000" lang="en-US" sz="1000" u="none" cap="none" strike="noStrike"/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CHF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CH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/>
                        <a:t>F scavange by H atoms for CH</a:t>
                      </a:r>
                      <a:r>
                        <a:rPr baseline="-25000" lang="en-US" sz="1100" u="none" cap="none" strike="noStrike"/>
                        <a:t>2</a:t>
                      </a:r>
                      <a:r>
                        <a:rPr lang="en-US" sz="1100" u="none" cap="none" strike="noStrike"/>
                        <a:t> same as H</a:t>
                      </a:r>
                      <a:r>
                        <a:rPr baseline="-25000" lang="en-US" sz="1100" u="none" cap="none" strike="noStrike"/>
                        <a:t>2</a:t>
                      </a:r>
                      <a:r>
                        <a:rPr lang="en-US" sz="1100" u="none" cap="none" strike="noStrike"/>
                        <a:t> (main etching source for Si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/>
                        <a:t>SiO: ion etching (sputtering) is more effective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/>
                        <a:t>Produce a carbon rich fluorocarbon film on Si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SiO</a:t>
                      </a:r>
                      <a:r>
                        <a:rPr baseline="-25000" lang="en-US" sz="1000" u="none" cap="none" strike="noStrike"/>
                        <a:t>2</a:t>
                      </a:r>
                      <a:r>
                        <a:rPr lang="en-US" sz="1000" u="none" cap="none" strike="noStrike"/>
                        <a:t>/Si SELECTIVITY IN HIGH DENSITY 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CHF</a:t>
                      </a:r>
                      <a:r>
                        <a:rPr b="0" baseline="-2500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/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CH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4 </a:t>
                      </a:r>
                      <a:r>
                        <a:rPr lang="en-US" sz="1000" u="none" cap="none" strike="noStrike"/>
                        <a:t>PLASMAS : ROLE OF THE FLUOROCARBON LAYER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SiN: NO reacts with N (solid) in SiN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SiO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: independent of NO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Role of nitrogen in the downstream etching of silicon nitride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CHF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SiN: O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 acts as 1) Reactive F atoms by producing CO, CO</a:t>
                      </a:r>
                      <a:r>
                        <a:rPr baseline="-25000"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, 2) Removal of N, 3) Flurocarbon film formation on the surface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 : Oxide layer formation to provide selectivity against SiN</a:t>
                      </a:r>
                      <a:endParaRPr/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Vertical sidewall of silicon nitride mask and smooth surface of etched-silicon simultaneously obtained using CHF</a:t>
                      </a:r>
                      <a:r>
                        <a:rPr baseline="-25000" lang="en-US" sz="1000" u="none" cap="none" strike="noStrike"/>
                        <a:t>3</a:t>
                      </a:r>
                      <a:r>
                        <a:rPr lang="en-US" sz="1000" u="none" cap="none" strike="noStrike"/>
                        <a:t>/O</a:t>
                      </a:r>
                      <a:r>
                        <a:rPr baseline="-25000" lang="en-US" sz="1000" u="none" cap="none" strike="noStrike"/>
                        <a:t>2</a:t>
                      </a:r>
                      <a:r>
                        <a:rPr lang="en-US" sz="1000" u="none" cap="none" strike="noStrike"/>
                        <a:t> inductively coupled plasma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Selectivity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CHF</a:t>
                      </a:r>
                      <a:r>
                        <a:rPr b="0" baseline="-2500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/>
                        <a:t>Dilute the polymer-forming radicals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urier New"/>
                        <a:buChar char="o"/>
                      </a:pPr>
                      <a:r>
                        <a:rPr lang="en-US" sz="1100" u="none" cap="none" strike="noStrike"/>
                        <a:t>Generates abundant N atoms to etch N from SiN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Selective reactive ion etching of silicon nitride over silicon using 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CHF</a:t>
                      </a:r>
                      <a:r>
                        <a:rPr b="0" baseline="-2500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r>
                        <a:rPr lang="en-US" sz="1000" u="none" cap="none" strike="noStrike"/>
                        <a:t>with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lang="en-US" sz="1000" u="none" cap="none" strike="noStrike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1000" u="none" cap="none" strike="noStrike"/>
                        <a:t>addition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4"/>
          <p:cNvSpPr txBox="1"/>
          <p:nvPr/>
        </p:nvSpPr>
        <p:spPr>
          <a:xfrm>
            <a:off x="740556" y="728880"/>
            <a:ext cx="8875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Anisotropy of Si  &amp; Selectivity studies between Si, SiN, and SiO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Film Dependency Etching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19892" y="3767697"/>
            <a:ext cx="5259907" cy="262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highlight>
                  <a:srgbClr val="99FF99"/>
                </a:highlight>
              </a:rPr>
              <a:t>Crystallographic dependency </a:t>
            </a:r>
            <a:r>
              <a:rPr lang="en-US" sz="1800"/>
              <a:t>for etch rate</a:t>
            </a:r>
            <a:endParaRPr/>
          </a:p>
          <a:p>
            <a:pPr indent="-228578" lvl="1" marL="685734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/>
              <a:t>The different area densities of silicon atoms (or Si –Si bonds) at the surface. The (111) orientation has a higher density than the (100) orientation, which reduces Cl or Cl penetration into the lattice for 111, leading to a lower etch rate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6096000" y="834522"/>
            <a:ext cx="4365102" cy="56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33747" y="725908"/>
            <a:ext cx="9419903" cy="609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highlight>
                  <a:srgbClr val="99FF99"/>
                </a:highlight>
                <a:latin typeface="Calibri"/>
                <a:ea typeface="Calibri"/>
                <a:cs typeface="Calibri"/>
                <a:sym typeface="Calibri"/>
              </a:rPr>
              <a:t>Doped film dependency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etching : case study on (Si, Cl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etchant)</a:t>
            </a:r>
            <a:endParaRPr/>
          </a:p>
        </p:txBody>
      </p:sp>
      <p:grpSp>
        <p:nvGrpSpPr>
          <p:cNvPr id="137" name="Google Shape;137;p5"/>
          <p:cNvGrpSpPr/>
          <p:nvPr/>
        </p:nvGrpSpPr>
        <p:grpSpPr>
          <a:xfrm>
            <a:off x="960445" y="1219828"/>
            <a:ext cx="9917048" cy="2393979"/>
            <a:chOff x="125588" y="1344324"/>
            <a:chExt cx="12131082" cy="2928446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741615" y="1789317"/>
              <a:ext cx="2638669" cy="1774744"/>
              <a:chOff x="1036255" y="1666791"/>
              <a:chExt cx="5164409" cy="1774744"/>
            </a:xfrm>
          </p:grpSpPr>
          <p:grpSp>
            <p:nvGrpSpPr>
              <p:cNvPr id="139" name="Google Shape;139;p5"/>
              <p:cNvGrpSpPr/>
              <p:nvPr/>
            </p:nvGrpSpPr>
            <p:grpSpPr>
              <a:xfrm>
                <a:off x="1943100" y="1877427"/>
                <a:ext cx="3340100" cy="1346200"/>
                <a:chOff x="1943100" y="1765300"/>
                <a:chExt cx="4152900" cy="1346200"/>
              </a:xfrm>
            </p:grpSpPr>
            <p:cxnSp>
              <p:nvCxnSpPr>
                <p:cNvPr id="140" name="Google Shape;140;p5"/>
                <p:cNvCxnSpPr/>
                <p:nvPr/>
              </p:nvCxnSpPr>
              <p:spPr>
                <a:xfrm>
                  <a:off x="1943100" y="17653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1" name="Google Shape;141;p5"/>
                <p:cNvCxnSpPr/>
                <p:nvPr/>
              </p:nvCxnSpPr>
              <p:spPr>
                <a:xfrm>
                  <a:off x="1943100" y="31115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2" name="Google Shape;142;p5"/>
                <p:cNvCxnSpPr/>
                <p:nvPr/>
              </p:nvCxnSpPr>
              <p:spPr>
                <a:xfrm>
                  <a:off x="1943100" y="24384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3" name="Google Shape;143;p5"/>
                <p:cNvCxnSpPr/>
                <p:nvPr/>
              </p:nvCxnSpPr>
              <p:spPr>
                <a:xfrm>
                  <a:off x="1943100" y="20574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4" name="Google Shape;144;p5"/>
              <p:cNvSpPr txBox="1"/>
              <p:nvPr/>
            </p:nvSpPr>
            <p:spPr>
              <a:xfrm>
                <a:off x="1036257" y="1666791"/>
                <a:ext cx="814246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5" name="Google Shape;145;p5"/>
              <p:cNvSpPr txBox="1"/>
              <p:nvPr/>
            </p:nvSpPr>
            <p:spPr>
              <a:xfrm>
                <a:off x="1036255" y="3065045"/>
                <a:ext cx="814246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1036257" y="2350587"/>
                <a:ext cx="814246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endParaRPr/>
              </a:p>
            </p:txBody>
          </p:sp>
          <p:sp>
            <p:nvSpPr>
              <p:cNvPr id="147" name="Google Shape;147;p5"/>
              <p:cNvSpPr txBox="1"/>
              <p:nvPr/>
            </p:nvSpPr>
            <p:spPr>
              <a:xfrm>
                <a:off x="5322906" y="1982119"/>
                <a:ext cx="877758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  <p:sp>
          <p:nvSpPr>
            <p:cNvPr id="148" name="Google Shape;148;p5"/>
            <p:cNvSpPr txBox="1"/>
            <p:nvPr/>
          </p:nvSpPr>
          <p:spPr>
            <a:xfrm>
              <a:off x="3425743" y="3082653"/>
              <a:ext cx="558376" cy="37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aseline="-25000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125588" y="3632739"/>
              <a:ext cx="5990634" cy="64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aseline="-25000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 </a:t>
              </a: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Conduction band,  E</a:t>
              </a:r>
              <a:r>
                <a:rPr baseline="-25000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</a:t>
              </a: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Intrinsic, E</a:t>
              </a:r>
              <a:r>
                <a:rPr baseline="-25000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 </a:t>
              </a: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valence band, </a:t>
              </a:r>
              <a:b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aseline="-25000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</a:t>
              </a: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Fermi level  </a:t>
              </a:r>
              <a:r>
                <a:rPr i="1"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50% propability of electrons' occupation at any given time)</a:t>
              </a:r>
              <a:endParaRPr baseline="-25000" i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5021646" y="1344324"/>
              <a:ext cx="5530850" cy="37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doped : Fermi level, E</a:t>
              </a:r>
              <a:r>
                <a:rPr baseline="-2500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approaches conduction band</a:t>
              </a:r>
              <a:endParaRPr/>
            </a:p>
          </p:txBody>
        </p:sp>
        <p:grpSp>
          <p:nvGrpSpPr>
            <p:cNvPr id="151" name="Google Shape;151;p5"/>
            <p:cNvGrpSpPr/>
            <p:nvPr/>
          </p:nvGrpSpPr>
          <p:grpSpPr>
            <a:xfrm>
              <a:off x="1730901" y="1347161"/>
              <a:ext cx="2386506" cy="1980134"/>
              <a:chOff x="7270750" y="1294524"/>
              <a:chExt cx="4938743" cy="1980134"/>
            </a:xfrm>
          </p:grpSpPr>
          <p:grpSp>
            <p:nvGrpSpPr>
              <p:cNvPr id="152" name="Google Shape;152;p5"/>
              <p:cNvGrpSpPr/>
              <p:nvPr/>
            </p:nvGrpSpPr>
            <p:grpSpPr>
              <a:xfrm>
                <a:off x="7270750" y="1890358"/>
                <a:ext cx="3340100" cy="1384300"/>
                <a:chOff x="1943100" y="1701800"/>
                <a:chExt cx="4152900" cy="1384300"/>
              </a:xfrm>
            </p:grpSpPr>
            <p:cxnSp>
              <p:nvCxnSpPr>
                <p:cNvPr id="153" name="Google Shape;153;p5"/>
                <p:cNvCxnSpPr/>
                <p:nvPr/>
              </p:nvCxnSpPr>
              <p:spPr>
                <a:xfrm>
                  <a:off x="1943100" y="17018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5"/>
                <p:cNvCxnSpPr/>
                <p:nvPr/>
              </p:nvCxnSpPr>
              <p:spPr>
                <a:xfrm>
                  <a:off x="1943100" y="30861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5"/>
                <p:cNvCxnSpPr/>
                <p:nvPr/>
              </p:nvCxnSpPr>
              <p:spPr>
                <a:xfrm>
                  <a:off x="1943100" y="2374900"/>
                  <a:ext cx="4152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6" name="Google Shape;156;p5"/>
              <p:cNvSpPr txBox="1"/>
              <p:nvPr/>
            </p:nvSpPr>
            <p:spPr>
              <a:xfrm>
                <a:off x="10820400" y="1657472"/>
                <a:ext cx="955747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57" name="Google Shape;157;p5"/>
              <p:cNvSpPr txBox="1"/>
              <p:nvPr/>
            </p:nvSpPr>
            <p:spPr>
              <a:xfrm>
                <a:off x="10807700" y="2384727"/>
                <a:ext cx="1401793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 </a:t>
                </a:r>
                <a:r>
                  <a:rPr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E</a:t>
                </a:r>
                <a:r>
                  <a:rPr baseline="-25000" i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7777022" y="1294524"/>
                <a:ext cx="2327555" cy="376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Undoped</a:t>
                </a:r>
                <a:endParaRPr/>
              </a:p>
            </p:txBody>
          </p:sp>
        </p:grpSp>
        <p:sp>
          <p:nvSpPr>
            <p:cNvPr id="159" name="Google Shape;159;p5"/>
            <p:cNvSpPr/>
            <p:nvPr/>
          </p:nvSpPr>
          <p:spPr>
            <a:xfrm rot="10800000">
              <a:off x="6239848" y="2403058"/>
              <a:ext cx="448476" cy="19611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flipH="1">
              <a:off x="8799164" y="1737845"/>
              <a:ext cx="448476" cy="19611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8031781" y="1995437"/>
              <a:ext cx="4224889" cy="1016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Permits more available electron transfer from the silicon surface to chemisorbed Cl   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Higher etch rate</a:t>
              </a:r>
              <a:endParaRPr/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6599046" y="2749815"/>
            <a:ext cx="4511133" cy="3944942"/>
            <a:chOff x="6255518" y="2663898"/>
            <a:chExt cx="4511133" cy="3944942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6255518" y="2663898"/>
              <a:ext cx="4511133" cy="3612061"/>
              <a:chOff x="6255518" y="2663898"/>
              <a:chExt cx="4511133" cy="3612061"/>
            </a:xfrm>
          </p:grpSpPr>
          <p:pic>
            <p:nvPicPr>
              <p:cNvPr id="164" name="Google Shape;16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255518" y="2663898"/>
                <a:ext cx="4511133" cy="36120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p5"/>
              <p:cNvSpPr/>
              <p:nvPr/>
            </p:nvSpPr>
            <p:spPr>
              <a:xfrm>
                <a:off x="9128760" y="5081502"/>
                <a:ext cx="106680" cy="978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9235440" y="3047025"/>
                <a:ext cx="106680" cy="978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9288780" y="3226695"/>
                <a:ext cx="106680" cy="978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9502140" y="3401876"/>
                <a:ext cx="106680" cy="978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9707880" y="3805797"/>
                <a:ext cx="106680" cy="978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9479280" y="4078664"/>
                <a:ext cx="106680" cy="978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5"/>
            <p:cNvSpPr txBox="1"/>
            <p:nvPr/>
          </p:nvSpPr>
          <p:spPr>
            <a:xfrm>
              <a:off x="9633727" y="2826585"/>
              <a:ext cx="8502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P, Sb, As : </a:t>
              </a:r>
              <a:b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doping (electron)</a:t>
              </a:r>
              <a:endParaRPr/>
            </a:p>
          </p:txBody>
        </p:sp>
        <p:pic>
          <p:nvPicPr>
            <p:cNvPr id="172" name="Google Shape;17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58862" y="6226694"/>
              <a:ext cx="3299988" cy="382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5"/>
          <p:cNvSpPr txBox="1"/>
          <p:nvPr/>
        </p:nvSpPr>
        <p:spPr>
          <a:xfrm>
            <a:off x="1111594" y="6155851"/>
            <a:ext cx="61120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Reference: PRINCIPLES OF PLASMA DISCHARGES AND MATERIALS PROCESSING, Doping and crystallographic effects in Clatom etching of silicon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Film Dependency Etching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800701" y="805038"/>
            <a:ext cx="5284715" cy="1190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highlight>
                  <a:srgbClr val="99FF99"/>
                </a:highlight>
              </a:rPr>
              <a:t>Ion dependency </a:t>
            </a:r>
            <a:r>
              <a:rPr lang="en-US" sz="2000"/>
              <a:t>for etch rate</a:t>
            </a:r>
            <a:endParaRPr/>
          </a:p>
          <a:p>
            <a:pPr indent="-228578" lvl="1" marL="685734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Higher etch rate by Cl</a:t>
            </a:r>
            <a:r>
              <a:rPr baseline="30000" lang="en-US" sz="1800"/>
              <a:t>2+/</a:t>
            </a:r>
            <a:r>
              <a:rPr lang="en-US" sz="1800"/>
              <a:t>Cl</a:t>
            </a:r>
            <a:r>
              <a:rPr baseline="-25000" lang="en-US" sz="1800"/>
              <a:t>2</a:t>
            </a:r>
            <a:r>
              <a:rPr lang="en-US" sz="1800"/>
              <a:t>   &gt;     Ar</a:t>
            </a:r>
            <a:r>
              <a:rPr baseline="30000" lang="en-US" sz="1800"/>
              <a:t>+</a:t>
            </a:r>
            <a:r>
              <a:rPr lang="en-US" sz="1800"/>
              <a:t>/Cl</a:t>
            </a:r>
            <a:r>
              <a:rPr baseline="-25000" lang="en-US" sz="1800"/>
              <a:t>2</a:t>
            </a:r>
            <a:endParaRPr/>
          </a:p>
          <a:p>
            <a:pPr indent="-114278" lvl="1" marL="685734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6096000" y="950024"/>
            <a:ext cx="4365102" cy="56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3310" y="950023"/>
            <a:ext cx="4387411" cy="542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2292" y="2550879"/>
            <a:ext cx="4452893" cy="2902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1379174" y="5590109"/>
            <a:ext cx="50631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baseline="30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bombardment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disordered, roughened layer with small subsurface voids. Such a layer contains more binding sites for adsorption by neutral Cl and Cl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1379174" y="2039464"/>
            <a:ext cx="56795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r>
              <a:rPr baseline="30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bombardment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Disordered but dense damaged layer 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5529589" y="6443847"/>
            <a:ext cx="432340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Reference: Plasma etching: Yesterday, today, and tomorrow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</a:pPr>
            <a:r>
              <a:rPr lang="en-US" sz="2800"/>
              <a:t>H</a:t>
            </a:r>
            <a:r>
              <a:rPr baseline="-25000" lang="en-US" sz="2800"/>
              <a:t>2</a:t>
            </a:r>
            <a:r>
              <a:rPr lang="en-US" sz="2800"/>
              <a:t> &amp; O</a:t>
            </a:r>
            <a:r>
              <a:rPr baseline="-25000" lang="en-US" sz="2800"/>
              <a:t>2  </a:t>
            </a:r>
            <a:r>
              <a:rPr lang="en-US" sz="2800"/>
              <a:t>Effect on Etching of SiO</a:t>
            </a:r>
            <a:r>
              <a:rPr baseline="-25000" lang="en-US" sz="2800"/>
              <a:t>2 </a:t>
            </a:r>
            <a:r>
              <a:rPr lang="en-US" sz="2800"/>
              <a:t>&amp; Si </a:t>
            </a:r>
            <a:endParaRPr baseline="-25000" sz="2800"/>
          </a:p>
        </p:txBody>
      </p:sp>
      <p:sp>
        <p:nvSpPr>
          <p:cNvPr id="192" name="Google Shape;192;p7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093" y="2813375"/>
            <a:ext cx="3554419" cy="386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1441093" y="1794901"/>
            <a:ext cx="406241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 Effect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F by H+F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Thicker film formation on Si than SiO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3684" y="2813376"/>
            <a:ext cx="3633967" cy="3530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5731699" y="1735339"/>
            <a:ext cx="563782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 effect</a:t>
            </a:r>
            <a:endParaRPr/>
          </a:p>
          <a:p>
            <a:pPr indent="-231775" lvl="1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certain level, increase in atom F by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Liberate F</a:t>
            </a:r>
            <a:endParaRPr/>
          </a:p>
          <a:p>
            <a:pPr indent="-231775" lvl="1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the certain level, decrease in atom F caused by quenching effect by high flow of dilution gas, oxidation of Si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200462" y="747555"/>
            <a:ext cx="87427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behavior of Si and SiO</a:t>
            </a:r>
            <a:endParaRPr/>
          </a:p>
          <a:p>
            <a:pPr indent="-285750" lvl="1" marL="7428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   : Etching by F</a:t>
            </a:r>
            <a:endParaRPr/>
          </a:p>
          <a:p>
            <a:pPr indent="-285750" lvl="1" marL="7428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SiO : Etching by both F and C,  more efficient for sputtering by higher ion energy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067915" y="3041036"/>
            <a:ext cx="1090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chemeClr val="dk1"/>
                </a:solidFill>
                <a:highlight>
                  <a:srgbClr val="99FF99"/>
                </a:highlight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800">
                <a:solidFill>
                  <a:schemeClr val="dk1"/>
                </a:solidFill>
                <a:highlight>
                  <a:srgbClr val="99FF99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10205436" y="3128830"/>
            <a:ext cx="1090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chemeClr val="dk1"/>
                </a:solidFill>
                <a:highlight>
                  <a:srgbClr val="99FF99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1800">
                <a:solidFill>
                  <a:schemeClr val="dk1"/>
                </a:solidFill>
                <a:highlight>
                  <a:srgbClr val="99FF99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745958" y="4522497"/>
            <a:ext cx="1090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 : Parameter and Reactor Dependence of Selective Oxide RIE in CF</a:t>
            </a:r>
            <a:r>
              <a:rPr b="0" baseline="-2500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H</a:t>
            </a:r>
            <a:r>
              <a:rPr b="0" baseline="-2500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10247961" y="4535756"/>
            <a:ext cx="13410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 : Plasma etching of Si and Si02-The effect of oxygen additions to CF4 plasmas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68129" y="122327"/>
            <a:ext cx="11834574" cy="52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Fluorocarbon film behavior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1174698" y="934422"/>
            <a:ext cx="5332749" cy="1500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/>
              <a:t>Low bias voltage is effective to deposit polymers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/>
              <a:t>The ratio of carbon and fluoride (x/y)</a:t>
            </a:r>
            <a:br>
              <a:rPr lang="en-US" sz="1800"/>
            </a:br>
            <a:r>
              <a:rPr lang="en-US" sz="1800"/>
              <a:t>C</a:t>
            </a:r>
            <a:r>
              <a:rPr baseline="-25000" lang="en-US" sz="1800"/>
              <a:t>3</a:t>
            </a:r>
            <a:r>
              <a:rPr lang="en-US" sz="1800"/>
              <a:t>F</a:t>
            </a:r>
            <a:r>
              <a:rPr baseline="-25000" lang="en-US" sz="1800"/>
              <a:t>6 </a:t>
            </a:r>
            <a:r>
              <a:rPr lang="en-US" sz="1800"/>
              <a:t>vs C</a:t>
            </a:r>
            <a:r>
              <a:rPr baseline="-25000" lang="en-US" sz="1800"/>
              <a:t>2</a:t>
            </a:r>
            <a:r>
              <a:rPr lang="en-US" sz="1800"/>
              <a:t>F</a:t>
            </a:r>
            <a:r>
              <a:rPr baseline="-25000" lang="en-US" sz="1800"/>
              <a:t>6</a:t>
            </a:r>
            <a:r>
              <a:rPr lang="en-US" sz="1800"/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1800"/>
              <a:t> Thicker depostoin for C</a:t>
            </a:r>
            <a:r>
              <a:rPr baseline="-25000" lang="en-US" sz="1800"/>
              <a:t>3</a:t>
            </a:r>
            <a:r>
              <a:rPr lang="en-US" sz="1800"/>
              <a:t>F</a:t>
            </a:r>
            <a:r>
              <a:rPr baseline="-25000" lang="en-US" sz="1800"/>
              <a:t>6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/>
              <a:t>H inclusion further deposits</a:t>
            </a:r>
            <a:br>
              <a:rPr lang="en-US" sz="1800"/>
            </a:br>
            <a:r>
              <a:rPr lang="en-US" sz="1800"/>
              <a:t>CHF</a:t>
            </a:r>
            <a:r>
              <a:rPr baseline="-25000" lang="en-US" sz="1800"/>
              <a:t>3</a:t>
            </a:r>
            <a:r>
              <a:rPr lang="en-US" sz="1800"/>
              <a:t>, and C</a:t>
            </a:r>
            <a:r>
              <a:rPr baseline="-25000" lang="en-US" sz="1800"/>
              <a:t>3</a:t>
            </a:r>
            <a:r>
              <a:rPr lang="en-US" sz="1800"/>
              <a:t>F</a:t>
            </a:r>
            <a:r>
              <a:rPr baseline="-25000" lang="en-US" sz="1800"/>
              <a:t>6</a:t>
            </a:r>
            <a:r>
              <a:rPr lang="en-US" sz="1800"/>
              <a:t>/H</a:t>
            </a:r>
            <a:r>
              <a:rPr baseline="-25000" lang="en-US" sz="1800"/>
              <a:t>2</a:t>
            </a:r>
            <a:r>
              <a:rPr lang="en-US" sz="1800"/>
              <a:t>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1800"/>
              <a:t>Thicker deposition</a:t>
            </a:r>
            <a:endParaRPr sz="2000"/>
          </a:p>
        </p:txBody>
      </p:sp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11369528" y="0"/>
            <a:ext cx="822471" cy="27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980" y="2454934"/>
            <a:ext cx="4330952" cy="418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813" y="2424509"/>
            <a:ext cx="4898489" cy="3997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6936290" y="1259120"/>
            <a:ext cx="4274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4813" lvl="0" marL="404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Passivation layer</a:t>
            </a:r>
            <a:endParaRPr/>
          </a:p>
          <a:p>
            <a:pPr indent="-404813" lvl="0" marL="404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Reactants during ion bombardment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6507447" y="1189164"/>
            <a:ext cx="249488" cy="7862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5529589" y="6530474"/>
            <a:ext cx="432340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Reference: Plasma etching: Yesterday, today, and tomorrow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2020-06-14T02:36:44Z</dcterms:created>
  <dc:creator>Yong Chul Yoo</dc:creator>
</cp:coreProperties>
</file>