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307" r:id="rId2"/>
    <p:sldId id="256" r:id="rId3"/>
    <p:sldId id="262" r:id="rId4"/>
    <p:sldId id="291" r:id="rId5"/>
    <p:sldId id="292" r:id="rId6"/>
    <p:sldId id="310" r:id="rId7"/>
    <p:sldId id="311" r:id="rId8"/>
    <p:sldId id="293" r:id="rId9"/>
    <p:sldId id="294" r:id="rId10"/>
    <p:sldId id="295" r:id="rId11"/>
    <p:sldId id="296" r:id="rId12"/>
    <p:sldId id="308" r:id="rId13"/>
    <p:sldId id="312" r:id="rId14"/>
    <p:sldId id="313" r:id="rId15"/>
    <p:sldId id="315" r:id="rId16"/>
    <p:sldId id="314" r:id="rId17"/>
    <p:sldId id="316" r:id="rId18"/>
    <p:sldId id="309" r:id="rId19"/>
    <p:sldId id="306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7A5"/>
    <a:srgbClr val="0033CC"/>
    <a:srgbClr val="4993E5"/>
    <a:srgbClr val="006ED2"/>
    <a:srgbClr val="1F79DB"/>
    <a:srgbClr val="117DFF"/>
    <a:srgbClr val="0081F6"/>
    <a:srgbClr val="0075E3"/>
    <a:srgbClr val="DFE5F1"/>
    <a:srgbClr val="C8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606" autoAdjust="0"/>
  </p:normalViewPr>
  <p:slideViewPr>
    <p:cSldViewPr snapToGrid="0" showGuides="1">
      <p:cViewPr>
        <p:scale>
          <a:sx n="80" d="100"/>
          <a:sy n="80" d="100"/>
        </p:scale>
        <p:origin x="-1290" y="216"/>
      </p:cViewPr>
      <p:guideLst>
        <p:guide orient="horz" pos="2144"/>
        <p:guide orient="horz" pos="3598"/>
        <p:guide orient="horz" pos="3433"/>
        <p:guide orient="horz" pos="1014"/>
        <p:guide pos="352"/>
        <p:guide pos="5408"/>
        <p:guide pos="522"/>
        <p:guide pos="5238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Abhängigkeit der Extinktion von der Massenkonzentration in mg/L</a:t>
            </a:r>
          </a:p>
        </c:rich>
      </c:tx>
      <c:layout>
        <c:manualLayout>
          <c:xMode val="edge"/>
          <c:yMode val="edge"/>
          <c:x val="0.14541869301491708"/>
          <c:y val="4.010296140343413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29890300092346"/>
          <c:y val="0.13604609729879213"/>
          <c:w val="0.79397932074194955"/>
          <c:h val="0.7193003769977524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2.6878005532711278E-2"/>
                  <c:y val="0.28186897416857404"/>
                </c:manualLayout>
              </c:layout>
              <c:numFmt formatCode="General" sourceLinked="0"/>
            </c:trendlineLbl>
          </c:trendline>
          <c:xVal>
            <c:numRef>
              <c:f>Tabelle1!$B$2:$B$7</c:f>
              <c:numCache>
                <c:formatCode>#,##0.000</c:formatCode>
                <c:ptCount val="6"/>
                <c:pt idx="0">
                  <c:v>1.0040000000000002</c:v>
                </c:pt>
                <c:pt idx="1">
                  <c:v>3.0320000000000005</c:v>
                </c:pt>
                <c:pt idx="2">
                  <c:v>5.0200000000000005</c:v>
                </c:pt>
                <c:pt idx="3">
                  <c:v>10.040000000000001</c:v>
                </c:pt>
                <c:pt idx="4">
                  <c:v>30.32</c:v>
                </c:pt>
                <c:pt idx="5">
                  <c:v>60.64</c:v>
                </c:pt>
              </c:numCache>
            </c:numRef>
          </c:xVal>
          <c:yVal>
            <c:numRef>
              <c:f>Tabelle1!$C$2:$C$7</c:f>
              <c:numCache>
                <c:formatCode>0.0000</c:formatCode>
                <c:ptCount val="6"/>
                <c:pt idx="0">
                  <c:v>0.04</c:v>
                </c:pt>
                <c:pt idx="1">
                  <c:v>0.1353</c:v>
                </c:pt>
                <c:pt idx="2">
                  <c:v>0.16869999999999999</c:v>
                </c:pt>
                <c:pt idx="3">
                  <c:v>0.32140000000000002</c:v>
                </c:pt>
                <c:pt idx="4">
                  <c:v>0.94530000000000003</c:v>
                </c:pt>
                <c:pt idx="5">
                  <c:v>1.8987000000000001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979072"/>
        <c:axId val="88979648"/>
      </c:scatterChart>
      <c:valAx>
        <c:axId val="889790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Massenkonzentration in mg/L --&gt;</a:t>
                </a:r>
              </a:p>
            </c:rich>
          </c:tx>
          <c:layout>
            <c:manualLayout>
              <c:xMode val="edge"/>
              <c:yMode val="edge"/>
              <c:x val="0.34616116700462868"/>
              <c:y val="0.93355073913763176"/>
            </c:manualLayout>
          </c:layout>
          <c:overlay val="0"/>
        </c:title>
        <c:numFmt formatCode="#,##0.000" sourceLinked="1"/>
        <c:majorTickMark val="in"/>
        <c:minorTickMark val="none"/>
        <c:tickLblPos val="nextTo"/>
        <c:crossAx val="88979648"/>
        <c:crosses val="autoZero"/>
        <c:crossBetween val="midCat"/>
      </c:valAx>
      <c:valAx>
        <c:axId val="88979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Extinktion --&gt;</a:t>
                </a:r>
              </a:p>
            </c:rich>
          </c:tx>
          <c:layout>
            <c:manualLayout>
              <c:xMode val="edge"/>
              <c:yMode val="edge"/>
              <c:x val="2.4949542141756188E-2"/>
              <c:y val="0.43070829840459018"/>
            </c:manualLayout>
          </c:layout>
          <c:overlay val="0"/>
        </c:title>
        <c:numFmt formatCode="0.0000" sourceLinked="1"/>
        <c:majorTickMark val="in"/>
        <c:minorTickMark val="none"/>
        <c:tickLblPos val="nextTo"/>
        <c:crossAx val="88979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Abhängigkeit der Extinktion vom Massenanteil in mg/kg</c:v>
          </c:tx>
          <c:spPr>
            <a:ln w="28575">
              <a:noFill/>
            </a:ln>
          </c:spP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trendline>
            <c:trendlineType val="linear"/>
            <c:backward val="28"/>
            <c:dispRSqr val="1"/>
            <c:dispEq val="1"/>
            <c:trendlineLbl>
              <c:layout>
                <c:manualLayout>
                  <c:x val="4.2178344907561012E-2"/>
                  <c:y val="0.2691760834529238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/>
                      <a:t>y = 0,0058x + 0,1572
R² = 0,9988</a:t>
                    </a:r>
                    <a:endParaRPr lang="en-US"/>
                  </a:p>
                </c:rich>
              </c:tx>
              <c:numFmt formatCode="General" sourceLinked="0"/>
            </c:trendlineLbl>
          </c:trendline>
          <c:xVal>
            <c:numRef>
              <c:f>Tabelle2!$B$41:$B$44</c:f>
              <c:numCache>
                <c:formatCode>General</c:formatCode>
                <c:ptCount val="4"/>
                <c:pt idx="0">
                  <c:v>0</c:v>
                </c:pt>
                <c:pt idx="1">
                  <c:v>47.9</c:v>
                </c:pt>
                <c:pt idx="2">
                  <c:v>73.099999999999994</c:v>
                </c:pt>
                <c:pt idx="3" formatCode="0.0">
                  <c:v>-27.103448275862071</c:v>
                </c:pt>
              </c:numCache>
            </c:numRef>
          </c:xVal>
          <c:yVal>
            <c:numRef>
              <c:f>Tabelle2!$C$41:$C$44</c:f>
              <c:numCache>
                <c:formatCode>General</c:formatCode>
                <c:ptCount val="4"/>
                <c:pt idx="0">
                  <c:v>0.15290000000000001</c:v>
                </c:pt>
                <c:pt idx="1">
                  <c:v>0.44790000000000002</c:v>
                </c:pt>
                <c:pt idx="2">
                  <c:v>0.57340000000000002</c:v>
                </c:pt>
                <c:pt idx="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16480"/>
        <c:axId val="77611008"/>
      </c:scatterChart>
      <c:valAx>
        <c:axId val="45516480"/>
        <c:scaling>
          <c:orientation val="minMax"/>
          <c:min val="-3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Massenanteil in mg/kg --&gt;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611008"/>
        <c:crosses val="autoZero"/>
        <c:crossBetween val="midCat"/>
      </c:valAx>
      <c:valAx>
        <c:axId val="77611008"/>
        <c:scaling>
          <c:orientation val="minMax"/>
          <c:max val="0.60000000000000009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Extinktion</a:t>
                </a:r>
                <a:r>
                  <a:rPr lang="de-DE" baseline="0"/>
                  <a:t> --&gt;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45516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0.0565</cdr:x>
      <cdr:y>0.77537</cdr:y>
    </cdr:from>
    <cdr:to>
      <cdr:x>0.08051</cdr:x>
      <cdr:y>0.84881</cdr:y>
    </cdr:to>
    <cdr:sp macro="" textlink="">
      <cdr:nvSpPr>
        <cdr:cNvPr id="3" name="Pfeil nach unten 1"/>
        <cdr:cNvSpPr/>
      </cdr:nvSpPr>
      <cdr:spPr>
        <a:xfrm xmlns:a="http://schemas.openxmlformats.org/drawingml/2006/main">
          <a:off x="380986" y="3419437"/>
          <a:ext cx="161917" cy="323876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0.01836</cdr:x>
      <cdr:y>0.69114</cdr:y>
    </cdr:from>
    <cdr:to>
      <cdr:x>0.13277</cdr:x>
      <cdr:y>0.7581</cdr:y>
    </cdr:to>
    <cdr:sp macro="" textlink="">
      <cdr:nvSpPr>
        <cdr:cNvPr id="5" name="Textfeld 4"/>
        <cdr:cNvSpPr txBox="1"/>
      </cdr:nvSpPr>
      <cdr:spPr>
        <a:xfrm xmlns:a="http://schemas.openxmlformats.org/drawingml/2006/main">
          <a:off x="123825" y="3048000"/>
          <a:ext cx="771525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1100" b="1">
              <a:solidFill>
                <a:srgbClr val="FF0000"/>
              </a:solidFill>
            </a:rPr>
            <a:t>27 mg/kg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1150-8A65-441D-A330-1719206D58D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F118-0492-4410-A5C6-85BEA08433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F118-0492-4410-A5C6-85BEA08433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titl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8675" y="2192925"/>
            <a:ext cx="748665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8675" y="2776490"/>
            <a:ext cx="7486649" cy="1752600"/>
          </a:xfrm>
        </p:spPr>
        <p:txBody>
          <a:bodyPr/>
          <a:lstStyle>
            <a:lvl1pPr marL="0" indent="0" algn="ctr" eaLnBrk="1" latinLnBrk="0" hangingPunct="1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sub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74AE-5038-4DCF-B957-FDD1D783926A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6A7-88F1-4FDA-93EA-C252B6CF00C8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609725"/>
            <a:ext cx="4740275" cy="3840163"/>
          </a:xfrm>
        </p:spPr>
        <p:txBody>
          <a:bodyPr/>
          <a:lstStyle>
            <a:lvl1pPr marL="266700" indent="-266700" eaLnBrk="1" latinLnBrk="0" hangingPunct="1">
              <a:defRPr sz="2300"/>
            </a:lvl1pPr>
            <a:lvl2pPr eaLnBrk="1" latinLnBrk="0" hangingPunct="1">
              <a:defRPr sz="2300"/>
            </a:lvl2pPr>
            <a:lvl3pPr eaLnBrk="1" latinLnBrk="0" hangingPunct="1">
              <a:defRPr sz="2000"/>
            </a:lvl3pPr>
            <a:lvl4pPr eaLnBrk="1" latinLnBrk="0" hangingPunct="1">
              <a:defRPr sz="1800"/>
            </a:lvl4pPr>
            <a:lvl5pPr eaLnBrk="1" latinLnBrk="0" hangingPunct="1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1609725"/>
            <a:ext cx="2636838" cy="3840164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C59-108E-49D4-9A65-614F0F29D41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500" b="1"/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609725"/>
            <a:ext cx="5486400" cy="3117850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en-US" dirty="0" smtClean="0"/>
              <a:t>Click to add a picture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2EB-78C8-4F19-A512-31C48DB943E6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28675" y="2683600"/>
            <a:ext cx="7472643" cy="7200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kumimoji="0" lang="en-US" sz="3600" b="1" kern="1200" dirty="0" smtClean="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3B4-E425-4688-9A97-8500629AFD6A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1"/>
            <a:ext cx="7486650" cy="3849687"/>
          </a:xfrm>
        </p:spPr>
        <p:txBody>
          <a:bodyPr/>
          <a:lstStyle>
            <a:lvl1pPr marL="0" indent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None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CF5-37D4-447B-8928-30C3EC73D95C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mediu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0"/>
            <a:ext cx="7486650" cy="3849688"/>
          </a:xfrm>
        </p:spPr>
        <p:txBody>
          <a:bodyPr/>
          <a:lstStyle>
            <a:lvl1pPr marL="0" indent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buNone/>
              <a:defRPr sz="18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1E38-78A7-418E-B471-378A836405E4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100"/>
              </a:spcAft>
              <a:buNone/>
              <a:defRPr sz="15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725B-EDA3-40A6-8072-BB6433687091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C5D-655E-4152-859F-3F8319264CD3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3971365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89930" y="1600201"/>
            <a:ext cx="3725396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5B6-6C59-4277-8B48-8BF9EDA32D8E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lan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5D76-AC07-4CE3-996F-B93C9C507840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0CE3-0F49-4BB6-A3EC-95CC3D68F124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bg_blu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5788" y="1591702"/>
            <a:ext cx="7503459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8800" y="6356350"/>
            <a:ext cx="2435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FF63-DE46-40A9-88D8-976CB0BE1FD7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7" r:id="rId4"/>
    <p:sldLayoutId id="2147483698" r:id="rId5"/>
    <p:sldLayoutId id="2147483696" r:id="rId6"/>
    <p:sldLayoutId id="2147483688" r:id="rId7"/>
    <p:sldLayoutId id="214748369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en-US" sz="2500" b="1" kern="1200" dirty="0">
          <a:solidFill>
            <a:srgbClr val="4993E5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66700" indent="-230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66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Ameisens%C3%A4ure#/media/File:Formic_acid.svg" TargetMode="External"/><Relationship Id="rId2" Type="http://schemas.openxmlformats.org/officeDocument/2006/relationships/hyperlink" Target="http://carbomer.com/news/wp-content/uploads/2015/01/Glucose-and-Fructose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.wikipedia.org/wiki/Citronens%C3%A4ure#/media/File:Zitronens%C3%A4ure_-_Citric_acid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Das Spektralphotometer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Bild 16" descr="Photome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360555"/>
            <a:ext cx="8724900" cy="4773545"/>
          </a:xfrm>
          <a:prstGeom prst="rect">
            <a:avLst/>
          </a:prstGeom>
        </p:spPr>
      </p:pic>
      <p:pic>
        <p:nvPicPr>
          <p:cNvPr id="18" name="Bild 17" descr="AufbauSpektrome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371600"/>
            <a:ext cx="5054600" cy="4769182"/>
          </a:xfrm>
          <a:prstGeom prst="rect">
            <a:avLst/>
          </a:prstGeom>
        </p:spPr>
      </p:pic>
      <p:pic>
        <p:nvPicPr>
          <p:cNvPr id="19" name="Bild 18" descr="Einstrahlspektrome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005946"/>
            <a:ext cx="8674101" cy="3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Durchführung und Matrixabtrennung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Kalibriergerade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Festfaktor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Wiederfindungsrate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Standardaddition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12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Auswertung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13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Kalibriergerade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72025"/>
              </p:ext>
            </p:extLst>
          </p:nvPr>
        </p:nvGraphicFramePr>
        <p:xfrm>
          <a:off x="213756" y="1294410"/>
          <a:ext cx="8692738" cy="450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Festfaktor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4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Ergebnisse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 der ersten 6 Proben kalt Vergleich Festfaktor und Kalibrierung</a:t>
            </a:r>
          </a:p>
          <a:p>
            <a:r>
              <a:rPr lang="de-DE" dirty="0" smtClean="0"/>
              <a:t>Diagramm alle Proben kalt und warm über Festfaktor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Wiederfindungsrate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1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Standardaddition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204"/>
              </p:ext>
            </p:extLst>
          </p:nvPr>
        </p:nvGraphicFramePr>
        <p:xfrm>
          <a:off x="201881" y="1341911"/>
          <a:ext cx="8740238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7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Fazit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Dankeschön!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88703"/>
            <a:ext cx="4606086" cy="518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e Legende 1"/>
          <p:cNvSpPr/>
          <p:nvPr/>
        </p:nvSpPr>
        <p:spPr>
          <a:xfrm>
            <a:off x="4601883" y="904875"/>
            <a:ext cx="3199092" cy="1752600"/>
          </a:xfrm>
          <a:prstGeom prst="wedgeEllipseCallout">
            <a:avLst>
              <a:gd name="adj1" fmla="val -50607"/>
              <a:gd name="adj2" fmla="val 494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Vielen Dank für Ihre Aufmerksamkeit!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Haben Sie 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4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280" y="1156941"/>
            <a:ext cx="7486650" cy="648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Bestimmung von </a:t>
            </a:r>
            <a:r>
              <a:rPr lang="de-DE" dirty="0" err="1" smtClean="0"/>
              <a:t>Hydroxymethylfurfural</a:t>
            </a:r>
            <a:r>
              <a:rPr lang="de-DE" dirty="0" smtClean="0"/>
              <a:t> (HMF) in Honig mittels Photometrie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801371"/>
            <a:ext cx="2533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312107"/>
            <a:ext cx="3505200" cy="232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3063874"/>
            <a:ext cx="3896591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Quellen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2"/>
              </a:rPr>
              <a:t>http://</a:t>
            </a:r>
            <a:r>
              <a:rPr lang="de-DE" sz="4400" dirty="0" smtClean="0">
                <a:hlinkClick r:id="rId2"/>
              </a:rPr>
              <a:t>carbomer.com/news/wp-content/uploads/2015/01/Glucose-and-Fructose.jpg</a:t>
            </a:r>
            <a:r>
              <a:rPr lang="de-DE" sz="4400" dirty="0" smtClean="0"/>
              <a:t> - Fruktose Glukosebild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http://hauptstadtbienen.de/wp-content/uploads/2015/02/honeybee-solo.jpg - Biene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http://www.amicella.de/typo3temp/pics/CSP_0934355_Honig_300_e852e90ecd.jpg - Honig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a-DK" sz="4400" dirty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a-DK" sz="4400" dirty="0"/>
              <a:t>http://upload.wikimedia.org/wikipedia/commons/thumb/e/e0/Structural_formula_of_Hydroxymethylfurfural.svg/221px-Structural_formula_of_Hydroxymethylfurfural.svg.png - HMF Grafik </a:t>
            </a:r>
            <a:r>
              <a:rPr lang="da-DK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https://outnow.ch/Media/Movies/Bilder/2007/BeeMovie/characters.p/01.jpg - </a:t>
            </a:r>
            <a:r>
              <a:rPr lang="de-DE" sz="4400" dirty="0" err="1"/>
              <a:t>BeeMovie</a:t>
            </a:r>
            <a:r>
              <a:rPr lang="de-DE" sz="4400" dirty="0"/>
              <a:t> </a:t>
            </a:r>
            <a:r>
              <a:rPr lang="de-DE" sz="4400" dirty="0" smtClean="0"/>
              <a:t>ende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3"/>
              </a:rPr>
              <a:t>http://de.wikipedia.org/wiki/Ameisens%C3%A4ure#/</a:t>
            </a:r>
            <a:r>
              <a:rPr lang="de-DE" sz="4400" dirty="0" smtClean="0">
                <a:hlinkClick r:id="rId3"/>
              </a:rPr>
              <a:t>media/File:Formic_acid.svg</a:t>
            </a:r>
            <a:r>
              <a:rPr lang="de-DE" sz="4400" dirty="0" smtClean="0"/>
              <a:t> – </a:t>
            </a:r>
            <a:r>
              <a:rPr lang="de-DE" sz="4400" dirty="0"/>
              <a:t> </a:t>
            </a:r>
            <a:r>
              <a:rPr lang="de-DE" sz="4400" dirty="0" err="1" smtClean="0"/>
              <a:t>Amseisensäure</a:t>
            </a: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4"/>
              </a:rPr>
              <a:t>http://de.wikipedia.org/wiki/Citronens%C3%A4ure#/media/File:Zitronens%C3%A4ure_-_</a:t>
            </a:r>
            <a:r>
              <a:rPr lang="de-DE" sz="4400" dirty="0" smtClean="0">
                <a:hlinkClick r:id="rId4"/>
              </a:rPr>
              <a:t>Citric_acid.svg</a:t>
            </a:r>
            <a:r>
              <a:rPr lang="de-DE" sz="4400" dirty="0" smtClean="0"/>
              <a:t> - Zitronensäure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Definition und Funktionsweise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Aufbauarten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Anwendungsmöglichkeiten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Vor- und Nachteile</a:t>
            </a:r>
          </a:p>
          <a:p>
            <a:endParaRPr lang="de-DE" dirty="0" smtClean="0"/>
          </a:p>
          <a:p>
            <a:pPr marL="47655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Inhalt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Sinister\Desktop\Fruktose Gluk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2428873"/>
            <a:ext cx="7030009" cy="33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8674" y="1447800"/>
            <a:ext cx="7604125" cy="4660899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de-DE" sz="2000" b="1" dirty="0" smtClean="0"/>
              <a:t>Bestandteile: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Glucose und Fructose je ca. 40%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Saccharose, Maltose und </a:t>
            </a:r>
            <a:r>
              <a:rPr lang="de-DE" sz="2000" dirty="0" err="1" smtClean="0"/>
              <a:t>Melezitose</a:t>
            </a:r>
            <a:r>
              <a:rPr lang="de-DE" sz="2000" dirty="0" smtClean="0"/>
              <a:t> bis zu 20%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Enzyme (</a:t>
            </a:r>
            <a:r>
              <a:rPr lang="de-DE" sz="2000" dirty="0" err="1" smtClean="0"/>
              <a:t>Invertase</a:t>
            </a:r>
            <a:r>
              <a:rPr lang="de-DE" sz="2000" dirty="0" smtClean="0"/>
              <a:t>, Amylase, </a:t>
            </a:r>
            <a:r>
              <a:rPr lang="de-DE" sz="2000" dirty="0" err="1" smtClean="0"/>
              <a:t>Glucoseoxidase</a:t>
            </a:r>
            <a:r>
              <a:rPr lang="de-DE" sz="2000" dirty="0" smtClean="0"/>
              <a:t>)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HMF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Aminosäure </a:t>
            </a:r>
            <a:r>
              <a:rPr lang="de-DE" sz="2000" dirty="0" err="1" smtClean="0"/>
              <a:t>Prolin</a:t>
            </a:r>
            <a:endParaRPr lang="de-DE" sz="2000" dirty="0" smtClean="0"/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Organische Säuren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Wasser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Vitamine, Hormone und Mineralstoffe</a:t>
            </a:r>
          </a:p>
          <a:p>
            <a:pPr>
              <a:lnSpc>
                <a:spcPct val="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Die Matrixbestandteile können die Messung stören.</a:t>
            </a:r>
            <a:endParaRPr lang="de-DE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Was ist Honig?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3340390"/>
            <a:ext cx="5153894" cy="15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Strukturformel der Ameisensä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43" y="4550360"/>
            <a:ext cx="15811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rSinister\Documents\GitHub\Abschlussprojekt\Bilder\256px-Zitronensäure_-_Citric_aci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4448465"/>
            <a:ext cx="3278585" cy="14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106551" y="5826710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Amseisensäure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864299" y="5826710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Zitronensäure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Entstehung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Bild 1" descr="HMFEntstehu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0" y="2235200"/>
            <a:ext cx="8690410" cy="23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Bedeutung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04800" y="1562100"/>
            <a:ext cx="864870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Lethale</a:t>
            </a:r>
            <a:r>
              <a:rPr lang="de-DE" sz="2400" dirty="0" smtClean="0"/>
              <a:t> Dosis für Ratten: 3100mg/kg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toxisch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Direkte krebserzeugende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Krebsvorbeugende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Krebserzeugende Wirkung der Abbauprodukte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400" dirty="0" smtClean="0">
                <a:solidFill>
                  <a:srgbClr val="FF0000"/>
                </a:solidFill>
              </a:rPr>
              <a:t> wird untersucht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HMF-Grenzwerte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3543"/>
              </p:ext>
            </p:extLst>
          </p:nvPr>
        </p:nvGraphicFramePr>
        <p:xfrm>
          <a:off x="825500" y="2273300"/>
          <a:ext cx="7556500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435100"/>
                <a:gridCol w="1143000"/>
                <a:gridCol w="1219200"/>
                <a:gridCol w="1625600"/>
              </a:tblGrid>
              <a:tr h="7747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Tropenhonig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Echter</a:t>
                      </a:r>
                      <a:r>
                        <a:rPr lang="de-DE" baseline="0" dirty="0" smtClean="0"/>
                        <a:t> 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Nierdrig</a:t>
                      </a:r>
                      <a:r>
                        <a:rPr lang="de-DE" dirty="0" smtClean="0"/>
                        <a:t> enzymatischer</a:t>
                      </a:r>
                      <a:r>
                        <a:rPr lang="de-DE" baseline="0" dirty="0" smtClean="0"/>
                        <a:t>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de-DE" dirty="0" smtClean="0"/>
                        <a:t>Dt. Honigverordnung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de-DE" dirty="0" smtClean="0"/>
                        <a:t>Dt. Imkerbund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22300" y="4673600"/>
            <a:ext cx="812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smtClean="0">
                <a:solidFill>
                  <a:srgbClr val="FF0000"/>
                </a:solidFill>
              </a:rPr>
              <a:t>Deutscher Honig mit &gt;40mg/kg HMF </a:t>
            </a:r>
            <a:r>
              <a:rPr lang="de-DE" sz="23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300" dirty="0" smtClean="0">
                <a:solidFill>
                  <a:srgbClr val="FF0000"/>
                </a:solidFill>
              </a:rPr>
              <a:t> Industrie- oder Backhonig</a:t>
            </a:r>
            <a:endParaRPr lang="de-D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Nachweismöglichkeiten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 smtClean="0"/>
              <a:t>FIEHscher</a:t>
            </a:r>
            <a:r>
              <a:rPr lang="de-DE" sz="2400" dirty="0" smtClean="0"/>
              <a:t> Nachweis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Direktmessung bei 282nm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GC / HPLC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Merck-Schnelltest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WINKLER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21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400"/>
              </a:lnSpc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Bestimmung von HMF nach WINKLER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9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1blue-powerpoint-template">
  <a:themeElements>
    <a:clrScheme name="Blue blac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4274"/>
      </a:accent1>
      <a:accent2>
        <a:srgbClr val="0075CC"/>
      </a:accent2>
      <a:accent3>
        <a:srgbClr val="00B9FA"/>
      </a:accent3>
      <a:accent4>
        <a:srgbClr val="A5A5A5"/>
      </a:accent4>
      <a:accent5>
        <a:srgbClr val="4D4D4D"/>
      </a:accent5>
      <a:accent6>
        <a:srgbClr val="1C1C1C"/>
      </a:accent6>
      <a:hlink>
        <a:srgbClr val="0070C0"/>
      </a:hlink>
      <a:folHlink>
        <a:srgbClr val="96969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001blue-powerpoint-template</Template>
  <TotalTime>0</TotalTime>
  <Words>293</Words>
  <Application>Microsoft Office PowerPoint</Application>
  <PresentationFormat>Bildschirmpräsentation (4:3)</PresentationFormat>
  <Paragraphs>100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001blue-powerpoint-template</vt:lpstr>
      <vt:lpstr>PowerPoint-Präsentation</vt:lpstr>
      <vt:lpstr>Bestimmung von Hydroxymethylfurfural (HMF) in Honig mittels Photometrie</vt:lpstr>
      <vt:lpstr>Inhalt</vt:lpstr>
      <vt:lpstr>Was ist Honig?</vt:lpstr>
      <vt:lpstr>Entstehung von HMF</vt:lpstr>
      <vt:lpstr>Bedeutung von HMF</vt:lpstr>
      <vt:lpstr>HMF-Grenzwerte</vt:lpstr>
      <vt:lpstr>Nachweismöglichkeiten</vt:lpstr>
      <vt:lpstr>Bestimmung von HMF nach WINKLER</vt:lpstr>
      <vt:lpstr>Das Spektralphotometer</vt:lpstr>
      <vt:lpstr>Durchführung und Matrixabtrennung</vt:lpstr>
      <vt:lpstr>Auswertung</vt:lpstr>
      <vt:lpstr>Kalibriergerade</vt:lpstr>
      <vt:lpstr>Festfaktor</vt:lpstr>
      <vt:lpstr>Ergebnisse</vt:lpstr>
      <vt:lpstr>Wiederfindungsrate</vt:lpstr>
      <vt:lpstr>Standardaddition</vt:lpstr>
      <vt:lpstr>Fazit</vt:lpstr>
      <vt:lpstr>Dankeschön!</vt:lpstr>
      <vt:lpstr>Quellen</vt:lpstr>
    </vt:vector>
  </TitlesOfParts>
  <Company>BASF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Umlaufkolbenpumpen</dc:title>
  <dc:creator>Christian Rasch</dc:creator>
  <cp:lastModifiedBy>Sabine</cp:lastModifiedBy>
  <cp:revision>95</cp:revision>
  <dcterms:created xsi:type="dcterms:W3CDTF">2012-11-16T10:02:12Z</dcterms:created>
  <dcterms:modified xsi:type="dcterms:W3CDTF">2015-06-15T19:10:16Z</dcterms:modified>
</cp:coreProperties>
</file>