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2"/>
  </p:notesMasterIdLst>
  <p:sldIdLst>
    <p:sldId id="307" r:id="rId2"/>
    <p:sldId id="256" r:id="rId3"/>
    <p:sldId id="262" r:id="rId4"/>
    <p:sldId id="291" r:id="rId5"/>
    <p:sldId id="292" r:id="rId6"/>
    <p:sldId id="310" r:id="rId7"/>
    <p:sldId id="311" r:id="rId8"/>
    <p:sldId id="293" r:id="rId9"/>
    <p:sldId id="294" r:id="rId10"/>
    <p:sldId id="295" r:id="rId11"/>
    <p:sldId id="296" r:id="rId12"/>
    <p:sldId id="308" r:id="rId13"/>
    <p:sldId id="312" r:id="rId14"/>
    <p:sldId id="313" r:id="rId15"/>
    <p:sldId id="315" r:id="rId16"/>
    <p:sldId id="314" r:id="rId17"/>
    <p:sldId id="316" r:id="rId18"/>
    <p:sldId id="309" r:id="rId19"/>
    <p:sldId id="306" r:id="rId20"/>
    <p:sldId id="30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7A5"/>
    <a:srgbClr val="0033CC"/>
    <a:srgbClr val="4993E5"/>
    <a:srgbClr val="006ED2"/>
    <a:srgbClr val="1F79DB"/>
    <a:srgbClr val="117DFF"/>
    <a:srgbClr val="0081F6"/>
    <a:srgbClr val="0075E3"/>
    <a:srgbClr val="DFE5F1"/>
    <a:srgbClr val="C8D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6458" autoAdjust="0"/>
  </p:normalViewPr>
  <p:slideViewPr>
    <p:cSldViewPr snapToGrid="0" showGuides="1">
      <p:cViewPr>
        <p:scale>
          <a:sx n="100" d="100"/>
          <a:sy n="100" d="100"/>
        </p:scale>
        <p:origin x="-2202" y="-108"/>
      </p:cViewPr>
      <p:guideLst>
        <p:guide orient="horz" pos="2144"/>
        <p:guide orient="horz" pos="3598"/>
        <p:guide orient="horz" pos="3433"/>
        <p:guide orient="horz" pos="1014"/>
        <p:guide pos="352"/>
        <p:guide pos="5408"/>
        <p:guide pos="522"/>
        <p:guide pos="5238"/>
      </p:guideLst>
    </p:cSldViewPr>
  </p:slideViewPr>
  <p:outlineViewPr>
    <p:cViewPr>
      <p:scale>
        <a:sx n="33" d="100"/>
        <a:sy n="33" d="100"/>
      </p:scale>
      <p:origin x="0" y="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1150-8A65-441D-A330-1719206D58D9}" type="datetimeFigureOut">
              <a:rPr lang="en-US" smtClean="0"/>
              <a:pPr/>
              <a:t>6/13/2015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3F118-0492-4410-A5C6-85BEA084332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3F118-0492-4410-A5C6-85BEA084332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001_title_blue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8675" y="2192925"/>
            <a:ext cx="748665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28675" y="2776490"/>
            <a:ext cx="7486649" cy="1752600"/>
          </a:xfrm>
        </p:spPr>
        <p:txBody>
          <a:bodyPr/>
          <a:lstStyle>
            <a:lvl1pPr marL="0" indent="0" algn="ctr" eaLnBrk="1" latinLnBrk="0" hangingPunct="1"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dirty="0" smtClean="0"/>
              <a:t>Click to edit Master sub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74AE-5038-4DCF-B957-FDD1D783926A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E6A7-88F1-4FDA-93EA-C252B6CF00C8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609725"/>
            <a:ext cx="4740275" cy="3840163"/>
          </a:xfrm>
        </p:spPr>
        <p:txBody>
          <a:bodyPr/>
          <a:lstStyle>
            <a:lvl1pPr marL="266700" indent="-266700" eaLnBrk="1" latinLnBrk="0" hangingPunct="1">
              <a:defRPr sz="2300"/>
            </a:lvl1pPr>
            <a:lvl2pPr eaLnBrk="1" latinLnBrk="0" hangingPunct="1">
              <a:defRPr sz="2300"/>
            </a:lvl2pPr>
            <a:lvl3pPr eaLnBrk="1" latinLnBrk="0" hangingPunct="1">
              <a:defRPr sz="2000"/>
            </a:lvl3pPr>
            <a:lvl4pPr eaLnBrk="1" latinLnBrk="0" hangingPunct="1">
              <a:defRPr sz="1800"/>
            </a:lvl4pPr>
            <a:lvl5pPr eaLnBrk="1" latinLnBrk="0" hangingPunct="1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828675" y="1609725"/>
            <a:ext cx="2636838" cy="3840164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CC59-108E-49D4-9A65-614F0F29D41F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500" b="1"/>
            </a:lvl1pPr>
          </a:lstStyle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1609725"/>
            <a:ext cx="5486400" cy="3117850"/>
          </a:xfrm>
        </p:spPr>
        <p:txBody>
          <a:bodyPr>
            <a:normAutofit/>
          </a:bodyPr>
          <a:lstStyle>
            <a:lvl1pPr marL="0" indent="0" eaLnBrk="1" latinLnBrk="0" hangingPunct="1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 eaLnBrk="1" latinLnBrk="0" hangingPunct="1"/>
            <a:r>
              <a:rPr kumimoji="0" lang="en-US" dirty="0" smtClean="0"/>
              <a:t>Click to add a picture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42EB-78C8-4F19-A512-31C48DB943E6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28675" y="2683600"/>
            <a:ext cx="7472643" cy="72000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kumimoji="0" lang="en-US" sz="3600" b="1" kern="1200" dirty="0" smtClean="0">
                <a:solidFill>
                  <a:srgbClr val="4993E5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E3B4-E425-4688-9A97-8500629AFD6A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larg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28675" y="1600201"/>
            <a:ext cx="7486650" cy="3849687"/>
          </a:xfrm>
        </p:spPr>
        <p:txBody>
          <a:bodyPr/>
          <a:lstStyle>
            <a:lvl1pPr marL="0" indent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None/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1CF5-37D4-447B-8928-30C3EC73D95C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medium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828675" y="1600200"/>
            <a:ext cx="7486650" cy="3849688"/>
          </a:xfrm>
        </p:spPr>
        <p:txBody>
          <a:bodyPr/>
          <a:lstStyle>
            <a:lvl1pPr marL="0" indent="0" eaLnBrk="1" latinLnBrk="0" hangingPunct="1">
              <a:lnSpc>
                <a:spcPts val="2500"/>
              </a:lnSpc>
              <a:spcBef>
                <a:spcPts val="0"/>
              </a:spcBef>
              <a:spcAft>
                <a:spcPts val="1500"/>
              </a:spcAft>
              <a:buNone/>
              <a:defRPr sz="18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1E38-78A7-418E-B471-378A836405E4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100"/>
              </a:spcAft>
              <a:buNone/>
              <a:defRPr sz="1500"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725B-EDA3-40A6-8072-BB6433687091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700" indent="-266700" eaLnBrk="1" latinLnBrk="0" hangingPunct="1">
              <a:spcAft>
                <a:spcPts val="1800"/>
              </a:spcAft>
              <a:defRPr/>
            </a:lvl1pPr>
            <a:lvl2pPr indent="-230400" eaLnBrk="1" latinLnBrk="0" hangingPunct="1">
              <a:spcAft>
                <a:spcPts val="1800"/>
              </a:spcAft>
              <a:defRPr/>
            </a:lvl2pPr>
            <a:lvl3pPr eaLnBrk="1" latinLnBrk="0" hangingPunct="1">
              <a:spcAft>
                <a:spcPts val="1800"/>
              </a:spcAft>
              <a:defRPr/>
            </a:lvl3pPr>
            <a:lvl4pPr eaLnBrk="1" latinLnBrk="0" hangingPunct="1">
              <a:spcAft>
                <a:spcPts val="1800"/>
              </a:spcAft>
              <a:defRPr/>
            </a:lvl4pPr>
            <a:lvl5pPr eaLnBrk="1" latinLnBrk="0" hangingPunct="1"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2C5D-655E-4152-859F-3F8319264CD3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1"/>
            <a:ext cx="3971365" cy="3849688"/>
          </a:xfrm>
        </p:spPr>
        <p:txBody>
          <a:bodyPr/>
          <a:lstStyle>
            <a:lvl1pPr eaLnBrk="1" latinLnBrk="0" hangingPunct="1">
              <a:spcAft>
                <a:spcPts val="1800"/>
              </a:spcAft>
              <a:defRPr sz="2300"/>
            </a:lvl1pPr>
            <a:lvl2pPr eaLnBrk="1" latinLnBrk="0" hangingPunct="1">
              <a:spcAft>
                <a:spcPts val="1800"/>
              </a:spcAft>
              <a:defRPr sz="2300"/>
            </a:lvl2pPr>
            <a:lvl3pPr eaLnBrk="1" latinLnBrk="0" hangingPunct="1">
              <a:spcAft>
                <a:spcPts val="1800"/>
              </a:spcAft>
              <a:defRPr sz="2000"/>
            </a:lvl3pPr>
            <a:lvl4pPr eaLnBrk="1" latinLnBrk="0" hangingPunct="1">
              <a:spcAft>
                <a:spcPts val="1800"/>
              </a:spcAft>
              <a:defRPr sz="1800"/>
            </a:lvl4pPr>
            <a:lvl5pPr eaLnBrk="1" latinLnBrk="0" hangingPunct="1"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89930" y="1600201"/>
            <a:ext cx="3725396" cy="3849688"/>
          </a:xfrm>
        </p:spPr>
        <p:txBody>
          <a:bodyPr/>
          <a:lstStyle>
            <a:lvl1pPr eaLnBrk="1" latinLnBrk="0" hangingPunct="1">
              <a:spcAft>
                <a:spcPts val="1800"/>
              </a:spcAft>
              <a:defRPr sz="2300"/>
            </a:lvl1pPr>
            <a:lvl2pPr eaLnBrk="1" latinLnBrk="0" hangingPunct="1">
              <a:spcAft>
                <a:spcPts val="1800"/>
              </a:spcAft>
              <a:defRPr sz="2300"/>
            </a:lvl2pPr>
            <a:lvl3pPr eaLnBrk="1" latinLnBrk="0" hangingPunct="1">
              <a:spcAft>
                <a:spcPts val="1800"/>
              </a:spcAft>
              <a:defRPr sz="2000"/>
            </a:lvl3pPr>
            <a:lvl4pPr eaLnBrk="1" latinLnBrk="0" hangingPunct="1">
              <a:spcAft>
                <a:spcPts val="1800"/>
              </a:spcAft>
              <a:defRPr sz="1800"/>
            </a:lvl4pPr>
            <a:lvl5pPr eaLnBrk="1" latinLnBrk="0" hangingPunct="1">
              <a:spcAft>
                <a:spcPts val="1800"/>
              </a:spcAft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95B6-6C59-4277-8B48-8BF9EDA32D8E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content (blan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66700" indent="-266700" eaLnBrk="1" latinLnBrk="0" hangingPunct="1">
              <a:spcAft>
                <a:spcPts val="1800"/>
              </a:spcAft>
              <a:defRPr/>
            </a:lvl1pPr>
            <a:lvl2pPr indent="-230400" eaLnBrk="1" latinLnBrk="0" hangingPunct="1">
              <a:spcAft>
                <a:spcPts val="1800"/>
              </a:spcAft>
              <a:defRPr/>
            </a:lvl2pPr>
            <a:lvl3pPr eaLnBrk="1" latinLnBrk="0" hangingPunct="1">
              <a:spcAft>
                <a:spcPts val="1800"/>
              </a:spcAft>
              <a:defRPr/>
            </a:lvl3pPr>
            <a:lvl4pPr eaLnBrk="1" latinLnBrk="0" hangingPunct="1">
              <a:spcAft>
                <a:spcPts val="1800"/>
              </a:spcAft>
              <a:defRPr/>
            </a:lvl4pPr>
            <a:lvl5pPr eaLnBrk="1" latinLnBrk="0" hangingPunct="1">
              <a:spcAft>
                <a:spcPts val="18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5D76-AC07-4CE3-996F-B93C9C507840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0CE3-0F49-4BB6-A3EC-95CC3D68F124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001_bg_blue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15788" y="1591702"/>
            <a:ext cx="7503459" cy="384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11" name="Titelplatzhalter 1"/>
          <p:cNvSpPr>
            <a:spLocks noGrp="1"/>
          </p:cNvSpPr>
          <p:nvPr>
            <p:ph type="title"/>
          </p:nvPr>
        </p:nvSpPr>
        <p:spPr>
          <a:xfrm>
            <a:off x="828674" y="720000"/>
            <a:ext cx="7486651" cy="504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kumimoji="0"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58800" y="6356350"/>
            <a:ext cx="24354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FF63-DE46-40A9-88D8-976CB0BE1FD7}" type="datetime1">
              <a:rPr lang="en-US" smtClean="0"/>
              <a:pPr/>
              <a:t>6/13/2015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85199" y="6582525"/>
            <a:ext cx="433305" cy="27547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BA9FCB3-C754-483F-ACE1-D5F984B3BF7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97" r:id="rId4"/>
    <p:sldLayoutId id="2147483698" r:id="rId5"/>
    <p:sldLayoutId id="2147483696" r:id="rId6"/>
    <p:sldLayoutId id="2147483688" r:id="rId7"/>
    <p:sldLayoutId id="2147483699" r:id="rId8"/>
    <p:sldLayoutId id="2147483690" r:id="rId9"/>
    <p:sldLayoutId id="2147483691" r:id="rId10"/>
    <p:sldLayoutId id="2147483692" r:id="rId11"/>
    <p:sldLayoutId id="214748369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en-US" sz="2500" b="1" kern="1200" dirty="0">
          <a:solidFill>
            <a:srgbClr val="4993E5"/>
          </a:soli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266700" indent="-2304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664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24"/>
        </a:spcBef>
        <a:spcAft>
          <a:spcPts val="1800"/>
        </a:spcAft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.wikipedia.org/wiki/Ameisens%C3%A4ure#/media/File:Formic_acid.svg" TargetMode="External"/><Relationship Id="rId2" Type="http://schemas.openxmlformats.org/officeDocument/2006/relationships/hyperlink" Target="http://carbomer.com/news/wp-content/uploads/2015/01/Glucose-and-Fructose.jp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e.wikipedia.org/wiki/Citronens%C3%A4ure#/media/File:Zitronens%C3%A4ure_-_Citric_acid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2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10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Das Spektralphotometer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17" name="Bild 16" descr="Photomet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360555"/>
            <a:ext cx="8724900" cy="4773545"/>
          </a:xfrm>
          <a:prstGeom prst="rect">
            <a:avLst/>
          </a:prstGeom>
        </p:spPr>
      </p:pic>
      <p:pic>
        <p:nvPicPr>
          <p:cNvPr id="18" name="Bild 17" descr="AufbauSpektrome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0" y="1371600"/>
            <a:ext cx="5054600" cy="4769182"/>
          </a:xfrm>
          <a:prstGeom prst="rect">
            <a:avLst/>
          </a:prstGeom>
        </p:spPr>
      </p:pic>
      <p:pic>
        <p:nvPicPr>
          <p:cNvPr id="19" name="Bild 18" descr="Einstrahlspektromet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2005946"/>
            <a:ext cx="8674101" cy="36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de-DE" sz="2000" u="sng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11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Durchführung und Matrixabtrennung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Kalibriergerade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Festfaktor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Wiederfindungsrate</a:t>
            </a: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de-DE" sz="2400" dirty="0" smtClean="0"/>
              <a:t>Standardaddition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12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Auswertung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13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Kalibriergerade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17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14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Festfaktor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41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15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Ergebnisse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Diagramm der ersten 6 Proben kalt Vergleich Festfaktor und Kalibrierung</a:t>
            </a:r>
          </a:p>
          <a:p>
            <a:r>
              <a:rPr lang="de-DE" dirty="0" smtClean="0"/>
              <a:t>Diagramm alle Proben kalt und warm über Festfaktor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16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Wiederfindungsrate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18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17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Standardaddition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7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de-DE" sz="2000" u="sng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18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Fazit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Inhaltsplatzhalter 5"/>
          <p:cNvSpPr txBox="1">
            <a:spLocks/>
          </p:cNvSpPr>
          <p:nvPr/>
        </p:nvSpPr>
        <p:spPr>
          <a:xfrm>
            <a:off x="3909332" y="2373375"/>
            <a:ext cx="4472668" cy="2586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ts val="2800"/>
              </a:lnSpc>
              <a:spcBef>
                <a:spcPts val="0"/>
              </a:spcBef>
              <a:spcAft>
                <a:spcPts val="2300"/>
              </a:spcAft>
              <a:buFont typeface="Arial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664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24"/>
              </a:spcBef>
              <a:spcAft>
                <a:spcPts val="18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e-DE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19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Dankeschön!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088703"/>
            <a:ext cx="4606086" cy="518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e Legende 1"/>
          <p:cNvSpPr/>
          <p:nvPr/>
        </p:nvSpPr>
        <p:spPr>
          <a:xfrm>
            <a:off x="4601883" y="904875"/>
            <a:ext cx="3199092" cy="1752600"/>
          </a:xfrm>
          <a:prstGeom prst="wedgeEllipseCallout">
            <a:avLst>
              <a:gd name="adj1" fmla="val -50607"/>
              <a:gd name="adj2" fmla="val 494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Vielen Dank für Ihre Aufmerksamkeit!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Haben Sie noch 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4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0280" y="1156941"/>
            <a:ext cx="7486650" cy="648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Bestimmung von </a:t>
            </a:r>
            <a:r>
              <a:rPr lang="de-DE" dirty="0" err="1" smtClean="0"/>
              <a:t>Hydroxymethylfurfural</a:t>
            </a:r>
            <a:r>
              <a:rPr lang="de-DE" dirty="0" smtClean="0"/>
              <a:t> (HMF) in Honig mittels Photometrie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2801371"/>
            <a:ext cx="253365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4312107"/>
            <a:ext cx="3505200" cy="232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49" y="3063874"/>
            <a:ext cx="3896591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20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Quellen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2"/>
              </a:rPr>
              <a:t>http://</a:t>
            </a:r>
            <a:r>
              <a:rPr lang="de-DE" sz="4400" dirty="0" smtClean="0">
                <a:hlinkClick r:id="rId2"/>
              </a:rPr>
              <a:t>carbomer.com/news/wp-content/uploads/2015/01/Glucose-and-Fructose.jpg</a:t>
            </a:r>
            <a:r>
              <a:rPr lang="de-DE" sz="4400" dirty="0" smtClean="0"/>
              <a:t> - Fruktose Glukosebild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http://hauptstadtbienen.de/wp-content/uploads/2015/02/honeybee-solo.jpg - Biene </a:t>
            </a:r>
            <a:r>
              <a:rPr lang="de-DE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http://www.amicella.de/typo3temp/pics/CSP_0934355_Honig_300_e852e90ecd.jpg - Honig </a:t>
            </a:r>
            <a:r>
              <a:rPr lang="de-DE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endParaRPr lang="da-DK" sz="4400" dirty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a-DK" sz="4400" dirty="0"/>
              <a:t>http://upload.wikimedia.org/wikipedia/commons/thumb/e/e0/Structural_formula_of_Hydroxymethylfurfural.svg/221px-Structural_formula_of_Hydroxymethylfurfural.svg.png - HMF Grafik </a:t>
            </a:r>
            <a:r>
              <a:rPr lang="da-DK" sz="4400" dirty="0" smtClean="0"/>
              <a:t>Titel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/>
              <a:t>https://outnow.ch/Media/Movies/Bilder/2007/BeeMovie/characters.p/01.jpg - </a:t>
            </a:r>
            <a:r>
              <a:rPr lang="de-DE" sz="4400" dirty="0" err="1"/>
              <a:t>BeeMovie</a:t>
            </a:r>
            <a:r>
              <a:rPr lang="de-DE" sz="4400" dirty="0"/>
              <a:t> </a:t>
            </a:r>
            <a:r>
              <a:rPr lang="de-DE" sz="4400" dirty="0" smtClean="0"/>
              <a:t>ende</a:t>
            </a:r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3"/>
              </a:rPr>
              <a:t>http://de.wikipedia.org/wiki/Ameisens%C3%A4ure#/</a:t>
            </a:r>
            <a:r>
              <a:rPr lang="de-DE" sz="4400" dirty="0" smtClean="0">
                <a:hlinkClick r:id="rId3"/>
              </a:rPr>
              <a:t>media/File:Formic_acid.svg</a:t>
            </a:r>
            <a:r>
              <a:rPr lang="de-DE" sz="4400" dirty="0" smtClean="0"/>
              <a:t> – </a:t>
            </a:r>
            <a:r>
              <a:rPr lang="de-DE" sz="4400" dirty="0"/>
              <a:t> </a:t>
            </a:r>
            <a:r>
              <a:rPr lang="de-DE" sz="4400" dirty="0" err="1" smtClean="0"/>
              <a:t>Amseisensäure</a:t>
            </a:r>
            <a:endParaRPr lang="de-DE" sz="4400" dirty="0" smtClean="0"/>
          </a:p>
          <a:p>
            <a:pPr marL="571500" indent="-571500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de-DE" sz="4400" dirty="0">
                <a:hlinkClick r:id="rId4"/>
              </a:rPr>
              <a:t>http://de.wikipedia.org/wiki/Citronens%C3%A4ure#/media/File:Zitronens%C3%A4ure_-_</a:t>
            </a:r>
            <a:r>
              <a:rPr lang="de-DE" sz="4400" dirty="0" smtClean="0">
                <a:hlinkClick r:id="rId4"/>
              </a:rPr>
              <a:t>Citric_acid.svg</a:t>
            </a:r>
            <a:r>
              <a:rPr lang="de-DE" sz="4400" dirty="0" smtClean="0"/>
              <a:t> - Zitronensäure</a:t>
            </a:r>
            <a:endParaRPr lang="de-DE" sz="440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Definition und Funktionsweise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Aufbauarten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Anwendungsmöglichkeiten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de-DE" dirty="0" smtClean="0"/>
              <a:t>Vor- und Nachteile</a:t>
            </a:r>
          </a:p>
          <a:p>
            <a:endParaRPr lang="de-DE" dirty="0" smtClean="0"/>
          </a:p>
          <a:p>
            <a:pPr marL="476550" lvl="1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Inhalt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rSinister\Desktop\Fruktose Gluko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8" y="2428873"/>
            <a:ext cx="7030009" cy="33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28674" y="1447800"/>
            <a:ext cx="7604125" cy="4660899"/>
          </a:xfrm>
        </p:spPr>
        <p:txBody>
          <a:bodyPr>
            <a:noAutofit/>
          </a:bodyPr>
          <a:lstStyle/>
          <a:p>
            <a:pPr>
              <a:lnSpc>
                <a:spcPts val="2400"/>
              </a:lnSpc>
            </a:pPr>
            <a:r>
              <a:rPr lang="de-DE" sz="2000" b="1" dirty="0" smtClean="0"/>
              <a:t>Bestandteile: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Glucose und Fructose je ca. 40%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Saccharose, Maltose und </a:t>
            </a:r>
            <a:r>
              <a:rPr lang="de-DE" sz="2000" dirty="0" err="1" smtClean="0"/>
              <a:t>Melezitose</a:t>
            </a:r>
            <a:r>
              <a:rPr lang="de-DE" sz="2000" dirty="0" smtClean="0"/>
              <a:t> bis zu 20%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Enzyme (</a:t>
            </a:r>
            <a:r>
              <a:rPr lang="de-DE" sz="2000" dirty="0" err="1" smtClean="0"/>
              <a:t>Invertase</a:t>
            </a:r>
            <a:r>
              <a:rPr lang="de-DE" sz="2000" dirty="0" smtClean="0"/>
              <a:t>, Amylase, </a:t>
            </a:r>
            <a:r>
              <a:rPr lang="de-DE" sz="2000" dirty="0" err="1" smtClean="0"/>
              <a:t>Glucoseoxidase</a:t>
            </a:r>
            <a:r>
              <a:rPr lang="de-DE" sz="2000" dirty="0" smtClean="0"/>
              <a:t>)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HMF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Aminosäure </a:t>
            </a:r>
            <a:r>
              <a:rPr lang="de-DE" sz="2000" dirty="0" err="1" smtClean="0"/>
              <a:t>Prolin</a:t>
            </a:r>
            <a:endParaRPr lang="de-DE" sz="2000" dirty="0" smtClean="0"/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Organische Säuren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Wasser</a:t>
            </a:r>
          </a:p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de-DE" sz="2000" dirty="0" smtClean="0"/>
              <a:t>Vitamine, Hormone und Mineralstoffe</a:t>
            </a:r>
          </a:p>
          <a:p>
            <a:pPr>
              <a:lnSpc>
                <a:spcPct val="50000"/>
              </a:lnSpc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Die Matrixbestandteile können die Messung stören.</a:t>
            </a:r>
            <a:endParaRPr lang="de-DE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ts val="2400"/>
              </a:lnSpc>
              <a:buFontTx/>
              <a:buChar char="-"/>
            </a:pPr>
            <a:endParaRPr lang="de-DE" sz="20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4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Was ist Honig?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3340390"/>
            <a:ext cx="5153894" cy="157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Strukturformel der Ameisensä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143" y="4550360"/>
            <a:ext cx="15811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rSinister\Documents\GitHub\Abschlussprojekt\Bilder\256px-Zitronensäure_-_Citric_acid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78" y="4448465"/>
            <a:ext cx="3278585" cy="14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106551" y="5826710"/>
            <a:ext cx="160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Amseisensäure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1864299" y="5826710"/>
            <a:ext cx="14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Zitronensäure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855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5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Entstehung von HMF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2" name="Bild 1" descr="HMFEntstehu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90" y="2235200"/>
            <a:ext cx="8690410" cy="23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6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Bedeutung von HMF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04800" y="1562100"/>
            <a:ext cx="8648700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err="1" smtClean="0"/>
              <a:t>Lethale</a:t>
            </a:r>
            <a:r>
              <a:rPr lang="de-DE" sz="2400" dirty="0" smtClean="0"/>
              <a:t> Dosis für Ratten: 3100mg/kg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toxisch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Direkte krebserzeugende Wirkung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bestätigt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Krebsvorbeugende Wirkung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 nicht bestätigt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2400" dirty="0" smtClean="0">
                <a:sym typeface="Wingdings"/>
              </a:rPr>
              <a:t>Krebserzeugende Wirkung der Abbauprodukte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de-DE" sz="2400" dirty="0" smtClean="0">
                <a:solidFill>
                  <a:srgbClr val="FF0000"/>
                </a:solidFill>
              </a:rPr>
              <a:t> wird untersucht</a:t>
            </a:r>
          </a:p>
          <a:p>
            <a:pPr>
              <a:lnSpc>
                <a:spcPct val="150000"/>
              </a:lnSpc>
            </a:pPr>
            <a:endParaRPr lang="de-DE" sz="2400" dirty="0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3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7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HMF-Grenzwerte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63543"/>
              </p:ext>
            </p:extLst>
          </p:nvPr>
        </p:nvGraphicFramePr>
        <p:xfrm>
          <a:off x="825500" y="2273300"/>
          <a:ext cx="7556500" cy="198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  <a:gridCol w="1435100"/>
                <a:gridCol w="1143000"/>
                <a:gridCol w="1219200"/>
                <a:gridCol w="1625600"/>
              </a:tblGrid>
              <a:tr h="7747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Tropenhonig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Deutscher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Echter</a:t>
                      </a:r>
                      <a:r>
                        <a:rPr lang="de-DE" baseline="0" dirty="0" smtClean="0"/>
                        <a:t> deutscher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Nierdrig</a:t>
                      </a:r>
                      <a:r>
                        <a:rPr lang="de-DE" dirty="0" smtClean="0"/>
                        <a:t> enzymatischer</a:t>
                      </a:r>
                      <a:r>
                        <a:rPr lang="de-DE" baseline="0" dirty="0" smtClean="0"/>
                        <a:t> Honig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de-DE" dirty="0" smtClean="0"/>
                        <a:t>Dt. Honigverordnung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de-DE" dirty="0" smtClean="0"/>
                        <a:t>Dt. Imkerbund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15mg/kg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5mg/kg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22300" y="4673600"/>
            <a:ext cx="8128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00" dirty="0" smtClean="0">
                <a:solidFill>
                  <a:srgbClr val="FF0000"/>
                </a:solidFill>
              </a:rPr>
              <a:t>Deutscher Honig mit &gt;40mg/kg HMF </a:t>
            </a:r>
            <a:r>
              <a:rPr lang="de-DE" sz="2300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de-DE" sz="2300" dirty="0" smtClean="0">
                <a:solidFill>
                  <a:srgbClr val="FF0000"/>
                </a:solidFill>
              </a:rPr>
              <a:t> Industrie- oder Backhonig</a:t>
            </a:r>
            <a:endParaRPr lang="de-DE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8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Nachweismöglichkeiten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400" dirty="0" err="1" smtClean="0"/>
              <a:t>FIEHscher</a:t>
            </a:r>
            <a:r>
              <a:rPr lang="de-DE" sz="2400" dirty="0" smtClean="0"/>
              <a:t> Nachweis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Direktmessung bei 282nm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GC / HPLC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Merck-Schnelltest</a:t>
            </a:r>
          </a:p>
          <a:p>
            <a:pPr marL="342900" indent="-342900">
              <a:buFontTx/>
              <a:buChar char="-"/>
            </a:pPr>
            <a:r>
              <a:rPr lang="de-DE" sz="2400" dirty="0" smtClean="0"/>
              <a:t>WINKLER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821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ts val="2400"/>
              </a:lnSpc>
            </a:pPr>
            <a:endParaRPr lang="de-DE" sz="2000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9FCB3-C754-483F-ACE1-D5F984B3BF7C}" type="slidenum">
              <a:rPr lang="en-US" smtClean="0">
                <a:solidFill>
                  <a:srgbClr val="FFFFFF">
                    <a:lumMod val="65000"/>
                  </a:srgbClr>
                </a:solidFill>
              </a:rPr>
              <a:pPr/>
              <a:t>9</a:t>
            </a:fld>
            <a:endParaRPr lang="en-US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200" dirty="0" smtClean="0"/>
              <a:t>Bestimmung von HMF nach WINKLER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itel 6"/>
          <p:cNvSpPr txBox="1">
            <a:spLocks/>
          </p:cNvSpPr>
          <p:nvPr/>
        </p:nvSpPr>
        <p:spPr>
          <a:xfrm>
            <a:off x="618566" y="6275294"/>
            <a:ext cx="7966634" cy="5827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Bef>
                <a:spcPct val="0"/>
              </a:spcBef>
              <a:defRPr/>
            </a:pPr>
            <a:endParaRPr lang="en-US" b="1" dirty="0">
              <a:solidFill>
                <a:srgbClr val="4993E5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494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01blue-powerpoint-template">
  <a:themeElements>
    <a:clrScheme name="Blue blac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4274"/>
      </a:accent1>
      <a:accent2>
        <a:srgbClr val="0075CC"/>
      </a:accent2>
      <a:accent3>
        <a:srgbClr val="00B9FA"/>
      </a:accent3>
      <a:accent4>
        <a:srgbClr val="A5A5A5"/>
      </a:accent4>
      <a:accent5>
        <a:srgbClr val="4D4D4D"/>
      </a:accent5>
      <a:accent6>
        <a:srgbClr val="1C1C1C"/>
      </a:accent6>
      <a:hlink>
        <a:srgbClr val="0070C0"/>
      </a:hlink>
      <a:folHlink>
        <a:srgbClr val="969696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001blue-powerpoint-template</Template>
  <TotalTime>0</TotalTime>
  <Words>264</Words>
  <Application>Microsoft Office PowerPoint</Application>
  <PresentationFormat>Bildschirmpräsentation (4:3)</PresentationFormat>
  <Paragraphs>93</Paragraphs>
  <Slides>20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001blue-powerpoint-template</vt:lpstr>
      <vt:lpstr>PowerPoint-Präsentation</vt:lpstr>
      <vt:lpstr>Bestimmung von Hydroxymethylfurfural (HMF) in Honig mittels Photometrie</vt:lpstr>
      <vt:lpstr>Inhalt</vt:lpstr>
      <vt:lpstr>Was ist Honig?</vt:lpstr>
      <vt:lpstr>Entstehung von HMF</vt:lpstr>
      <vt:lpstr>Bedeutung von HMF</vt:lpstr>
      <vt:lpstr>HMF-Grenzwerte</vt:lpstr>
      <vt:lpstr>Nachweismöglichkeiten</vt:lpstr>
      <vt:lpstr>Bestimmung von HMF nach WINKLER</vt:lpstr>
      <vt:lpstr>Das Spektralphotometer</vt:lpstr>
      <vt:lpstr>Durchführung und Matrixabtrennung</vt:lpstr>
      <vt:lpstr>Auswertung</vt:lpstr>
      <vt:lpstr>Kalibriergerade</vt:lpstr>
      <vt:lpstr>Festfaktor</vt:lpstr>
      <vt:lpstr>Ergebnisse</vt:lpstr>
      <vt:lpstr>Wiederfindungsrate</vt:lpstr>
      <vt:lpstr>Standardaddition</vt:lpstr>
      <vt:lpstr>Fazit</vt:lpstr>
      <vt:lpstr>Dankeschön!</vt:lpstr>
      <vt:lpstr>Quellen</vt:lpstr>
    </vt:vector>
  </TitlesOfParts>
  <Company>BASF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Umlaufkolbenpumpen</dc:title>
  <dc:creator>Christian Rasch</dc:creator>
  <cp:lastModifiedBy>MrSinister</cp:lastModifiedBy>
  <cp:revision>93</cp:revision>
  <dcterms:created xsi:type="dcterms:W3CDTF">2012-11-16T10:02:12Z</dcterms:created>
  <dcterms:modified xsi:type="dcterms:W3CDTF">2015-06-13T15:07:53Z</dcterms:modified>
</cp:coreProperties>
</file>