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5" r:id="rId9"/>
    <p:sldId id="282" r:id="rId10"/>
    <p:sldId id="283" r:id="rId11"/>
    <p:sldId id="284" r:id="rId12"/>
    <p:sldId id="271" r:id="rId13"/>
    <p:sldId id="276" r:id="rId14"/>
    <p:sldId id="272" r:id="rId15"/>
    <p:sldId id="278" r:id="rId16"/>
    <p:sldId id="277" r:id="rId17"/>
    <p:sldId id="273" r:id="rId18"/>
    <p:sldId id="279" r:id="rId19"/>
    <p:sldId id="280" r:id="rId20"/>
    <p:sldId id="281" r:id="rId21"/>
    <p:sldId id="274" r:id="rId22"/>
    <p:sldId id="285" r:id="rId23"/>
    <p:sldId id="286" r:id="rId24"/>
    <p:sldId id="287" r:id="rId25"/>
    <p:sldId id="288" r:id="rId26"/>
    <p:sldId id="265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aIFKUiUTqFtHkkDJ/dtX6BRFe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F511EB-0F6F-4D15-B5F4-5146A4D4D7F5}">
  <a:tblStyle styleId="{6BF511EB-0F6F-4D15-B5F4-5146A4D4D7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9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61e37288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9761e3728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principal">
  <p:cSld name="Título principal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300235" y="2297874"/>
            <a:ext cx="10363200" cy="113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300235" y="3537914"/>
            <a:ext cx="9144000" cy="80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body" idx="2"/>
          </p:nvPr>
        </p:nvSpPr>
        <p:spPr>
          <a:xfrm>
            <a:off x="8064499" y="4412203"/>
            <a:ext cx="3598935" cy="37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3"/>
          </p:nvPr>
        </p:nvSpPr>
        <p:spPr>
          <a:xfrm>
            <a:off x="8064499" y="4840691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4"/>
          </p:nvPr>
        </p:nvSpPr>
        <p:spPr>
          <a:xfrm>
            <a:off x="8064499" y="5177539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" name="Google Shape;1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4235" y="149224"/>
            <a:ext cx="1493520" cy="607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1" descr="https://lh6.googleusercontent.com/ZLGXLiyYQBDC3pNpzHlajnnY_WFW4j1mFpcX-qbvfs-xIsFhx2UUvf9cSRhJuQ-mGmXch_v7iOKH5eOYv2CunZheDTkcgPle13S0W0a56GxS1VAULDj-2kKjIumYR8nb6RJ32us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77" y="5373586"/>
            <a:ext cx="2606224" cy="148441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 txBox="1">
            <a:spLocks noGrp="1"/>
          </p:cNvSpPr>
          <p:nvPr>
            <p:ph type="body" idx="5"/>
          </p:nvPr>
        </p:nvSpPr>
        <p:spPr>
          <a:xfrm>
            <a:off x="4402065" y="4412203"/>
            <a:ext cx="3598935" cy="37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6"/>
          </p:nvPr>
        </p:nvSpPr>
        <p:spPr>
          <a:xfrm>
            <a:off x="4402065" y="4840691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7"/>
          </p:nvPr>
        </p:nvSpPr>
        <p:spPr>
          <a:xfrm>
            <a:off x="4402065" y="5177539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Índice">
  <p:cSld name="Índic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/>
          <p:nvPr/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la clase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">
  <p:cSld name="Secció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930400" y="2297874"/>
            <a:ext cx="9733035" cy="113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2519435" y="3537914"/>
            <a:ext cx="9144000" cy="80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námica o sprint">
  <p:cSld name="Dinámica o spr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ctrTitle"/>
          </p:nvPr>
        </p:nvSpPr>
        <p:spPr>
          <a:xfrm>
            <a:off x="2452438" y="658912"/>
            <a:ext cx="9225035" cy="113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ubTitle" idx="1"/>
          </p:nvPr>
        </p:nvSpPr>
        <p:spPr>
          <a:xfrm>
            <a:off x="2438399" y="1967875"/>
            <a:ext cx="9225035" cy="430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4" name="Google Shape;34;p15"/>
          <p:cNvGrpSpPr/>
          <p:nvPr/>
        </p:nvGrpSpPr>
        <p:grpSpPr>
          <a:xfrm>
            <a:off x="-352959" y="10302"/>
            <a:ext cx="2103423" cy="3574571"/>
            <a:chOff x="2364841" y="425886"/>
            <a:chExt cx="2103423" cy="3574571"/>
          </a:xfrm>
        </p:grpSpPr>
        <p:sp>
          <p:nvSpPr>
            <p:cNvPr id="35" name="Google Shape;35;p15"/>
            <p:cNvSpPr/>
            <p:nvPr/>
          </p:nvSpPr>
          <p:spPr>
            <a:xfrm rot="-9000000">
              <a:off x="2485265" y="581759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FAD3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 rot="-9000000">
              <a:off x="3185107" y="989259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FF7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 rot="1794778">
              <a:off x="2833478" y="785511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F7A3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 rot="1794778">
              <a:off x="3536736" y="1193015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FF45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 rot="-9000000">
              <a:off x="3188198" y="2737033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0087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 rot="-9000000">
              <a:off x="2485266" y="3145641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008F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 rot="1794778">
              <a:off x="2834762" y="2539064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03A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 rot="1794778">
              <a:off x="3537218" y="2130454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40AA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bliografía y lecturas complementarias">
  <p:cSld name="Bibliografía y lecturas complementaria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9"/>
          <p:cNvSpPr txBox="1"/>
          <p:nvPr/>
        </p:nvSpPr>
        <p:spPr>
          <a:xfrm>
            <a:off x="838200" y="347971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lecturas complementarias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erre">
  <p:cSld name="Cierr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594" y="-2231"/>
            <a:ext cx="116608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8785" y="4411606"/>
            <a:ext cx="2043857" cy="83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0" descr="https://lh6.googleusercontent.com/ZLGXLiyYQBDC3pNpzHlajnnY_WFW4j1mFpcX-qbvfs-xIsFhx2UUvf9cSRhJuQ-mGmXch_v7iOKH5eOYv2CunZheDTkcgPle13S0W0a56GxS1VAULDj-2kKjIumYR8nb6RJ32us8"/>
          <p:cNvPicPr preferRelativeResize="0"/>
          <p:nvPr/>
        </p:nvPicPr>
        <p:blipFill rotWithShape="1">
          <a:blip r:embed="rId4">
            <a:alphaModFix/>
          </a:blip>
          <a:srcRect t="14821" b="31638"/>
          <a:stretch/>
        </p:blipFill>
        <p:spPr>
          <a:xfrm>
            <a:off x="5557533" y="4439638"/>
            <a:ext cx="2635516" cy="80368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0"/>
          <p:cNvSpPr txBox="1"/>
          <p:nvPr/>
        </p:nvSpPr>
        <p:spPr>
          <a:xfrm>
            <a:off x="2624554" y="2663563"/>
            <a:ext cx="5846081" cy="116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gracias</a:t>
            </a:r>
            <a:endParaRPr/>
          </a:p>
        </p:txBody>
      </p:sp>
      <p:sp>
        <p:nvSpPr>
          <p:cNvPr id="56" name="Google Shape;56;p20"/>
          <p:cNvSpPr txBox="1"/>
          <p:nvPr/>
        </p:nvSpPr>
        <p:spPr>
          <a:xfrm>
            <a:off x="2624553" y="3683146"/>
            <a:ext cx="5846081" cy="22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Calibri"/>
              <a:buNone/>
            </a:pPr>
            <a:r>
              <a:rPr lang="en-US" sz="5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55" b="0" i="0" u="none" strike="noStrike" cap="none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01001101 01110101 01100011 01101000 01100001 01110011 00100000 01100111 01110010 01100001 01100011 01101001 01100001 01110011</a:t>
            </a:r>
            <a:endParaRPr sz="555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" name="Google Shape;57;p20"/>
          <p:cNvGrpSpPr/>
          <p:nvPr/>
        </p:nvGrpSpPr>
        <p:grpSpPr>
          <a:xfrm>
            <a:off x="-12700" y="-2228"/>
            <a:ext cx="2705821" cy="6860233"/>
            <a:chOff x="-12700" y="-2228"/>
            <a:chExt cx="2705821" cy="6860233"/>
          </a:xfrm>
        </p:grpSpPr>
        <p:sp>
          <p:nvSpPr>
            <p:cNvPr id="58" name="Google Shape;58;p20"/>
            <p:cNvSpPr/>
            <p:nvPr/>
          </p:nvSpPr>
          <p:spPr>
            <a:xfrm>
              <a:off x="-270" y="5986919"/>
              <a:ext cx="1742170" cy="8710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 rot="5400000">
              <a:off x="-409146" y="403358"/>
              <a:ext cx="1616927" cy="805754"/>
            </a:xfrm>
            <a:prstGeom prst="triangle">
              <a:avLst>
                <a:gd name="adj" fmla="val 50000"/>
              </a:avLst>
            </a:prstGeom>
            <a:solidFill>
              <a:srgbClr val="F05C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0"/>
            <p:cNvSpPr/>
            <p:nvPr/>
          </p:nvSpPr>
          <p:spPr>
            <a:xfrm rot="2700000">
              <a:off x="255135" y="1128813"/>
              <a:ext cx="1231900" cy="1231900"/>
            </a:xfrm>
            <a:prstGeom prst="rect">
              <a:avLst/>
            </a:prstGeom>
            <a:solidFill>
              <a:srgbClr val="374E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0"/>
            <p:cNvSpPr/>
            <p:nvPr/>
          </p:nvSpPr>
          <p:spPr>
            <a:xfrm rot="5400000">
              <a:off x="-418287" y="5523999"/>
              <a:ext cx="1616927" cy="805754"/>
            </a:xfrm>
            <a:prstGeom prst="triangle">
              <a:avLst>
                <a:gd name="adj" fmla="val 50000"/>
              </a:avLst>
            </a:prstGeom>
            <a:solidFill>
              <a:srgbClr val="F05C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0"/>
            <p:cNvSpPr/>
            <p:nvPr/>
          </p:nvSpPr>
          <p:spPr>
            <a:xfrm rot="2700000">
              <a:off x="254864" y="4372397"/>
              <a:ext cx="1231900" cy="1231900"/>
            </a:xfrm>
            <a:prstGeom prst="rect">
              <a:avLst/>
            </a:prstGeom>
            <a:solidFill>
              <a:srgbClr val="FAD3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0"/>
            <p:cNvSpPr/>
            <p:nvPr/>
          </p:nvSpPr>
          <p:spPr>
            <a:xfrm rot="2700000">
              <a:off x="1206086" y="5311919"/>
              <a:ext cx="1231900" cy="1231900"/>
            </a:xfrm>
            <a:prstGeom prst="rect">
              <a:avLst/>
            </a:prstGeom>
            <a:solidFill>
              <a:srgbClr val="40AA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un contenedor SIN bullets">
  <p:cSld name="Título y un contenedor SIN bulle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2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3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9">
            <a:alphaModFix/>
          </a:blip>
          <a:srcRect t="5616" b="6541"/>
          <a:stretch/>
        </p:blipFill>
        <p:spPr>
          <a:xfrm>
            <a:off x="0" y="0"/>
            <a:ext cx="596675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Aprendizaje_autom%C3%A1tico#cite_note-russell-1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300235" y="2297874"/>
            <a:ext cx="10363200" cy="113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smtClean="0"/>
              <a:t>5: </a:t>
            </a:r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Supervisado</a:t>
            </a:r>
            <a:endParaRPr dirty="0"/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1757435" y="3080714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dirty="0" err="1" smtClean="0"/>
              <a:t>Conceptos</a:t>
            </a:r>
            <a:r>
              <a:rPr lang="en-US" dirty="0" smtClean="0"/>
              <a:t> </a:t>
            </a:r>
            <a:r>
              <a:rPr lang="en-US" dirty="0" err="1" smtClean="0"/>
              <a:t>Basicos</a:t>
            </a:r>
            <a:endParaRPr dirty="0"/>
          </a:p>
        </p:txBody>
      </p:sp>
      <p:sp>
        <p:nvSpPr>
          <p:cNvPr id="79" name="Google Shape;79;p1"/>
          <p:cNvSpPr txBox="1">
            <a:spLocks noGrp="1"/>
          </p:cNvSpPr>
          <p:nvPr>
            <p:ph type="body" idx="2"/>
          </p:nvPr>
        </p:nvSpPr>
        <p:spPr>
          <a:xfrm>
            <a:off x="8064499" y="4031203"/>
            <a:ext cx="3598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Dr. José </a:t>
            </a:r>
            <a:r>
              <a:rPr lang="en-US" sz="2220" dirty="0" err="1"/>
              <a:t>García</a:t>
            </a:r>
            <a:endParaRPr sz="2220" dirty="0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3"/>
          </p:nvPr>
        </p:nvSpPr>
        <p:spPr>
          <a:xfrm>
            <a:off x="8064499" y="4459691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dirty="0"/>
              <a:t>j.garcia@udd.cl</a:t>
            </a:r>
            <a:endParaRPr sz="1480" dirty="0"/>
          </a:p>
        </p:txBody>
      </p:sp>
      <p:sp>
        <p:nvSpPr>
          <p:cNvPr id="81" name="Google Shape;81;p1"/>
          <p:cNvSpPr txBox="1">
            <a:spLocks noGrp="1"/>
          </p:cNvSpPr>
          <p:nvPr>
            <p:ph type="body" idx="4"/>
          </p:nvPr>
        </p:nvSpPr>
        <p:spPr>
          <a:xfrm>
            <a:off x="7176775" y="4796550"/>
            <a:ext cx="44865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dirty="0"/>
              <a:t>https://www.linkedin.com/in/jose-garcia-rubincus/</a:t>
            </a:r>
            <a:endParaRPr dirty="0"/>
          </a:p>
        </p:txBody>
      </p:sp>
      <p:sp>
        <p:nvSpPr>
          <p:cNvPr id="82" name="Google Shape;82;p1"/>
          <p:cNvSpPr txBox="1">
            <a:spLocks noGrp="1"/>
          </p:cNvSpPr>
          <p:nvPr>
            <p:ph type="body" idx="5"/>
          </p:nvPr>
        </p:nvSpPr>
        <p:spPr>
          <a:xfrm>
            <a:off x="3563865" y="4031203"/>
            <a:ext cx="3598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Dr. </a:t>
            </a:r>
            <a:r>
              <a:rPr lang="en-US" sz="2220" dirty="0" smtClean="0"/>
              <a:t>(c) Leonardo Causa</a:t>
            </a:r>
            <a:endParaRPr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body" idx="6"/>
          </p:nvPr>
        </p:nvSpPr>
        <p:spPr>
          <a:xfrm>
            <a:off x="3563865" y="4459691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80"/>
              <a:buFont typeface="Arial"/>
              <a:buNone/>
            </a:pPr>
            <a:r>
              <a:rPr lang="en-US" sz="1480" dirty="0" smtClean="0"/>
              <a:t>lcausa@udd.cl</a:t>
            </a:r>
            <a:endParaRPr sz="1480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endParaRPr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7"/>
          </p:nvPr>
        </p:nvSpPr>
        <p:spPr>
          <a:xfrm>
            <a:off x="2676228" y="4796550"/>
            <a:ext cx="44865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dirty="0"/>
              <a:t>https://www.linkedin.com/in/lcausa/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448" y="5682607"/>
            <a:ext cx="2384552" cy="87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Clasificación</a:t>
            </a:r>
            <a:r>
              <a:rPr lang="en-US" dirty="0" smtClean="0"/>
              <a:t> de </a:t>
            </a:r>
            <a:r>
              <a:rPr lang="en-US" dirty="0" err="1" smtClean="0"/>
              <a:t>Imágenes</a:t>
            </a:r>
            <a:r>
              <a:rPr lang="en-US" dirty="0" smtClean="0"/>
              <a:t> </a:t>
            </a:r>
            <a:r>
              <a:rPr lang="en-US" dirty="0" err="1" smtClean="0"/>
              <a:t>Médicas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40" y="1696375"/>
            <a:ext cx="4835030" cy="48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0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Predicción</a:t>
            </a:r>
            <a:r>
              <a:rPr lang="en-US" dirty="0" smtClean="0"/>
              <a:t> </a:t>
            </a:r>
            <a:r>
              <a:rPr lang="en-US" dirty="0" err="1" smtClean="0"/>
              <a:t>Bursatil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04" y="1740461"/>
            <a:ext cx="6157502" cy="47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5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Etapas</a:t>
            </a:r>
            <a:r>
              <a:rPr lang="en-US" dirty="0" smtClean="0"/>
              <a:t> </a:t>
            </a:r>
            <a:r>
              <a:rPr lang="en-US" dirty="0" err="1" smtClean="0"/>
              <a:t>Típicas</a:t>
            </a:r>
            <a:r>
              <a:rPr lang="en-US" dirty="0" smtClean="0"/>
              <a:t> de un </a:t>
            </a:r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Etapas</a:t>
            </a:r>
            <a:r>
              <a:rPr lang="en-US" dirty="0" smtClean="0"/>
              <a:t> de un </a:t>
            </a:r>
            <a:r>
              <a:rPr lang="en-US" dirty="0" err="1" smtClean="0"/>
              <a:t>Problema</a:t>
            </a:r>
            <a:r>
              <a:rPr lang="en-US" dirty="0" smtClean="0"/>
              <a:t> de Machine Learning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82" y="2319329"/>
            <a:ext cx="7880059" cy="37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4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Automático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86" y="2998053"/>
            <a:ext cx="7870938" cy="27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5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Clasificacion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27" y="2420906"/>
            <a:ext cx="7846503" cy="385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supervisado</a:t>
            </a:r>
            <a:r>
              <a:rPr lang="en-US" dirty="0" smtClean="0"/>
              <a:t> vs no </a:t>
            </a:r>
            <a:r>
              <a:rPr lang="en-US" dirty="0" err="1" smtClean="0"/>
              <a:t>supervisado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Supervisado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228" y="1967875"/>
            <a:ext cx="64293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9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No </a:t>
            </a:r>
            <a:r>
              <a:rPr lang="en-US" dirty="0" err="1" smtClean="0"/>
              <a:t>Supervisado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67" y="1987550"/>
            <a:ext cx="64293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2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761e37288_1_2"/>
          <p:cNvSpPr txBox="1">
            <a:spLocks noGrp="1"/>
          </p:cNvSpPr>
          <p:nvPr>
            <p:ph type="ctrTitle"/>
          </p:nvPr>
        </p:nvSpPr>
        <p:spPr>
          <a:xfrm>
            <a:off x="1300235" y="2297874"/>
            <a:ext cx="103632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smtClean="0"/>
              <a:t>5: </a:t>
            </a:r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Supervisado</a:t>
            </a:r>
            <a:endParaRPr dirty="0"/>
          </a:p>
        </p:txBody>
      </p:sp>
      <p:sp>
        <p:nvSpPr>
          <p:cNvPr id="91" name="Google Shape;91;g9761e37288_1_2"/>
          <p:cNvSpPr txBox="1">
            <a:spLocks noGrp="1"/>
          </p:cNvSpPr>
          <p:nvPr>
            <p:ph type="subTitle" idx="1"/>
          </p:nvPr>
        </p:nvSpPr>
        <p:spPr>
          <a:xfrm>
            <a:off x="1757435" y="3080714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dirty="0" err="1" smtClean="0"/>
              <a:t>Conceptos</a:t>
            </a:r>
            <a:r>
              <a:rPr lang="en-US" dirty="0" smtClean="0"/>
              <a:t> </a:t>
            </a:r>
            <a:r>
              <a:rPr lang="en-US" dirty="0" err="1" smtClean="0"/>
              <a:t>Basicos</a:t>
            </a:r>
            <a:endParaRPr dirty="0"/>
          </a:p>
        </p:txBody>
      </p:sp>
      <p:sp>
        <p:nvSpPr>
          <p:cNvPr id="92" name="Google Shape;92;g9761e37288_1_2"/>
          <p:cNvSpPr txBox="1">
            <a:spLocks noGrp="1"/>
          </p:cNvSpPr>
          <p:nvPr>
            <p:ph type="body" idx="2"/>
          </p:nvPr>
        </p:nvSpPr>
        <p:spPr>
          <a:xfrm>
            <a:off x="8064499" y="4031203"/>
            <a:ext cx="3598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MSc. Christopher Pope</a:t>
            </a:r>
            <a:endParaRPr sz="2220"/>
          </a:p>
        </p:txBody>
      </p:sp>
      <p:sp>
        <p:nvSpPr>
          <p:cNvPr id="93" name="Google Shape;93;g9761e37288_1_2"/>
          <p:cNvSpPr txBox="1">
            <a:spLocks noGrp="1"/>
          </p:cNvSpPr>
          <p:nvPr>
            <p:ph type="body" idx="3"/>
          </p:nvPr>
        </p:nvSpPr>
        <p:spPr>
          <a:xfrm>
            <a:off x="8064499" y="4459691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80"/>
              <a:buNone/>
            </a:pPr>
            <a:r>
              <a:rPr lang="en-US" sz="1480"/>
              <a:t>c.pope@udd.cl</a:t>
            </a:r>
            <a:endParaRPr sz="1480"/>
          </a:p>
        </p:txBody>
      </p:sp>
      <p:sp>
        <p:nvSpPr>
          <p:cNvPr id="94" name="Google Shape;94;g9761e37288_1_2"/>
          <p:cNvSpPr txBox="1">
            <a:spLocks noGrp="1"/>
          </p:cNvSpPr>
          <p:nvPr>
            <p:ph type="body" idx="4"/>
          </p:nvPr>
        </p:nvSpPr>
        <p:spPr>
          <a:xfrm>
            <a:off x="8064499" y="4796539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/>
              <a:t>https://www.linkedin.com/in/cpopesch/</a:t>
            </a:r>
            <a:endParaRPr/>
          </a:p>
        </p:txBody>
      </p:sp>
      <p:sp>
        <p:nvSpPr>
          <p:cNvPr id="95" name="Google Shape;95;g9761e37288_1_2"/>
          <p:cNvSpPr txBox="1">
            <a:spLocks noGrp="1"/>
          </p:cNvSpPr>
          <p:nvPr>
            <p:ph type="body" idx="5"/>
          </p:nvPr>
        </p:nvSpPr>
        <p:spPr>
          <a:xfrm>
            <a:off x="4402065" y="4031203"/>
            <a:ext cx="3598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Dr</a:t>
            </a:r>
            <a:r>
              <a:rPr lang="en-US" sz="2220" dirty="0" smtClean="0"/>
              <a:t>. Hector Allende-Cid</a:t>
            </a:r>
            <a:endParaRPr sz="2220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96" name="Google Shape;96;g9761e37288_1_2"/>
          <p:cNvSpPr txBox="1">
            <a:spLocks noGrp="1"/>
          </p:cNvSpPr>
          <p:nvPr>
            <p:ph type="body" idx="6"/>
          </p:nvPr>
        </p:nvSpPr>
        <p:spPr>
          <a:xfrm>
            <a:off x="4402065" y="4459691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dirty="0" smtClean="0"/>
              <a:t>h.allende@udd.cl</a:t>
            </a:r>
            <a:endParaRPr dirty="0"/>
          </a:p>
        </p:txBody>
      </p:sp>
      <p:sp>
        <p:nvSpPr>
          <p:cNvPr id="97" name="Google Shape;97;g9761e37288_1_2"/>
          <p:cNvSpPr txBox="1">
            <a:spLocks noGrp="1"/>
          </p:cNvSpPr>
          <p:nvPr>
            <p:ph type="body" idx="7"/>
          </p:nvPr>
        </p:nvSpPr>
        <p:spPr>
          <a:xfrm>
            <a:off x="3514428" y="4796550"/>
            <a:ext cx="44865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dirty="0"/>
              <a:t>https://</a:t>
            </a:r>
            <a:r>
              <a:rPr lang="en-US" dirty="0" smtClean="0"/>
              <a:t>www.linkedin.com/in/héctor-allende-cid-3b6b2721</a:t>
            </a:r>
            <a:r>
              <a:rPr lang="en-US" dirty="0"/>
              <a:t>/</a:t>
            </a:r>
            <a:endParaRPr dirty="0"/>
          </a:p>
        </p:txBody>
      </p:sp>
      <p:pic>
        <p:nvPicPr>
          <p:cNvPr id="98" name="Google Shape;98;g9761e37288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448" y="5682607"/>
            <a:ext cx="2384552" cy="87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Reforzado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228" y="1987550"/>
            <a:ext cx="64293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de </a:t>
            </a:r>
            <a:r>
              <a:rPr lang="en-US" dirty="0" err="1" smtClean="0"/>
              <a:t>Regresión</a:t>
            </a:r>
            <a:r>
              <a:rPr lang="en-US" dirty="0" smtClean="0"/>
              <a:t> y de </a:t>
            </a:r>
            <a:r>
              <a:rPr lang="en-US" dirty="0" err="1" smtClean="0"/>
              <a:t>Clasificación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92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Clasificacion</a:t>
            </a:r>
            <a:r>
              <a:rPr lang="en-US" dirty="0" smtClean="0"/>
              <a:t> vs </a:t>
            </a:r>
            <a:r>
              <a:rPr lang="en-US" smtClean="0"/>
              <a:t>Regresion</a:t>
            </a:r>
            <a:endParaRPr lang="en-US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52" y="2721763"/>
            <a:ext cx="5329806" cy="27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3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Preparacion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53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Particion</a:t>
            </a:r>
            <a:r>
              <a:rPr lang="en-US" dirty="0" smtClean="0"/>
              <a:t> </a:t>
            </a:r>
            <a:r>
              <a:rPr lang="en-US" dirty="0" err="1" smtClean="0"/>
              <a:t>Entrenamiento-Prueba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94" y="2487556"/>
            <a:ext cx="8337044" cy="326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90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Validacion</a:t>
            </a:r>
            <a:r>
              <a:rPr lang="en-US" dirty="0" smtClean="0"/>
              <a:t> </a:t>
            </a:r>
            <a:r>
              <a:rPr lang="en-US" dirty="0" err="1" smtClean="0"/>
              <a:t>Cruzada</a:t>
            </a:r>
            <a:r>
              <a:rPr lang="en-US" dirty="0" smtClean="0"/>
              <a:t> de k </a:t>
            </a:r>
            <a:r>
              <a:rPr lang="en-US" dirty="0" err="1" smtClean="0"/>
              <a:t>bloques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48" y="1876543"/>
            <a:ext cx="4790013" cy="448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27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6500" y="4370764"/>
            <a:ext cx="2384552" cy="87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s-ES" dirty="0" smtClean="0"/>
              <a:t>¿Qué </a:t>
            </a:r>
            <a:r>
              <a:rPr lang="es-ES" dirty="0"/>
              <a:t>es el aprendizaje </a:t>
            </a:r>
            <a:r>
              <a:rPr lang="es-ES" dirty="0" smtClean="0"/>
              <a:t>automático?</a:t>
            </a:r>
            <a:endParaRPr lang="es-ES" dirty="0"/>
          </a:p>
          <a:p>
            <a:pPr fontAlgn="base"/>
            <a:r>
              <a:rPr lang="es-ES" dirty="0"/>
              <a:t>Aplicaciones del aprendizaje </a:t>
            </a:r>
            <a:r>
              <a:rPr lang="es-ES" dirty="0" smtClean="0"/>
              <a:t>automático</a:t>
            </a:r>
            <a:endParaRPr lang="es-ES" dirty="0"/>
          </a:p>
          <a:p>
            <a:pPr fontAlgn="base"/>
            <a:r>
              <a:rPr lang="es-ES" dirty="0"/>
              <a:t>Etapas típicas de un problema de aprendizaje </a:t>
            </a:r>
            <a:r>
              <a:rPr lang="es-ES" dirty="0" smtClean="0"/>
              <a:t>automático</a:t>
            </a:r>
            <a:endParaRPr lang="es-ES" dirty="0"/>
          </a:p>
          <a:p>
            <a:pPr fontAlgn="base"/>
            <a:r>
              <a:rPr lang="es-ES" dirty="0"/>
              <a:t>Tipos de algoritmo de aprendizaje </a:t>
            </a:r>
            <a:r>
              <a:rPr lang="es-ES" dirty="0" smtClean="0"/>
              <a:t>automático</a:t>
            </a:r>
            <a:endParaRPr lang="es-ES" dirty="0"/>
          </a:p>
          <a:p>
            <a:pPr fontAlgn="base"/>
            <a:r>
              <a:rPr lang="es-ES" dirty="0"/>
              <a:t>Aprendizaje supervisado v/s no supervisado</a:t>
            </a:r>
          </a:p>
          <a:p>
            <a:pPr fontAlgn="base"/>
            <a:r>
              <a:rPr lang="es-ES" dirty="0"/>
              <a:t>Algoritmos </a:t>
            </a:r>
            <a:r>
              <a:rPr lang="es-ES" dirty="0" smtClean="0"/>
              <a:t>de regresión </a:t>
            </a:r>
            <a:r>
              <a:rPr lang="es-ES" dirty="0"/>
              <a:t>y de clasificación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2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3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Maquina</a:t>
            </a:r>
            <a:r>
              <a:rPr lang="en-US" dirty="0" smtClean="0"/>
              <a:t> o </a:t>
            </a:r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Automatico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aprendizaje automático</a:t>
            </a:r>
            <a:r>
              <a:rPr lang="es-ES" dirty="0"/>
              <a:t> o </a:t>
            </a:r>
            <a:r>
              <a:rPr lang="es-ES" b="1" dirty="0"/>
              <a:t>aprendizaje automatizado</a:t>
            </a:r>
            <a:r>
              <a:rPr lang="es-ES" dirty="0"/>
              <a:t> o </a:t>
            </a:r>
            <a:r>
              <a:rPr lang="es-ES" b="1" dirty="0"/>
              <a:t>aprendizaje de máquinas</a:t>
            </a:r>
            <a:r>
              <a:rPr lang="es-ES" dirty="0"/>
              <a:t> (del inglés, </a:t>
            </a:r>
            <a:r>
              <a:rPr lang="es-ES" i="1" dirty="0"/>
              <a:t>machine learning</a:t>
            </a:r>
            <a:r>
              <a:rPr lang="es-ES" dirty="0"/>
              <a:t>) es el </a:t>
            </a:r>
            <a:r>
              <a:rPr lang="es-ES" dirty="0" err="1"/>
              <a:t>subcampo</a:t>
            </a:r>
            <a:r>
              <a:rPr lang="es-ES" dirty="0"/>
              <a:t> de las ciencias de la computación y una rama de la inteligencia artificial, cuyo objetivo es desarrollar técnicas que permitan que las computadoras </a:t>
            </a:r>
            <a:r>
              <a:rPr lang="es-ES" i="1" dirty="0"/>
              <a:t>aprendan</a:t>
            </a:r>
            <a:r>
              <a:rPr lang="es-ES" dirty="0"/>
              <a:t>. Se dice que un agente aprende cuando su desempeño mejora con la experiencia; es decir, cuando la habilidad no estaba presente en su genotipo o rasgos de nacimiento.</a:t>
            </a:r>
            <a:r>
              <a:rPr lang="es-ES" baseline="30000" dirty="0">
                <a:hlinkClick r:id="rId2"/>
              </a:rPr>
              <a:t>1</a:t>
            </a:r>
            <a:r>
              <a:rPr lang="es-ES" dirty="0"/>
              <a:t>​ De forma más concreta, los investigadores del aprendizaje de máquinas buscan algoritmos y heurísticas para convertir muestras de datos en programas de computadora, sin tener que escribir los últimos explícitamente. Los modelos o programas resultantes deben ser capaces de generalizar comportamientos e inferencias para un conjunto más amplio (potencialmente infinito) de datos.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definición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 aprendizaje autónomo es el subconjunto de inteligencia artificial (IA) que se centra en desarrollar sistemas que aprenden, o mejoran el rendimiento, en función de los datos que consumen. Inteligencia artificial es un término amplio que se refiere a sistemas o máquinas que imitan la inteligencia humana. Se suele mencionar al aprendizaje autónomo y a la IA en las mismas conversaciones, y los términos a veces se usan indistintamente, pero no significan lo mismo. Un aspecto importante a destacar es que aunque todo aprendizaje autónomo es IA, no toda IA es aprendizaje autónomo.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5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Aplicaciones</a:t>
            </a:r>
            <a:r>
              <a:rPr lang="en-US" dirty="0" smtClean="0"/>
              <a:t> de </a:t>
            </a:r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Automatico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de </a:t>
            </a:r>
            <a:r>
              <a:rPr lang="en-US" dirty="0" err="1" smtClean="0"/>
              <a:t>Sentimientos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39" y="2115512"/>
            <a:ext cx="5485526" cy="36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8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en-US" dirty="0" err="1" smtClean="0"/>
              <a:t>vigilancia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44" y="1967875"/>
            <a:ext cx="6942144" cy="424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35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417</Words>
  <Application>Microsoft Office PowerPoint</Application>
  <PresentationFormat>Panorámica</PresentationFormat>
  <Paragraphs>46</Paragraphs>
  <Slides>26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Helvetica Neue</vt:lpstr>
      <vt:lpstr>Tema de Office</vt:lpstr>
      <vt:lpstr>Módulo 5: Aprendizaje Supervisado</vt:lpstr>
      <vt:lpstr>Módulo 5: Aprendizaje Supervisado</vt:lpstr>
      <vt:lpstr>Presentación de PowerPoint</vt:lpstr>
      <vt:lpstr>¿Qué es el Aprendizaje de Máquina?</vt:lpstr>
      <vt:lpstr>Aprendizaje de Maquina o Aprendizaje Automatico</vt:lpstr>
      <vt:lpstr>Otra definición</vt:lpstr>
      <vt:lpstr>Aplicaciones de Aprendizaje Automatico</vt:lpstr>
      <vt:lpstr>Analisis de Sentimientos</vt:lpstr>
      <vt:lpstr>Video vigilancia</vt:lpstr>
      <vt:lpstr>Clasificación de Imágenes Médicas</vt:lpstr>
      <vt:lpstr>Predicción Bursatil</vt:lpstr>
      <vt:lpstr>Etapas Típicas de un problema de Aprendizaje de Máquina</vt:lpstr>
      <vt:lpstr>Etapas de un Problema de Machine Learning</vt:lpstr>
      <vt:lpstr>Tipos de Algoritmo de Aprendizaje Automático</vt:lpstr>
      <vt:lpstr>Tipos</vt:lpstr>
      <vt:lpstr>Otra Clasificacion de tipos</vt:lpstr>
      <vt:lpstr>Aprendizaje supervisado vs no supervisado</vt:lpstr>
      <vt:lpstr>Aprendizaje Supervisado</vt:lpstr>
      <vt:lpstr>Aprendizaje No Supervisado</vt:lpstr>
      <vt:lpstr>Aprendizaje Reforzado</vt:lpstr>
      <vt:lpstr>Algoritmos de Regresión y de Clasificación</vt:lpstr>
      <vt:lpstr>Clasificacion vs Regresion</vt:lpstr>
      <vt:lpstr>Preparacion de Datos</vt:lpstr>
      <vt:lpstr>Particion Entrenamiento-Prueba</vt:lpstr>
      <vt:lpstr>Validacion Cruzada de k bloques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5: Aprendizaje Supervisado</dc:title>
  <dc:creator>Javiera Ventura Coello</dc:creator>
  <cp:lastModifiedBy>hector</cp:lastModifiedBy>
  <cp:revision>13</cp:revision>
  <dcterms:created xsi:type="dcterms:W3CDTF">2019-07-03T20:50:11Z</dcterms:created>
  <dcterms:modified xsi:type="dcterms:W3CDTF">2020-12-28T10:49:34Z</dcterms:modified>
</cp:coreProperties>
</file>