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6" r:id="rId4"/>
    <p:sldId id="271" r:id="rId5"/>
    <p:sldId id="270" r:id="rId6"/>
    <p:sldId id="269" r:id="rId7"/>
    <p:sldId id="268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5" r:id="rId29"/>
  </p:sldIdLst>
  <p:sldSz cx="12192000" cy="6858000"/>
  <p:notesSz cx="6858000" cy="9144000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gaIFKUiUTqFtHkkDJ/dtX6BRFe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F511EB-0F6F-4D15-B5F4-5146A4D4D7F5}">
  <a:tblStyle styleId="{6BF511EB-0F6F-4D15-B5F4-5146A4D4D7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8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61e37288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9761e3728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ABFDA-C83C-4D7D-91D1-49F414E03F72}" type="slidenum">
              <a:rPr lang="es-ES" altLang="en-US"/>
              <a:pPr/>
              <a:t>3</a:t>
            </a:fld>
            <a:endParaRPr lang="es-E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84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principal">
  <p:cSld name="Título principa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002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2"/>
          </p:nvPr>
        </p:nvSpPr>
        <p:spPr>
          <a:xfrm>
            <a:off x="8064499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3"/>
          </p:nvPr>
        </p:nvSpPr>
        <p:spPr>
          <a:xfrm>
            <a:off x="8064499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4"/>
          </p:nvPr>
        </p:nvSpPr>
        <p:spPr>
          <a:xfrm>
            <a:off x="8064499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4235" y="149224"/>
            <a:ext cx="1493520" cy="60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1" descr="https://lh6.googleusercontent.com/ZLGXLiyYQBDC3pNpzHlajnnY_WFW4j1mFpcX-qbvfs-xIsFhx2UUvf9cSRhJuQ-mGmXch_v7iOKH5eOYv2CunZheDTkcgPle13S0W0a56GxS1VAULDj-2kKjIumYR8nb6RJ32us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77" y="5373586"/>
            <a:ext cx="2606224" cy="148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 txBox="1">
            <a:spLocks noGrp="1"/>
          </p:cNvSpPr>
          <p:nvPr>
            <p:ph type="body" idx="5"/>
          </p:nvPr>
        </p:nvSpPr>
        <p:spPr>
          <a:xfrm>
            <a:off x="4402065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6"/>
          </p:nvPr>
        </p:nvSpPr>
        <p:spPr>
          <a:xfrm>
            <a:off x="4402065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7"/>
          </p:nvPr>
        </p:nvSpPr>
        <p:spPr>
          <a:xfrm>
            <a:off x="4402065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erre">
  <p:cSld name="Cierr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594" y="-2231"/>
            <a:ext cx="116608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785" y="4411606"/>
            <a:ext cx="2043857" cy="83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0" descr="https://lh6.googleusercontent.com/ZLGXLiyYQBDC3pNpzHlajnnY_WFW4j1mFpcX-qbvfs-xIsFhx2UUvf9cSRhJuQ-mGmXch_v7iOKH5eOYv2CunZheDTkcgPle13S0W0a56GxS1VAULDj-2kKjIumYR8nb6RJ32us8"/>
          <p:cNvPicPr preferRelativeResize="0"/>
          <p:nvPr/>
        </p:nvPicPr>
        <p:blipFill rotWithShape="1">
          <a:blip r:embed="rId4">
            <a:alphaModFix/>
          </a:blip>
          <a:srcRect t="14821" b="31638"/>
          <a:stretch/>
        </p:blipFill>
        <p:spPr>
          <a:xfrm>
            <a:off x="5557533" y="4439638"/>
            <a:ext cx="2635516" cy="8036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0"/>
          <p:cNvSpPr txBox="1"/>
          <p:nvPr/>
        </p:nvSpPr>
        <p:spPr>
          <a:xfrm>
            <a:off x="2624554" y="2663563"/>
            <a:ext cx="5846081" cy="116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gracias</a:t>
            </a:r>
            <a:endParaRPr/>
          </a:p>
        </p:txBody>
      </p:sp>
      <p:sp>
        <p:nvSpPr>
          <p:cNvPr id="56" name="Google Shape;56;p20"/>
          <p:cNvSpPr txBox="1"/>
          <p:nvPr/>
        </p:nvSpPr>
        <p:spPr>
          <a:xfrm>
            <a:off x="2624553" y="3683146"/>
            <a:ext cx="5846081" cy="2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Calibri"/>
              <a:buNone/>
            </a:pPr>
            <a:r>
              <a:rPr lang="en-US" sz="5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55" b="0" i="0" u="none" strike="noStrike" cap="non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01001101 01110101 01100011 01101000 01100001 01110011 00100000 01100111 01110010 01100001 01100011 01101001 01100001 01110011</a:t>
            </a:r>
            <a:endParaRPr sz="555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Google Shape;57;p20"/>
          <p:cNvGrpSpPr/>
          <p:nvPr/>
        </p:nvGrpSpPr>
        <p:grpSpPr>
          <a:xfrm>
            <a:off x="-12700" y="-2228"/>
            <a:ext cx="2705821" cy="6860233"/>
            <a:chOff x="-12700" y="-2228"/>
            <a:chExt cx="2705821" cy="6860233"/>
          </a:xfrm>
        </p:grpSpPr>
        <p:sp>
          <p:nvSpPr>
            <p:cNvPr id="58" name="Google Shape;58;p20"/>
            <p:cNvSpPr/>
            <p:nvPr/>
          </p:nvSpPr>
          <p:spPr>
            <a:xfrm>
              <a:off x="-270" y="5986919"/>
              <a:ext cx="1742170" cy="8710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rot="5400000">
              <a:off x="-409146" y="403358"/>
              <a:ext cx="1616927" cy="805754"/>
            </a:xfrm>
            <a:prstGeom prst="triangle">
              <a:avLst>
                <a:gd name="adj" fmla="val 50000"/>
              </a:avLst>
            </a:prstGeom>
            <a:solidFill>
              <a:srgbClr val="F05C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 rot="2700000">
              <a:off x="255135" y="1128813"/>
              <a:ext cx="1231900" cy="1231900"/>
            </a:xfrm>
            <a:prstGeom prst="rect">
              <a:avLst/>
            </a:prstGeom>
            <a:solidFill>
              <a:srgbClr val="374E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 rot="5400000">
              <a:off x="-418287" y="5523999"/>
              <a:ext cx="1616927" cy="805754"/>
            </a:xfrm>
            <a:prstGeom prst="triangle">
              <a:avLst>
                <a:gd name="adj" fmla="val 50000"/>
              </a:avLst>
            </a:prstGeom>
            <a:solidFill>
              <a:srgbClr val="F05C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0"/>
            <p:cNvSpPr/>
            <p:nvPr/>
          </p:nvSpPr>
          <p:spPr>
            <a:xfrm rot="2700000">
              <a:off x="254864" y="4372397"/>
              <a:ext cx="1231900" cy="1231900"/>
            </a:xfrm>
            <a:prstGeom prst="rect">
              <a:avLst/>
            </a:prstGeom>
            <a:solidFill>
              <a:srgbClr val="FAD3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 rot="2700000">
              <a:off x="1206086" y="5311919"/>
              <a:ext cx="1231900" cy="1231900"/>
            </a:xfrm>
            <a:prstGeom prst="rect">
              <a:avLst/>
            </a:prstGeom>
            <a:solidFill>
              <a:srgbClr val="40AA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693D6-F0EA-43AD-BCF9-7421664D6AB3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94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námica o sprint">
  <p:cSld name="Dinámica o spr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ctrTitle"/>
          </p:nvPr>
        </p:nvSpPr>
        <p:spPr>
          <a:xfrm>
            <a:off x="2452438" y="658912"/>
            <a:ext cx="9225035" cy="113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ubTitle" idx="1"/>
          </p:nvPr>
        </p:nvSpPr>
        <p:spPr>
          <a:xfrm>
            <a:off x="2438399" y="1967875"/>
            <a:ext cx="9225035" cy="430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4" name="Google Shape;34;p15"/>
          <p:cNvGrpSpPr/>
          <p:nvPr/>
        </p:nvGrpSpPr>
        <p:grpSpPr>
          <a:xfrm>
            <a:off x="-352959" y="10302"/>
            <a:ext cx="2103423" cy="3574571"/>
            <a:chOff x="2364841" y="425886"/>
            <a:chExt cx="2103423" cy="3574571"/>
          </a:xfrm>
        </p:grpSpPr>
        <p:sp>
          <p:nvSpPr>
            <p:cNvPr id="35" name="Google Shape;35;p15"/>
            <p:cNvSpPr/>
            <p:nvPr/>
          </p:nvSpPr>
          <p:spPr>
            <a:xfrm rot="-9000000">
              <a:off x="2485265" y="581759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FAD3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9000000">
              <a:off x="3185107" y="989259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FF7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rot="1794778">
              <a:off x="2833478" y="785511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F7A3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rot="1794778">
              <a:off x="3536736" y="1193015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FF45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-9000000">
              <a:off x="3188198" y="2737033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0087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 rot="-9000000">
              <a:off x="2485266" y="3145641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008F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1794778">
              <a:off x="2834762" y="2539064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03A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rot="1794778">
              <a:off x="3537218" y="2130454"/>
              <a:ext cx="810774" cy="698943"/>
            </a:xfrm>
            <a:prstGeom prst="triangle">
              <a:avLst>
                <a:gd name="adj" fmla="val 50000"/>
              </a:avLst>
            </a:prstGeom>
            <a:solidFill>
              <a:srgbClr val="40AA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92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Basic Biostat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15: Multiple Linear Regression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C144C-1EE1-4870-AA3E-0307272DCC34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73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Basic Biostat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15: Multiple Linear Regression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55B8B-D420-4298-AAFC-2E1933C5BF8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8">
            <a:alphaModFix/>
          </a:blip>
          <a:srcRect t="5616" b="6541"/>
          <a:stretch/>
        </p:blipFill>
        <p:spPr>
          <a:xfrm>
            <a:off x="0" y="0"/>
            <a:ext cx="596675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757435" y="3080714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dirty="0" err="1" smtClean="0"/>
              <a:t>Regresion</a:t>
            </a:r>
            <a:r>
              <a:rPr lang="en-US" dirty="0" smtClean="0"/>
              <a:t> Lineal</a:t>
            </a:r>
            <a:endParaRPr dirty="0"/>
          </a:p>
        </p:txBody>
      </p:sp>
      <p:sp>
        <p:nvSpPr>
          <p:cNvPr id="79" name="Google Shape;79;p1"/>
          <p:cNvSpPr txBox="1">
            <a:spLocks noGrp="1"/>
          </p:cNvSpPr>
          <p:nvPr>
            <p:ph type="body" idx="2"/>
          </p:nvPr>
        </p:nvSpPr>
        <p:spPr>
          <a:xfrm>
            <a:off x="8064499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Dr. José </a:t>
            </a:r>
            <a:r>
              <a:rPr lang="en-US" sz="2220" dirty="0" err="1"/>
              <a:t>García</a:t>
            </a:r>
            <a:endParaRPr sz="2220" dirty="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3"/>
          </p:nvPr>
        </p:nvSpPr>
        <p:spPr>
          <a:xfrm>
            <a:off x="8064499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dirty="0"/>
              <a:t>j.garcia@udd.cl</a:t>
            </a:r>
            <a:endParaRPr sz="1480" dirty="0"/>
          </a:p>
        </p:txBody>
      </p:sp>
      <p:sp>
        <p:nvSpPr>
          <p:cNvPr id="81" name="Google Shape;81;p1"/>
          <p:cNvSpPr txBox="1">
            <a:spLocks noGrp="1"/>
          </p:cNvSpPr>
          <p:nvPr>
            <p:ph type="body" idx="4"/>
          </p:nvPr>
        </p:nvSpPr>
        <p:spPr>
          <a:xfrm>
            <a:off x="7176775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dirty="0"/>
              <a:t>https://www.linkedin.com/in/jose-garcia-rubincus/</a:t>
            </a:r>
            <a:endParaRPr dirty="0"/>
          </a:p>
        </p:txBody>
      </p:sp>
      <p:sp>
        <p:nvSpPr>
          <p:cNvPr id="82" name="Google Shape;82;p1"/>
          <p:cNvSpPr txBox="1">
            <a:spLocks noGrp="1"/>
          </p:cNvSpPr>
          <p:nvPr>
            <p:ph type="body" idx="5"/>
          </p:nvPr>
        </p:nvSpPr>
        <p:spPr>
          <a:xfrm>
            <a:off x="3563865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Dr. </a:t>
            </a:r>
            <a:r>
              <a:rPr lang="en-US" sz="2220" dirty="0" smtClean="0"/>
              <a:t>(c) Leonardo Causa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6"/>
          </p:nvPr>
        </p:nvSpPr>
        <p:spPr>
          <a:xfrm>
            <a:off x="3563865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80"/>
              <a:buFont typeface="Arial"/>
              <a:buNone/>
            </a:pPr>
            <a:r>
              <a:rPr lang="en-US" sz="1480" dirty="0" smtClean="0"/>
              <a:t>lcausa@udd.cl</a:t>
            </a:r>
            <a:endParaRPr sz="148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7"/>
          </p:nvPr>
        </p:nvSpPr>
        <p:spPr>
          <a:xfrm>
            <a:off x="2676228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dirty="0"/>
              <a:t>https://www.linkedin.com/in/lcausa/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448" y="5682607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n-US" dirty="0">
                <a:latin typeface="Verdana" panose="020B0604030504040204" pitchFamily="34" charset="0"/>
              </a:rPr>
              <a:t>El valor de la correlación entre cualquier par de variables es un número entre -1 y 1. </a:t>
            </a:r>
            <a:r>
              <a:rPr lang="es-ES_tradnl" altLang="en-US" dirty="0" smtClean="0">
                <a:latin typeface="Verdana" panose="020B0604030504040204" pitchFamily="34" charset="0"/>
              </a:rPr>
              <a:t>Un </a:t>
            </a:r>
            <a:r>
              <a:rPr lang="es-ES_tradnl" altLang="en-US" dirty="0">
                <a:latin typeface="Verdana" panose="020B0604030504040204" pitchFamily="34" charset="0"/>
              </a:rPr>
              <a:t>valor alto de correlación no indica que existe alguna relación de causa-efecto entre las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1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43293"/>
              </p:ext>
            </p:extLst>
          </p:nvPr>
        </p:nvGraphicFramePr>
        <p:xfrm>
          <a:off x="4718013" y="0"/>
          <a:ext cx="6254787" cy="677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o" r:id="rId3" imgW="6252154" imgH="7005725" progId="Word.Document.8">
                  <p:embed/>
                </p:oleObj>
              </mc:Choice>
              <mc:Fallback>
                <p:oleObj name="Documento" r:id="rId3" imgW="6252154" imgH="7005725" progId="Word.Document.8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13" y="0"/>
                        <a:ext cx="6254787" cy="6770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2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 dirty="0"/>
              <a:t>El siguiente es</a:t>
            </a:r>
            <a:r>
              <a:rPr lang="es-ES_tradnl" altLang="en-US" dirty="0"/>
              <a:t> un gráfico de dispersión que muestra estos datos.</a:t>
            </a:r>
          </a:p>
          <a:p>
            <a:endParaRPr lang="en-US" dirty="0"/>
          </a:p>
        </p:txBody>
      </p:sp>
      <p:graphicFrame>
        <p:nvGraphicFramePr>
          <p:cNvPr id="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982639"/>
              </p:ext>
            </p:extLst>
          </p:nvPr>
        </p:nvGraphicFramePr>
        <p:xfrm>
          <a:off x="3666366" y="2614612"/>
          <a:ext cx="6769100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Hoja de cálculo" r:id="rId3" imgW="2234599" imgH="1195754" progId="Excel.Sheet.8">
                  <p:embed/>
                </p:oleObj>
              </mc:Choice>
              <mc:Fallback>
                <p:oleObj name="Hoja de cálculo" r:id="rId3" imgW="2234599" imgH="1195754" progId="Excel.Sheet.8">
                  <p:embed/>
                  <p:pic>
                    <p:nvPicPr>
                      <p:cNvPr id="3891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366" y="2614612"/>
                        <a:ext cx="6769100" cy="376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6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graficos</a:t>
            </a:r>
            <a:r>
              <a:rPr lang="en-US" dirty="0" smtClean="0"/>
              <a:t> de dispersion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13752"/>
              </p:ext>
            </p:extLst>
          </p:nvPr>
        </p:nvGraphicFramePr>
        <p:xfrm>
          <a:off x="3576506" y="1893116"/>
          <a:ext cx="67691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Imagen de mapa de bits" r:id="rId3" imgW="3488226" imgH="2510874" progId="Paint.Picture">
                  <p:embed/>
                </p:oleObj>
              </mc:Choice>
              <mc:Fallback>
                <p:oleObj name="Imagen de mapa de bits" r:id="rId3" imgW="3488226" imgH="2510874" progId="Paint.Picture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506" y="1893116"/>
                        <a:ext cx="6769100" cy="487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1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Regresion</a:t>
            </a:r>
            <a:r>
              <a:rPr lang="en-US" dirty="0" smtClean="0"/>
              <a:t> Lineal Simple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n-US" dirty="0" smtClean="0">
                <a:latin typeface="Verdana" panose="020B0604030504040204" pitchFamily="34" charset="0"/>
              </a:rPr>
              <a:t>Ahora </a:t>
            </a:r>
            <a:r>
              <a:rPr lang="es-ES_tradnl" altLang="en-US" dirty="0">
                <a:latin typeface="Verdana" panose="020B0604030504040204" pitchFamily="34" charset="0"/>
              </a:rPr>
              <a:t>asumiremos que si hay una relación de causalidad de la variable X (causa) hacia la variable Y (efecto). </a:t>
            </a: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Además, se sabe que esa relación es de tipo lineal, dentro del rango de los datos.</a:t>
            </a: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Estableceremos un modelo para explicar la causa (Y) en términos del efecto (X), del tipo siguiente: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						</a:t>
            </a:r>
          </a:p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						para </a:t>
            </a:r>
            <a:r>
              <a:rPr lang="es-ES_tradnl" altLang="en-US" i="1" dirty="0">
                <a:latin typeface="Verdana" panose="020B0604030504040204" pitchFamily="34" charset="0"/>
              </a:rPr>
              <a:t>i = 1,2,..., n</a:t>
            </a:r>
          </a:p>
          <a:p>
            <a:pPr>
              <a:lnSpc>
                <a:spcPct val="140000"/>
              </a:lnSpc>
            </a:pPr>
            <a:r>
              <a:rPr lang="es-ES_tradnl" altLang="en-US" dirty="0" smtClean="0">
                <a:latin typeface="Verdana" panose="020B0604030504040204" pitchFamily="34" charset="0"/>
              </a:rPr>
              <a:t>en </a:t>
            </a:r>
            <a:r>
              <a:rPr lang="es-ES_tradnl" altLang="en-US" dirty="0">
                <a:latin typeface="Verdana" panose="020B0604030504040204" pitchFamily="34" charset="0"/>
              </a:rPr>
              <a:t>que </a:t>
            </a:r>
            <a:r>
              <a:rPr lang="es-ES_tradnl" altLang="en-US" i="1" dirty="0">
                <a:latin typeface="Verdana" panose="020B0604030504040204" pitchFamily="34" charset="0"/>
              </a:rPr>
              <a:t>a</a:t>
            </a:r>
            <a:r>
              <a:rPr lang="es-ES_tradnl" altLang="en-US" dirty="0">
                <a:latin typeface="Verdana" panose="020B0604030504040204" pitchFamily="34" charset="0"/>
              </a:rPr>
              <a:t> y </a:t>
            </a:r>
            <a:r>
              <a:rPr lang="es-ES_tradnl" altLang="en-US" i="1" dirty="0">
                <a:latin typeface="Verdana" panose="020B0604030504040204" pitchFamily="34" charset="0"/>
              </a:rPr>
              <a:t>b</a:t>
            </a:r>
            <a:r>
              <a:rPr lang="es-ES_tradnl" altLang="en-US" dirty="0">
                <a:latin typeface="Verdana" panose="020B0604030504040204" pitchFamily="34" charset="0"/>
              </a:rPr>
              <a:t> son dos cantidades fijas (</a:t>
            </a:r>
            <a:r>
              <a:rPr lang="es-ES_tradnl" altLang="en-US" i="1" dirty="0">
                <a:latin typeface="Verdana" panose="020B0604030504040204" pitchFamily="34" charset="0"/>
              </a:rPr>
              <a:t>parámetros</a:t>
            </a:r>
            <a:r>
              <a:rPr lang="es-ES_tradnl" altLang="en-US" dirty="0">
                <a:latin typeface="Verdana" panose="020B0604030504040204" pitchFamily="34" charset="0"/>
              </a:rPr>
              <a:t> del modelo) y los </a:t>
            </a:r>
            <a:r>
              <a:rPr lang="es-ES_tradnl" altLang="en-US" i="1" dirty="0">
                <a:latin typeface="Verdana" panose="020B0604030504040204" pitchFamily="34" charset="0"/>
              </a:rPr>
              <a:t>e</a:t>
            </a:r>
            <a:r>
              <a:rPr lang="es-ES_tradnl" altLang="en-US" i="1" baseline="-25000" dirty="0">
                <a:latin typeface="Verdana" panose="020B0604030504040204" pitchFamily="34" charset="0"/>
              </a:rPr>
              <a:t>i</a:t>
            </a:r>
            <a:r>
              <a:rPr lang="es-ES_tradnl" altLang="en-US" baseline="-25000" dirty="0">
                <a:latin typeface="Verdana" panose="020B0604030504040204" pitchFamily="34" charset="0"/>
              </a:rPr>
              <a:t> </a:t>
            </a:r>
            <a:r>
              <a:rPr lang="es-ES_tradnl" altLang="en-US" dirty="0">
                <a:latin typeface="Verdana" panose="020B0604030504040204" pitchFamily="34" charset="0"/>
              </a:rPr>
              <a:t>son cantidades aleatorias que representan las diferencias entre lo que postula el modelo  y lo que realmente se observa, </a:t>
            </a:r>
            <a:r>
              <a:rPr lang="es-ES_tradnl" altLang="en-US" i="1" dirty="0">
                <a:latin typeface="Verdana" panose="020B0604030504040204" pitchFamily="34" charset="0"/>
              </a:rPr>
              <a:t>y</a:t>
            </a:r>
            <a:r>
              <a:rPr lang="es-ES_tradnl" altLang="en-US" dirty="0"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s-ES_tradnl" altLang="en-US" dirty="0" smtClean="0">
                <a:latin typeface="Verdana" panose="020B0604030504040204" pitchFamily="34" charset="0"/>
              </a:rPr>
              <a:t>Por </a:t>
            </a:r>
            <a:r>
              <a:rPr lang="es-ES_tradnl" altLang="en-US" dirty="0">
                <a:latin typeface="Verdana" panose="020B0604030504040204" pitchFamily="34" charset="0"/>
              </a:rPr>
              <a:t>esa razón a los </a:t>
            </a:r>
            <a:r>
              <a:rPr lang="es-ES_tradnl" altLang="en-US" i="1" dirty="0">
                <a:latin typeface="Verdana" panose="020B0604030504040204" pitchFamily="34" charset="0"/>
              </a:rPr>
              <a:t>e </a:t>
            </a:r>
            <a:r>
              <a:rPr lang="es-ES_tradnl" altLang="en-US" dirty="0">
                <a:latin typeface="Verdana" panose="020B0604030504040204" pitchFamily="34" charset="0"/>
              </a:rPr>
              <a:t>los llamaremos "errores" o "errores aleatorios". Se asume que tienen valor esperado 0 y desviación estándar común .</a:t>
            </a:r>
            <a:endParaRPr lang="es-ES" altLang="en-US" u="sng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55063"/>
              </p:ext>
            </p:extLst>
          </p:nvPr>
        </p:nvGraphicFramePr>
        <p:xfrm>
          <a:off x="4571301" y="2637639"/>
          <a:ext cx="26638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cuación" r:id="rId3" imgW="561600" imgH="129600" progId="Equation.3">
                  <p:embed/>
                </p:oleObj>
              </mc:Choice>
              <mc:Fallback>
                <p:oleObj name="Ecuación" r:id="rId3" imgW="561600" imgH="129600" progId="Equation.3">
                  <p:embed/>
                  <p:pic>
                    <p:nvPicPr>
                      <p:cNvPr id="10445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301" y="2637639"/>
                        <a:ext cx="26638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9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73" y="1224475"/>
            <a:ext cx="6732587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altLang="en-US" dirty="0">
                <a:latin typeface="Verdana" panose="020B0604030504040204" pitchFamily="34" charset="0"/>
              </a:rPr>
              <a:t>Representación de los datos en un gráfico de dispersión:</a:t>
            </a:r>
            <a:r>
              <a:rPr lang="es-ES_tradnl" altLang="en-US" dirty="0">
                <a:latin typeface="Verdana" panose="020B0604030504040204" pitchFamily="34" charset="0"/>
              </a:rPr>
              <a:t/>
            </a:r>
            <a:br>
              <a:rPr lang="es-ES_tradnl" altLang="en-US" dirty="0"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28" y="2035656"/>
            <a:ext cx="604837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2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Se puede apreciar la relación lineal existente entre ambas variables observadas.</a:t>
            </a:r>
          </a:p>
          <a:p>
            <a:pPr>
              <a:lnSpc>
                <a:spcPct val="140000"/>
              </a:lnSpc>
            </a:pPr>
            <a:r>
              <a:rPr lang="es-ES_tradnl" altLang="en-US" dirty="0" smtClean="0">
                <a:latin typeface="Verdana" panose="020B0604030504040204" pitchFamily="34" charset="0"/>
              </a:rPr>
              <a:t>Nuestro </a:t>
            </a:r>
            <a:r>
              <a:rPr lang="es-ES_tradnl" altLang="en-US" dirty="0">
                <a:latin typeface="Verdana" panose="020B0604030504040204" pitchFamily="34" charset="0"/>
              </a:rPr>
              <a:t>problema es estimar los parámetros </a:t>
            </a:r>
            <a:r>
              <a:rPr lang="es-ES_tradnl" altLang="en-US" i="1" dirty="0">
                <a:latin typeface="Verdana" panose="020B0604030504040204" pitchFamily="34" charset="0"/>
              </a:rPr>
              <a:t>a</a:t>
            </a:r>
            <a:r>
              <a:rPr lang="es-ES_tradnl" altLang="en-US" dirty="0">
                <a:latin typeface="Verdana" panose="020B0604030504040204" pitchFamily="34" charset="0"/>
              </a:rPr>
              <a:t>, </a:t>
            </a:r>
            <a:r>
              <a:rPr lang="es-ES_tradnl" altLang="en-US" i="1" dirty="0">
                <a:latin typeface="Verdana" panose="020B0604030504040204" pitchFamily="34" charset="0"/>
              </a:rPr>
              <a:t>b</a:t>
            </a:r>
            <a:r>
              <a:rPr lang="es-ES_tradnl" altLang="en-US" dirty="0">
                <a:latin typeface="Verdana" panose="020B0604030504040204" pitchFamily="34" charset="0"/>
              </a:rPr>
              <a:t> y  para poder identificar el modelo.</a:t>
            </a:r>
          </a:p>
          <a:p>
            <a:pPr>
              <a:lnSpc>
                <a:spcPct val="140000"/>
              </a:lnSpc>
            </a:pPr>
            <a:r>
              <a:rPr lang="es-ES_tradnl" altLang="en-US" dirty="0" smtClean="0">
                <a:latin typeface="Verdana" panose="020B0604030504040204" pitchFamily="34" charset="0"/>
              </a:rPr>
              <a:t>Para </a:t>
            </a:r>
            <a:r>
              <a:rPr lang="es-ES_tradnl" altLang="en-US" dirty="0">
                <a:latin typeface="Verdana" panose="020B0604030504040204" pitchFamily="34" charset="0"/>
              </a:rPr>
              <a:t>estimar </a:t>
            </a:r>
            <a:r>
              <a:rPr lang="es-ES_tradnl" altLang="en-US" i="1" dirty="0">
                <a:latin typeface="Verdana" panose="020B0604030504040204" pitchFamily="34" charset="0"/>
              </a:rPr>
              <a:t>a</a:t>
            </a:r>
            <a:r>
              <a:rPr lang="es-ES_tradnl" altLang="en-US" dirty="0">
                <a:latin typeface="Verdana" panose="020B0604030504040204" pitchFamily="34" charset="0"/>
              </a:rPr>
              <a:t> y </a:t>
            </a:r>
            <a:r>
              <a:rPr lang="es-ES_tradnl" altLang="en-US" i="1" dirty="0">
                <a:latin typeface="Verdana" panose="020B0604030504040204" pitchFamily="34" charset="0"/>
              </a:rPr>
              <a:t>b</a:t>
            </a:r>
            <a:r>
              <a:rPr lang="es-ES_tradnl" altLang="en-US" dirty="0">
                <a:latin typeface="Verdana" panose="020B0604030504040204" pitchFamily="34" charset="0"/>
              </a:rPr>
              <a:t> se utiliza el método de </a:t>
            </a:r>
            <a:r>
              <a:rPr lang="es-ES_tradnl" altLang="en-US" i="1" dirty="0">
                <a:latin typeface="Verdana" panose="020B0604030504040204" pitchFamily="34" charset="0"/>
              </a:rPr>
              <a:t>Mínimos cuadrados</a:t>
            </a:r>
            <a:r>
              <a:rPr lang="es-ES_tradnl" altLang="en-US" dirty="0">
                <a:latin typeface="Verdana" panose="020B0604030504040204" pitchFamily="34" charset="0"/>
              </a:rPr>
              <a:t>, que consiste en encontrar aquellos valores de </a:t>
            </a:r>
            <a:r>
              <a:rPr lang="es-ES_tradnl" altLang="en-US" i="1" dirty="0">
                <a:latin typeface="Verdana" panose="020B0604030504040204" pitchFamily="34" charset="0"/>
              </a:rPr>
              <a:t>a</a:t>
            </a:r>
            <a:r>
              <a:rPr lang="es-ES_tradnl" altLang="en-US" dirty="0">
                <a:latin typeface="Verdana" panose="020B0604030504040204" pitchFamily="34" charset="0"/>
              </a:rPr>
              <a:t> y de </a:t>
            </a:r>
            <a:r>
              <a:rPr lang="es-ES_tradnl" altLang="en-US" i="1" dirty="0">
                <a:latin typeface="Verdana" panose="020B0604030504040204" pitchFamily="34" charset="0"/>
              </a:rPr>
              <a:t>b</a:t>
            </a:r>
            <a:r>
              <a:rPr lang="es-ES_tradnl" altLang="en-US" dirty="0">
                <a:latin typeface="Verdana" panose="020B0604030504040204" pitchFamily="34" charset="0"/>
              </a:rPr>
              <a:t> que hagan mínima la suma de los cuadrados de las desviaciones de las observaciones respecto de la recta que representa el  modelo, en el sentido vertical.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s-ES_tradnl" altLang="en-US" dirty="0">
                <a:latin typeface="Verdana" panose="020B0604030504040204" pitchFamily="34" charset="0"/>
              </a:rPr>
              <a:t>En la figura, son los cuadrados de los segmentos verticales cuya suma de cuadrados se debe minimizar, para determinar </a:t>
            </a:r>
            <a:r>
              <a:rPr lang="es-ES_tradnl" altLang="en-US" i="1" dirty="0">
                <a:latin typeface="Verdana" panose="020B0604030504040204" pitchFamily="34" charset="0"/>
              </a:rPr>
              <a:t>a</a:t>
            </a:r>
            <a:r>
              <a:rPr lang="es-ES_tradnl" altLang="en-US" dirty="0">
                <a:latin typeface="Verdana" panose="020B0604030504040204" pitchFamily="34" charset="0"/>
              </a:rPr>
              <a:t> y </a:t>
            </a:r>
            <a:r>
              <a:rPr lang="es-ES_tradnl" altLang="en-US" i="1" dirty="0">
                <a:latin typeface="Verdana" panose="020B0604030504040204" pitchFamily="34" charset="0"/>
              </a:rPr>
              <a:t>b.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s-ES_tradnl" altLang="en-US" dirty="0" smtClean="0">
                <a:latin typeface="Verdana" panose="020B0604030504040204" pitchFamily="34" charset="0"/>
              </a:rPr>
              <a:t>Estos </a:t>
            </a:r>
            <a:r>
              <a:rPr lang="es-ES_tradnl" altLang="en-US" dirty="0">
                <a:latin typeface="Verdana" panose="020B0604030504040204" pitchFamily="34" charset="0"/>
              </a:rPr>
              <a:t>segmentos representan los errores </a:t>
            </a:r>
            <a:r>
              <a:rPr lang="es-ES_tradnl" altLang="en-US" i="1" dirty="0">
                <a:latin typeface="Verdana" panose="020B0604030504040204" pitchFamily="34" charset="0"/>
              </a:rPr>
              <a:t>e</a:t>
            </a:r>
            <a:r>
              <a:rPr lang="es-ES_tradnl" altLang="en-US" dirty="0">
                <a:latin typeface="Verdana" panose="020B0604030504040204" pitchFamily="34" charset="0"/>
              </a:rPr>
              <a:t> del modelo.</a:t>
            </a:r>
            <a:r>
              <a:rPr lang="es-ES_tradnl" altLang="en-US" i="1" dirty="0">
                <a:latin typeface="Verdana" panose="020B0604030504040204" pitchFamily="34" charset="0"/>
              </a:rPr>
              <a:t> b</a:t>
            </a:r>
            <a:r>
              <a:rPr lang="es-ES_tradnl" altLang="en-US" dirty="0">
                <a:latin typeface="Verdana" panose="020B0604030504040204" pitchFamily="34" charset="0"/>
              </a:rPr>
              <a:t> se llama </a:t>
            </a:r>
            <a:r>
              <a:rPr lang="es-ES_tradnl" altLang="en-US" i="1" dirty="0">
                <a:latin typeface="Verdana" panose="020B0604030504040204" pitchFamily="34" charset="0"/>
              </a:rPr>
              <a:t>pendiente</a:t>
            </a:r>
            <a:r>
              <a:rPr lang="es-ES_tradnl" altLang="en-US" dirty="0">
                <a:latin typeface="Verdana" panose="020B0604030504040204" pitchFamily="34" charset="0"/>
              </a:rPr>
              <a:t> de la recta que representa los datos y </a:t>
            </a:r>
            <a:r>
              <a:rPr lang="es-ES_tradnl" altLang="en-US" i="1" dirty="0">
                <a:latin typeface="Verdana" panose="020B0604030504040204" pitchFamily="34" charset="0"/>
              </a:rPr>
              <a:t>a</a:t>
            </a:r>
            <a:r>
              <a:rPr lang="es-ES_tradnl" altLang="en-US" dirty="0">
                <a:latin typeface="Verdana" panose="020B0604030504040204" pitchFamily="34" charset="0"/>
              </a:rPr>
              <a:t> se llama </a:t>
            </a:r>
            <a:r>
              <a:rPr lang="es-ES_tradnl" altLang="en-US" i="1" dirty="0">
                <a:latin typeface="Verdana" panose="020B0604030504040204" pitchFamily="34" charset="0"/>
              </a:rPr>
              <a:t>intercepto</a:t>
            </a:r>
            <a:r>
              <a:rPr lang="es-ES_tradnl" altLang="en-US" dirty="0">
                <a:latin typeface="Verdana" panose="020B0604030504040204" pitchFamily="34" charset="0"/>
              </a:rPr>
              <a:t> sobre el eje vertical.</a:t>
            </a:r>
            <a:endParaRPr lang="es-ES" altLang="en-US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34916"/>
              </p:ext>
            </p:extLst>
          </p:nvPr>
        </p:nvGraphicFramePr>
        <p:xfrm>
          <a:off x="4412610" y="1211284"/>
          <a:ext cx="4698124" cy="288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Imagen de mapa de bits" r:id="rId3" imgW="1739235" imgH="1069147" progId="Paint.Picture">
                  <p:embed/>
                </p:oleObj>
              </mc:Choice>
              <mc:Fallback>
                <p:oleObj name="Imagen de mapa de bits" r:id="rId3" imgW="1739235" imgH="1069147" progId="Paint.Picture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610" y="1211284"/>
                        <a:ext cx="4698124" cy="2889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0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61e37288_1_2"/>
          <p:cNvSpPr txBox="1">
            <a:spLocks noGrp="1"/>
          </p:cNvSpPr>
          <p:nvPr>
            <p:ph type="ctrTitle"/>
          </p:nvPr>
        </p:nvSpPr>
        <p:spPr>
          <a:xfrm>
            <a:off x="1300235" y="2297874"/>
            <a:ext cx="103632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dirty="0"/>
          </a:p>
        </p:txBody>
      </p:sp>
      <p:sp>
        <p:nvSpPr>
          <p:cNvPr id="91" name="Google Shape;91;g9761e37288_1_2"/>
          <p:cNvSpPr txBox="1">
            <a:spLocks noGrp="1"/>
          </p:cNvSpPr>
          <p:nvPr>
            <p:ph type="subTitle" idx="1"/>
          </p:nvPr>
        </p:nvSpPr>
        <p:spPr>
          <a:xfrm>
            <a:off x="1757435" y="3080714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dirty="0" err="1" smtClean="0"/>
              <a:t>Regresion</a:t>
            </a:r>
            <a:r>
              <a:rPr lang="en-US" dirty="0" smtClean="0"/>
              <a:t> Lineal</a:t>
            </a:r>
            <a:endParaRPr dirty="0"/>
          </a:p>
        </p:txBody>
      </p:sp>
      <p:sp>
        <p:nvSpPr>
          <p:cNvPr id="92" name="Google Shape;92;g9761e37288_1_2"/>
          <p:cNvSpPr txBox="1">
            <a:spLocks noGrp="1"/>
          </p:cNvSpPr>
          <p:nvPr>
            <p:ph type="body" idx="2"/>
          </p:nvPr>
        </p:nvSpPr>
        <p:spPr>
          <a:xfrm>
            <a:off x="8064499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MSc. Christopher Pope</a:t>
            </a:r>
            <a:endParaRPr sz="2220"/>
          </a:p>
        </p:txBody>
      </p:sp>
      <p:sp>
        <p:nvSpPr>
          <p:cNvPr id="93" name="Google Shape;93;g9761e37288_1_2"/>
          <p:cNvSpPr txBox="1">
            <a:spLocks noGrp="1"/>
          </p:cNvSpPr>
          <p:nvPr>
            <p:ph type="body" idx="3"/>
          </p:nvPr>
        </p:nvSpPr>
        <p:spPr>
          <a:xfrm>
            <a:off x="8064499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80"/>
              <a:buNone/>
            </a:pPr>
            <a:r>
              <a:rPr lang="en-US" sz="1480"/>
              <a:t>c.pope@udd.cl</a:t>
            </a:r>
            <a:endParaRPr sz="1480"/>
          </a:p>
        </p:txBody>
      </p:sp>
      <p:sp>
        <p:nvSpPr>
          <p:cNvPr id="94" name="Google Shape;94;g9761e37288_1_2"/>
          <p:cNvSpPr txBox="1">
            <a:spLocks noGrp="1"/>
          </p:cNvSpPr>
          <p:nvPr>
            <p:ph type="body" idx="4"/>
          </p:nvPr>
        </p:nvSpPr>
        <p:spPr>
          <a:xfrm>
            <a:off x="8064499" y="4796539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/>
              <a:t>https://www.linkedin.com/in/cpopesch/</a:t>
            </a:r>
            <a:endParaRPr/>
          </a:p>
        </p:txBody>
      </p:sp>
      <p:sp>
        <p:nvSpPr>
          <p:cNvPr id="95" name="Google Shape;95;g9761e37288_1_2"/>
          <p:cNvSpPr txBox="1">
            <a:spLocks noGrp="1"/>
          </p:cNvSpPr>
          <p:nvPr>
            <p:ph type="body" idx="5"/>
          </p:nvPr>
        </p:nvSpPr>
        <p:spPr>
          <a:xfrm>
            <a:off x="4402065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Dr</a:t>
            </a:r>
            <a:r>
              <a:rPr lang="en-US" sz="2220" dirty="0" smtClean="0"/>
              <a:t>. Hector Allende-Cid</a:t>
            </a:r>
            <a:endParaRPr sz="222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96" name="Google Shape;96;g9761e37288_1_2"/>
          <p:cNvSpPr txBox="1">
            <a:spLocks noGrp="1"/>
          </p:cNvSpPr>
          <p:nvPr>
            <p:ph type="body" idx="6"/>
          </p:nvPr>
        </p:nvSpPr>
        <p:spPr>
          <a:xfrm>
            <a:off x="4402065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dirty="0" smtClean="0"/>
              <a:t>h.allende@udd.cl</a:t>
            </a:r>
            <a:endParaRPr dirty="0"/>
          </a:p>
        </p:txBody>
      </p:sp>
      <p:sp>
        <p:nvSpPr>
          <p:cNvPr id="97" name="Google Shape;97;g9761e37288_1_2"/>
          <p:cNvSpPr txBox="1">
            <a:spLocks noGrp="1"/>
          </p:cNvSpPr>
          <p:nvPr>
            <p:ph type="body" idx="7"/>
          </p:nvPr>
        </p:nvSpPr>
        <p:spPr>
          <a:xfrm>
            <a:off x="3514428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https://</a:t>
            </a:r>
            <a:r>
              <a:rPr lang="en-US" dirty="0" smtClean="0"/>
              <a:t>www.linkedin.com/in/héctor-allende-cid-3b6b2721</a:t>
            </a:r>
            <a:r>
              <a:rPr lang="en-US" dirty="0"/>
              <a:t>/</a:t>
            </a:r>
            <a:endParaRPr dirty="0"/>
          </a:p>
        </p:txBody>
      </p:sp>
      <p:pic>
        <p:nvPicPr>
          <p:cNvPr id="98" name="Google Shape;98;g9761e37288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448" y="5682607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206714"/>
              </p:ext>
            </p:extLst>
          </p:nvPr>
        </p:nvGraphicFramePr>
        <p:xfrm>
          <a:off x="4066724" y="2865190"/>
          <a:ext cx="52578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cuación" r:id="rId3" imgW="1175694" imgH="320644" progId="Equation.3">
                  <p:embed/>
                </p:oleObj>
              </mc:Choice>
              <mc:Fallback>
                <p:oleObj name="Ecuación" r:id="rId3" imgW="1175694" imgH="320644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724" y="2865190"/>
                        <a:ext cx="5257800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482666"/>
              </p:ext>
            </p:extLst>
          </p:nvPr>
        </p:nvGraphicFramePr>
        <p:xfrm>
          <a:off x="5097011" y="4884490"/>
          <a:ext cx="32400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cuación" r:id="rId5" imgW="513517" imgH="174402" progId="Equation.3">
                  <p:embed/>
                </p:oleObj>
              </mc:Choice>
              <mc:Fallback>
                <p:oleObj name="Ecuación" r:id="rId5" imgW="513517" imgH="174402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011" y="4884490"/>
                        <a:ext cx="32400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1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38399" y="734095"/>
            <a:ext cx="79248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s-ES_tradnl" altLang="en-US" u="sng" dirty="0">
                <a:latin typeface="Verdana" panose="020B0604030504040204" pitchFamily="34" charset="0"/>
              </a:rPr>
              <a:t>Ejemplo 2</a:t>
            </a:r>
            <a:r>
              <a:rPr lang="es-ES_tradnl" altLang="en-US" dirty="0">
                <a:latin typeface="Verdana" panose="020B0604030504040204" pitchFamily="34" charset="0"/>
              </a:rPr>
              <a:t> (continuación)</a:t>
            </a:r>
            <a:endParaRPr lang="es-ES" altLang="en-US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s-ES_tradnl" altLang="en-US" dirty="0">
                <a:latin typeface="Verdana" panose="020B0604030504040204" pitchFamily="34" charset="0"/>
              </a:rPr>
              <a:t>Calculamos los promedios de ambas variables y se las restamos a los valores.</a:t>
            </a:r>
            <a:r>
              <a:rPr lang="es-ES_tradnl" altLang="en-US" sz="2000" dirty="0">
                <a:latin typeface="Verdana" panose="020B0604030504040204" pitchFamily="34" charset="0"/>
              </a:rPr>
              <a:t> </a:t>
            </a:r>
            <a:endParaRPr lang="es-ES" altLang="en-US" sz="2000" dirty="0">
              <a:latin typeface="Verdana" panose="020B060403050404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2" y="1886620"/>
            <a:ext cx="5334000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9" y="2462883"/>
            <a:ext cx="4800600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s-ES_tradnl" altLang="en-US" dirty="0">
                <a:latin typeface="Verdana" panose="020B0604030504040204" pitchFamily="34" charset="0"/>
              </a:rPr>
              <a:t>El modelo, para estos datos, es </a:t>
            </a:r>
            <a:endParaRPr lang="es-ES" altLang="en-US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s-ES_tradnl" altLang="en-US" dirty="0">
                <a:latin typeface="Verdana" panose="020B0604030504040204" pitchFamily="34" charset="0"/>
              </a:rPr>
              <a:t>		</a:t>
            </a:r>
          </a:p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s-ES_tradnl" altLang="en-US" dirty="0">
                <a:latin typeface="Verdana" panose="020B0604030504040204" pitchFamily="34" charset="0"/>
              </a:rPr>
              <a:t>			para i=1,2,.. 15</a:t>
            </a:r>
          </a:p>
          <a:p>
            <a:pPr algn="ctr">
              <a:lnSpc>
                <a:spcPct val="130000"/>
              </a:lnSpc>
              <a:spcBef>
                <a:spcPct val="50000"/>
              </a:spcBef>
            </a:pPr>
            <a:endParaRPr lang="es-ES" altLang="en-US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s-ES_tradnl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Representa una recta, cuyo intercepto con el eje vertical es -0.96, y su pendiente es 3.18, o sea, si el porcentaje de comisión </a:t>
            </a:r>
            <a:r>
              <a:rPr lang="es-ES_tradnl" altLang="en-US" i="1" dirty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s-ES_tradnl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 aumenta en 1%, la ganancia neta </a:t>
            </a:r>
            <a:r>
              <a:rPr lang="es-ES_tradnl" altLang="en-US" i="1" dirty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s-ES_tradnl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 aumenta en 3.18 Millones de pesos</a:t>
            </a:r>
            <a:endParaRPr lang="en-US" dirty="0"/>
          </a:p>
        </p:txBody>
      </p:sp>
      <p:graphicFrame>
        <p:nvGraphicFramePr>
          <p:cNvPr id="5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563060"/>
              </p:ext>
            </p:extLst>
          </p:nvPr>
        </p:nvGraphicFramePr>
        <p:xfrm>
          <a:off x="3617752" y="3149367"/>
          <a:ext cx="335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820800" imgH="129600" progId="Equation.3">
                  <p:embed/>
                </p:oleObj>
              </mc:Choice>
              <mc:Fallback>
                <p:oleObj name="Equation" r:id="rId3" imgW="820800" imgH="129600" progId="Equation.3">
                  <p:embed/>
                  <p:pic>
                    <p:nvPicPr>
                      <p:cNvPr id="48131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752" y="3149367"/>
                        <a:ext cx="3352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0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820737"/>
          </a:xfrm>
        </p:spPr>
        <p:txBody>
          <a:bodyPr/>
          <a:lstStyle/>
          <a:p>
            <a:pPr marL="838200" indent="-838200"/>
            <a:r>
              <a:rPr lang="en-US" altLang="en-US" sz="3200" dirty="0" err="1" smtClean="0"/>
              <a:t>Regresión</a:t>
            </a:r>
            <a:r>
              <a:rPr lang="en-US" altLang="en-US" sz="3200" dirty="0" smtClean="0"/>
              <a:t> Lineal Multiple</a:t>
            </a:r>
            <a:endParaRPr lang="en-US" altLang="en-US" sz="3200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63637"/>
            <a:ext cx="8229600" cy="1906733"/>
          </a:xfrm>
        </p:spPr>
        <p:txBody>
          <a:bodyPr/>
          <a:lstStyle/>
          <a:p>
            <a:r>
              <a:rPr lang="es-E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La regresión múltiple considera simultáneamente la influencia de múltiples variables explicativas en una variable de respuesta </a:t>
            </a:r>
            <a:r>
              <a:rPr lang="es-E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s-ES" alt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s-ES" alt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70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3217513"/>
            <a:ext cx="2398713" cy="32305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70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244" y="1347788"/>
            <a:ext cx="8229600" cy="1481137"/>
          </a:xfrm>
        </p:spPr>
        <p:txBody>
          <a:bodyPr/>
          <a:lstStyle/>
          <a:p>
            <a:r>
              <a:rPr lang="es-ES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Nuevamente, las estimaciones de los coeficientes de pendiente múltiple se obtienen minimizando los ∑residuos</a:t>
            </a:r>
            <a:r>
              <a:rPr lang="es-ES" altLang="en-US" sz="2400" baseline="30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r>
              <a:rPr lang="es-ES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 derivar este modelo de regresión múltiple: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754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835275"/>
            <a:ext cx="48577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54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5114926"/>
            <a:ext cx="5046662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5496" name="Rectangle 8"/>
          <p:cNvSpPr>
            <a:spLocks noChangeArrowheads="1"/>
          </p:cNvSpPr>
          <p:nvPr/>
        </p:nvSpPr>
        <p:spPr bwMode="auto">
          <a:xfrm>
            <a:off x="1935163" y="3870325"/>
            <a:ext cx="8229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77938" indent="-53340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49438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44738" indent="-38100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0038" indent="-38100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9723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443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163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6883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Nuevamente, el error estándar de la regresión se basa en los ∑residuales</a:t>
            </a:r>
            <a:r>
              <a:rPr lang="es-ES" altLang="en-US" sz="2400" baseline="30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r>
              <a:rPr lang="es-ES" altLang="en-US" sz="2800" dirty="0">
                <a:cs typeface="Arial" panose="020B0604020202020204" pitchFamily="34" charset="0"/>
              </a:rPr>
              <a:t>:</a:t>
            </a:r>
            <a:endParaRPr lang="en-US" alt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" b="3255"/>
          <a:stretch>
            <a:fillRect/>
          </a:stretch>
        </p:blipFill>
        <p:spPr bwMode="auto">
          <a:xfrm>
            <a:off x="5160964" y="1298575"/>
            <a:ext cx="5507037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Regresión</a:t>
            </a:r>
            <a:r>
              <a:rPr lang="en-US" altLang="en-US" dirty="0"/>
              <a:t> Lineal Multiple</a:t>
            </a:r>
            <a:endParaRPr lang="en-US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5461" y="1967875"/>
            <a:ext cx="4060271" cy="4305925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s-ES" altLang="en-US" dirty="0"/>
              <a:t>La intersección α predice dónde el plano de regresión cruza el eje Y</a:t>
            </a:r>
          </a:p>
          <a:p>
            <a:pPr marL="533400" indent="-533400">
              <a:lnSpc>
                <a:spcPct val="80000"/>
              </a:lnSpc>
            </a:pPr>
            <a:r>
              <a:rPr lang="es-ES" altLang="en-US" dirty="0"/>
              <a:t>La pendiente de la variable X1 (β1) predice el cambio en Y por unidad X1 manteniendo constante X2</a:t>
            </a:r>
          </a:p>
          <a:p>
            <a:pPr marL="533400" indent="-533400">
              <a:lnSpc>
                <a:spcPct val="80000"/>
              </a:lnSpc>
            </a:pPr>
            <a:r>
              <a:rPr lang="es-ES" altLang="en-US" dirty="0"/>
              <a:t>La pendiente de la variable X2 (β2) predice el cambio en Y por unidad X2 manteniendo constante X1</a:t>
            </a:r>
            <a:endParaRPr lang="en-US" altLang="en-US" dirty="0"/>
          </a:p>
        </p:txBody>
      </p:sp>
      <p:sp>
        <p:nvSpPr>
          <p:cNvPr id="577541" name="Line 5"/>
          <p:cNvSpPr>
            <a:spLocks noChangeShapeType="1"/>
          </p:cNvSpPr>
          <p:nvPr/>
        </p:nvSpPr>
        <p:spPr bwMode="auto">
          <a:xfrm>
            <a:off x="5599114" y="1509714"/>
            <a:ext cx="1658937" cy="4984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42" name="Line 6"/>
          <p:cNvSpPr>
            <a:spLocks noChangeShapeType="1"/>
          </p:cNvSpPr>
          <p:nvPr/>
        </p:nvSpPr>
        <p:spPr bwMode="auto">
          <a:xfrm flipV="1">
            <a:off x="5709479" y="3024319"/>
            <a:ext cx="1341437" cy="428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44" name="Freeform 8"/>
          <p:cNvSpPr>
            <a:spLocks/>
          </p:cNvSpPr>
          <p:nvPr/>
        </p:nvSpPr>
        <p:spPr bwMode="auto">
          <a:xfrm>
            <a:off x="5756276" y="1098550"/>
            <a:ext cx="4035425" cy="3506788"/>
          </a:xfrm>
          <a:custGeom>
            <a:avLst/>
            <a:gdLst>
              <a:gd name="T0" fmla="*/ 0 w 2212"/>
              <a:gd name="T1" fmla="*/ 2645 h 2645"/>
              <a:gd name="T2" fmla="*/ 1854 w 2212"/>
              <a:gd name="T3" fmla="*/ 1648 h 2645"/>
              <a:gd name="T4" fmla="*/ 2149 w 2212"/>
              <a:gd name="T5" fmla="*/ 201 h 2645"/>
              <a:gd name="T6" fmla="*/ 1610 w 2212"/>
              <a:gd name="T7" fmla="*/ 444 h 2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2" h="2645">
                <a:moveTo>
                  <a:pt x="0" y="2645"/>
                </a:moveTo>
                <a:cubicBezTo>
                  <a:pt x="748" y="2350"/>
                  <a:pt x="1496" y="2055"/>
                  <a:pt x="1854" y="1648"/>
                </a:cubicBezTo>
                <a:cubicBezTo>
                  <a:pt x="2212" y="1241"/>
                  <a:pt x="2190" y="402"/>
                  <a:pt x="2149" y="201"/>
                </a:cubicBezTo>
                <a:cubicBezTo>
                  <a:pt x="2108" y="0"/>
                  <a:pt x="1700" y="405"/>
                  <a:pt x="1610" y="4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57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Regresión</a:t>
            </a:r>
            <a:r>
              <a:rPr lang="en-US" altLang="en-US" dirty="0"/>
              <a:t> Lineal Multiple</a:t>
            </a:r>
            <a:endParaRPr lang="en-US" dirty="0"/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2082800" y="1562100"/>
            <a:ext cx="44831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n-US" sz="2800" dirty="0"/>
              <a:t>Un modelo de regresión múltiple con k variables independientes se ajusta a una "superficie" de regresión en k + 1 espacio dimensional (no se puede visualizar)</a:t>
            </a:r>
            <a:endParaRPr lang="en-US" altLang="en-US" sz="2800" dirty="0"/>
          </a:p>
        </p:txBody>
      </p:sp>
      <p:pic>
        <p:nvPicPr>
          <p:cNvPr id="63386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2443163"/>
            <a:ext cx="28575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Estimación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RLM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2" y="2398542"/>
            <a:ext cx="6014925" cy="17924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15" y="4783812"/>
            <a:ext cx="4309200" cy="12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8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6500" y="4370764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503613" y="2157314"/>
            <a:ext cx="8135938" cy="65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Se </a:t>
            </a:r>
            <a:r>
              <a:rPr lang="es-ES_tradnl" altLang="en-US" dirty="0" smtClean="0">
                <a:latin typeface="Verdana" panose="020B0604030504040204" pitchFamily="34" charset="0"/>
              </a:rPr>
              <a:t>tiene una </a:t>
            </a:r>
            <a:r>
              <a:rPr lang="es-ES_tradnl" altLang="en-US" dirty="0">
                <a:latin typeface="Verdana" panose="020B0604030504040204" pitchFamily="34" charset="0"/>
              </a:rPr>
              <a:t>muestra de observaciones formadas por pares de variables: 		</a:t>
            </a:r>
            <a:r>
              <a:rPr lang="es-ES_tradnl" altLang="en-US" dirty="0" smtClean="0">
                <a:latin typeface="Verdana" panose="020B0604030504040204" pitchFamily="34" charset="0"/>
              </a:rPr>
              <a:t>		(</a:t>
            </a:r>
            <a:r>
              <a:rPr lang="es-ES_tradnl" altLang="en-US" dirty="0">
                <a:latin typeface="Verdana" panose="020B0604030504040204" pitchFamily="34" charset="0"/>
              </a:rPr>
              <a:t>x1, y1</a:t>
            </a:r>
            <a:r>
              <a:rPr lang="es-ES_tradnl" altLang="en-US" dirty="0" smtClean="0">
                <a:latin typeface="Verdana" panose="020B0604030504040204" pitchFamily="34" charset="0"/>
              </a:rPr>
              <a:t>),(</a:t>
            </a:r>
            <a:r>
              <a:rPr lang="es-ES_tradnl" altLang="en-US" dirty="0">
                <a:latin typeface="Verdana" panose="020B0604030504040204" pitchFamily="34" charset="0"/>
              </a:rPr>
              <a:t>x2, y2</a:t>
            </a:r>
            <a:r>
              <a:rPr lang="es-ES_tradnl" altLang="en-US" dirty="0" smtClean="0">
                <a:latin typeface="Verdana" panose="020B0604030504040204" pitchFamily="34" charset="0"/>
              </a:rPr>
              <a:t>)…(</a:t>
            </a:r>
            <a:r>
              <a:rPr lang="es-ES_tradnl" altLang="en-US" dirty="0" err="1">
                <a:latin typeface="Verdana" panose="020B0604030504040204" pitchFamily="34" charset="0"/>
              </a:rPr>
              <a:t>xn</a:t>
            </a:r>
            <a:r>
              <a:rPr lang="es-ES_tradnl" altLang="en-US" dirty="0">
                <a:latin typeface="Verdana" panose="020B0604030504040204" pitchFamily="34" charset="0"/>
              </a:rPr>
              <a:t>, </a:t>
            </a:r>
            <a:r>
              <a:rPr lang="es-ES_tradnl" altLang="en-US" dirty="0" err="1">
                <a:latin typeface="Verdana" panose="020B0604030504040204" pitchFamily="34" charset="0"/>
              </a:rPr>
              <a:t>yn</a:t>
            </a:r>
            <a:r>
              <a:rPr lang="es-ES_tradnl" altLang="en-US" dirty="0"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233213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503613" y="3141663"/>
          <a:ext cx="4824412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n de mapa de bits" r:id="rId4" imgW="1744113" imgH="1069147" progId="Paint.Picture">
                  <p:embed/>
                </p:oleObj>
              </mc:Choice>
              <mc:Fallback>
                <p:oleObj name="Imagen de mapa de bits" r:id="rId4" imgW="1744113" imgH="1069147" progId="Paint.Picture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141663"/>
                        <a:ext cx="4824412" cy="295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 smtClean="0"/>
              <a:t>Regresión</a:t>
            </a:r>
            <a:r>
              <a:rPr lang="en-US" sz="2400" dirty="0" smtClean="0"/>
              <a:t> Lineal Simple</a:t>
            </a:r>
            <a:endParaRPr lang="en-US" sz="24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Regresion</a:t>
            </a:r>
            <a:r>
              <a:rPr lang="en-US" dirty="0" smtClean="0"/>
              <a:t> Lineal Simple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A través de esta muestra, se desea estudiar la relación existente entre las dos </a:t>
            </a:r>
            <a:r>
              <a:rPr lang="es-ES_tradnl" altLang="en-US" dirty="0" smtClean="0">
                <a:latin typeface="Verdana" panose="020B0604030504040204" pitchFamily="34" charset="0"/>
              </a:rPr>
              <a:t>variables:  </a:t>
            </a:r>
            <a:r>
              <a:rPr lang="es-ES_tradnl" altLang="en-US" dirty="0">
                <a:latin typeface="Verdana" panose="020B0604030504040204" pitchFamily="34" charset="0"/>
              </a:rPr>
              <a:t>X e Y. </a:t>
            </a: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Es posible representar estas observaciones mediante un gráfico de </a:t>
            </a:r>
            <a:r>
              <a:rPr lang="es-ES_tradnl" altLang="en-US" dirty="0" smtClean="0">
                <a:latin typeface="Verdana" panose="020B0604030504040204" pitchFamily="34" charset="0"/>
              </a:rPr>
              <a:t>dispersión.</a:t>
            </a: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 También se puede expresar el grado de asociación mediante algunos </a:t>
            </a:r>
            <a:r>
              <a:rPr lang="es-ES_tradnl" altLang="en-US" dirty="0" smtClean="0">
                <a:latin typeface="Verdana" panose="020B0604030504040204" pitchFamily="34" charset="0"/>
              </a:rPr>
              <a:t>indicadores.</a:t>
            </a:r>
            <a:endParaRPr lang="es-ES_tradnl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MEDIDAS DE ASOCIACION DE VARIABLES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n-US" u="sng" dirty="0" smtClean="0">
                <a:latin typeface="Verdana" panose="020B0604030504040204" pitchFamily="34" charset="0"/>
              </a:rPr>
              <a:t>Covarianza</a:t>
            </a:r>
            <a:r>
              <a:rPr lang="es-ES_tradnl" altLang="en-US" dirty="0" smtClean="0">
                <a:latin typeface="Verdana" panose="020B0604030504040204" pitchFamily="34" charset="0"/>
              </a:rPr>
              <a:t> </a:t>
            </a:r>
            <a:r>
              <a:rPr lang="es-ES_tradnl" altLang="en-US" dirty="0">
                <a:latin typeface="Verdana" panose="020B0604030504040204" pitchFamily="34" charset="0"/>
              </a:rPr>
              <a:t>entre las variables </a:t>
            </a:r>
            <a:r>
              <a:rPr lang="es-ES_tradnl" altLang="en-US" i="1" dirty="0">
                <a:latin typeface="Verdana" panose="020B0604030504040204" pitchFamily="34" charset="0"/>
              </a:rPr>
              <a:t>X</a:t>
            </a:r>
            <a:r>
              <a:rPr lang="es-ES_tradnl" altLang="en-US" dirty="0">
                <a:latin typeface="Verdana" panose="020B0604030504040204" pitchFamily="34" charset="0"/>
              </a:rPr>
              <a:t> e </a:t>
            </a:r>
            <a:r>
              <a:rPr lang="es-ES_tradnl" altLang="en-US" i="1" dirty="0">
                <a:latin typeface="Verdana" panose="020B0604030504040204" pitchFamily="34" charset="0"/>
              </a:rPr>
              <a:t>Y</a:t>
            </a:r>
            <a:r>
              <a:rPr lang="es-ES_tradnl" altLang="en-US" dirty="0">
                <a:latin typeface="Verdana" panose="020B0604030504040204" pitchFamily="34" charset="0"/>
              </a:rPr>
              <a:t>. Es una medida de la variación conjunta. Se define como</a:t>
            </a: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Puede tomar valores positivos o negativos.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74371"/>
              </p:ext>
            </p:extLst>
          </p:nvPr>
        </p:nvGraphicFramePr>
        <p:xfrm>
          <a:off x="3690457" y="3690624"/>
          <a:ext cx="54721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cuación" r:id="rId3" imgW="1411200" imgH="223200" progId="Equation.3">
                  <p:embed/>
                </p:oleObj>
              </mc:Choice>
              <mc:Fallback>
                <p:oleObj name="Ecuación" r:id="rId3" imgW="1411200" imgH="2232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457" y="3690624"/>
                        <a:ext cx="547211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1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n-US" dirty="0">
                <a:latin typeface="Verdana" panose="020B0604030504040204" pitchFamily="34" charset="0"/>
              </a:rPr>
              <a:t>MEDIDAS DE ASOCIACION DE VARIABLES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Covarianza positiva, significa que ambas variables tienden a variar de la misma forma, hay una asociación positiva.</a:t>
            </a: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Negativa, significa que si una aumenta, la otra tiende a disminuir, y vice versa.</a:t>
            </a:r>
          </a:p>
          <a:p>
            <a:pPr>
              <a:lnSpc>
                <a:spcPct val="140000"/>
              </a:lnSpc>
            </a:pPr>
            <a:endParaRPr lang="es-ES_tradnl" altLang="en-US" dirty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es-ES_tradnl" altLang="en-US" dirty="0">
                <a:latin typeface="Verdana" panose="020B0604030504040204" pitchFamily="34" charset="0"/>
              </a:rPr>
              <a:t>Covarianza cercana a cero indica que no hay asociación entre las variables.</a:t>
            </a:r>
            <a:endParaRPr lang="es-ES_tradnl" altLang="en-US" u="sng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7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680926"/>
              </p:ext>
            </p:extLst>
          </p:nvPr>
        </p:nvGraphicFramePr>
        <p:xfrm>
          <a:off x="3003958" y="1108075"/>
          <a:ext cx="7812088" cy="574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3" imgW="6249526" imgH="5847521" progId="Word.Document.8">
                  <p:embed/>
                </p:oleObj>
              </mc:Choice>
              <mc:Fallback>
                <p:oleObj name="Document" r:id="rId3" imgW="6249526" imgH="5847521" progId="Word.Document.8">
                  <p:embed/>
                  <p:pic>
                    <p:nvPicPr>
                      <p:cNvPr id="4833" name="Object 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958" y="1108075"/>
                        <a:ext cx="7812088" cy="574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6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1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25111"/>
              </p:ext>
            </p:extLst>
          </p:nvPr>
        </p:nvGraphicFramePr>
        <p:xfrm>
          <a:off x="2438399" y="952020"/>
          <a:ext cx="73739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o" r:id="rId3" imgW="6252154" imgH="5099265" progId="Word.Document.8">
                  <p:embed/>
                </p:oleObj>
              </mc:Choice>
              <mc:Fallback>
                <p:oleObj name="Documento" r:id="rId3" imgW="6252154" imgH="5099265" progId="Word.Document.8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952020"/>
                        <a:ext cx="73739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n-US" u="sng" dirty="0">
                <a:latin typeface="Verdana" panose="020B0604030504040204" pitchFamily="34" charset="0"/>
              </a:rPr>
              <a:t>Coeficiente de correlación lineal. </a:t>
            </a:r>
            <a:br>
              <a:rPr lang="es-ES_tradnl" altLang="en-US" u="sng" dirty="0"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s-ES_tradnl" altLang="en-US" dirty="0" smtClean="0">
                <a:latin typeface="Verdana" panose="020B0604030504040204" pitchFamily="34" charset="0"/>
              </a:rPr>
              <a:t>La </a:t>
            </a:r>
            <a:r>
              <a:rPr lang="es-ES_tradnl" altLang="en-US" dirty="0" err="1">
                <a:latin typeface="Verdana" panose="020B0604030504040204" pitchFamily="34" charset="0"/>
              </a:rPr>
              <a:t>covariaza</a:t>
            </a:r>
            <a:r>
              <a:rPr lang="es-ES_tradnl" altLang="en-US" dirty="0">
                <a:latin typeface="Verdana" panose="020B0604030504040204" pitchFamily="34" charset="0"/>
              </a:rPr>
              <a:t> tiene el inconveniente de que su valor no es acotado, por lo que, a partir de él es </a:t>
            </a:r>
            <a:r>
              <a:rPr lang="es-ES_tradnl" altLang="en-US" dirty="0" err="1">
                <a:latin typeface="Verdana" panose="020B0604030504040204" pitchFamily="34" charset="0"/>
              </a:rPr>
              <a:t>dificil</a:t>
            </a:r>
            <a:r>
              <a:rPr lang="es-ES_tradnl" altLang="en-US" dirty="0">
                <a:latin typeface="Verdana" panose="020B0604030504040204" pitchFamily="34" charset="0"/>
              </a:rPr>
              <a:t> juzgar si es grande o pequeña.  </a:t>
            </a:r>
          </a:p>
          <a:p>
            <a:pPr>
              <a:lnSpc>
                <a:spcPct val="140000"/>
              </a:lnSpc>
            </a:pPr>
            <a:r>
              <a:rPr lang="es-ES_tradnl" altLang="en-US" dirty="0" smtClean="0">
                <a:latin typeface="Verdana" panose="020B0604030504040204" pitchFamily="34" charset="0"/>
              </a:rPr>
              <a:t>Se </a:t>
            </a:r>
            <a:r>
              <a:rPr lang="es-ES_tradnl" altLang="en-US" dirty="0">
                <a:latin typeface="Verdana" panose="020B0604030504040204" pitchFamily="34" charset="0"/>
              </a:rPr>
              <a:t>define la correlación, que es una medida de asociación lineal independiente de las unidades de medida:</a:t>
            </a:r>
          </a:p>
          <a:p>
            <a:pPr>
              <a:lnSpc>
                <a:spcPct val="140000"/>
              </a:lnSpc>
            </a:pPr>
            <a:r>
              <a:rPr lang="es-ES_tradnl" altLang="en-US" dirty="0" smtClean="0">
                <a:latin typeface="Verdana" panose="020B0604030504040204" pitchFamily="34" charset="0"/>
              </a:rPr>
              <a:t>Es </a:t>
            </a:r>
            <a:r>
              <a:rPr lang="es-ES_tradnl" altLang="en-US" dirty="0">
                <a:latin typeface="Verdana" panose="020B0604030504040204" pitchFamily="34" charset="0"/>
              </a:rPr>
              <a:t>igual a la covarianza dividida por las desviaciones </a:t>
            </a:r>
            <a:r>
              <a:rPr lang="es-ES_tradnl" altLang="en-US" dirty="0" err="1">
                <a:latin typeface="Verdana" panose="020B0604030504040204" pitchFamily="34" charset="0"/>
              </a:rPr>
              <a:t>estandar</a:t>
            </a:r>
            <a:r>
              <a:rPr lang="es-ES_tradnl" altLang="en-US" dirty="0">
                <a:latin typeface="Verdana" panose="020B0604030504040204" pitchFamily="34" charset="0"/>
              </a:rPr>
              <a:t>:</a:t>
            </a:r>
          </a:p>
          <a:p>
            <a:endParaRPr lang="en-US" dirty="0"/>
          </a:p>
        </p:txBody>
      </p:sp>
      <p:graphicFrame>
        <p:nvGraphicFramePr>
          <p:cNvPr id="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66835"/>
              </p:ext>
            </p:extLst>
          </p:nvPr>
        </p:nvGraphicFramePr>
        <p:xfrm>
          <a:off x="3102354" y="5324475"/>
          <a:ext cx="6985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cuación" r:id="rId3" imgW="2188800" imgH="295200" progId="Equation.3">
                  <p:embed/>
                </p:oleObj>
              </mc:Choice>
              <mc:Fallback>
                <p:oleObj name="Ecuación" r:id="rId3" imgW="2188800" imgH="295200" progId="Equation.3">
                  <p:embed/>
                  <p:pic>
                    <p:nvPicPr>
                      <p:cNvPr id="3789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354" y="5324475"/>
                        <a:ext cx="69850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1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723</Words>
  <Application>Microsoft Office PowerPoint</Application>
  <PresentationFormat>Panorámica</PresentationFormat>
  <Paragraphs>89</Paragraphs>
  <Slides>28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6</vt:i4>
      </vt:variant>
      <vt:variant>
        <vt:lpstr>Títulos de diapositiva</vt:lpstr>
      </vt:variant>
      <vt:variant>
        <vt:i4>28</vt:i4>
      </vt:variant>
    </vt:vector>
  </HeadingPairs>
  <TitlesOfParts>
    <vt:vector size="40" baseType="lpstr">
      <vt:lpstr>Arial</vt:lpstr>
      <vt:lpstr>Helvetica Neue</vt:lpstr>
      <vt:lpstr>Times New Roman</vt:lpstr>
      <vt:lpstr>Calibri</vt:lpstr>
      <vt:lpstr>Verdana</vt:lpstr>
      <vt:lpstr>Tema de Office</vt:lpstr>
      <vt:lpstr>Imagen de mapa de bits</vt:lpstr>
      <vt:lpstr>Ecuación</vt:lpstr>
      <vt:lpstr>Document</vt:lpstr>
      <vt:lpstr>Documento</vt:lpstr>
      <vt:lpstr>Hoja de cálculo</vt:lpstr>
      <vt:lpstr>Equation</vt:lpstr>
      <vt:lpstr>Módulo 5: Aprendizaje Supervisado</vt:lpstr>
      <vt:lpstr>Módulo 5: Aprendizaje Supervisado</vt:lpstr>
      <vt:lpstr>Regresión Lineal Simple</vt:lpstr>
      <vt:lpstr>Regresion Lineal Simple</vt:lpstr>
      <vt:lpstr>MEDIDAS DE ASOCIACION DE VARIABLES</vt:lpstr>
      <vt:lpstr>MEDIDAS DE ASOCIACION DE VARIABLES</vt:lpstr>
      <vt:lpstr>Ejemplo 1</vt:lpstr>
      <vt:lpstr>Ejemplo 1</vt:lpstr>
      <vt:lpstr>Coeficiente de correlación lineal.  </vt:lpstr>
      <vt:lpstr>Presentación de PowerPoint</vt:lpstr>
      <vt:lpstr>Ejemplo 1 </vt:lpstr>
      <vt:lpstr>Ejemplo 1</vt:lpstr>
      <vt:lpstr>Ejemplos de graficos de dispersion</vt:lpstr>
      <vt:lpstr>Regresion Lineal Simple</vt:lpstr>
      <vt:lpstr>Presentación de PowerPoint</vt:lpstr>
      <vt:lpstr>Ejemplo 2</vt:lpstr>
      <vt:lpstr>Representación de los datos en un gráfico de dispersión: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Regresión Lineal Multiple</vt:lpstr>
      <vt:lpstr>Presentación de PowerPoint</vt:lpstr>
      <vt:lpstr>Regresión Lineal Multiple</vt:lpstr>
      <vt:lpstr>Regresión Lineal Multiple</vt:lpstr>
      <vt:lpstr>Estimación de parámetros en RLM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5: Aprendizaje Supervisado</dc:title>
  <dc:creator>Javiera Ventura Coello</dc:creator>
  <cp:lastModifiedBy>hector</cp:lastModifiedBy>
  <cp:revision>19</cp:revision>
  <dcterms:created xsi:type="dcterms:W3CDTF">2019-07-03T20:50:11Z</dcterms:created>
  <dcterms:modified xsi:type="dcterms:W3CDTF">2021-01-06T17:48:22Z</dcterms:modified>
</cp:coreProperties>
</file>