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8" r:id="rId3"/>
    <p:sldId id="259" r:id="rId4"/>
    <p:sldId id="260" r:id="rId5"/>
    <p:sldId id="267" r:id="rId6"/>
    <p:sldId id="268" r:id="rId7"/>
    <p:sldId id="269" r:id="rId8"/>
    <p:sldId id="264" r:id="rId9"/>
    <p:sldId id="270" r:id="rId10"/>
    <p:sldId id="271" r:id="rId11"/>
    <p:sldId id="272" r:id="rId12"/>
    <p:sldId id="263" r:id="rId13"/>
  </p:sldIdLst>
  <p:sldSz cx="9144000" cy="5143500" type="screen16x9"/>
  <p:notesSz cx="6858000" cy="9144000"/>
  <p:embeddedFontLst>
    <p:embeddedFont>
      <p:font typeface="Rubik" panose="020B0604020202020204" charset="-79"/>
      <p:regular r:id="rId15"/>
      <p:bold r:id="rId16"/>
      <p:italic r:id="rId17"/>
      <p:boldItalic r:id="rId18"/>
    </p:embeddedFont>
    <p:embeddedFont>
      <p:font typeface="Rubik Light" panose="020B0604020202020204" charset="-79"/>
      <p:regular r:id="rId19"/>
      <p:bold r:id="rId20"/>
      <p:italic r:id="rId21"/>
      <p:boldItalic r:id="rId22"/>
    </p:embeddedFont>
    <p:embeddedFont>
      <p:font typeface="Rubik SemiBold" panose="020B0604020202020204" charset="-79"/>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456"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1356d9b0f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1356d9b0f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200da5092a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200da5092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2516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200da5092a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200da5092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0348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200da5092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200da5092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200da5092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200da5092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200da5092a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200da5092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200da5092a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200da5092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9523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200da5092a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200da5092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7075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200da5092a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200da5092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321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3164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200da5092a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200da5092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3714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hyperlink" Target="https://www.linkedin.com/in/bastian-armananta/" TargetMode="External"/><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hyperlink" Target="https://github.com/bastianarmananta" TargetMode="External"/><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5.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mt="10000"/>
          </a:blip>
          <a:stretch>
            <a:fillRect/>
          </a:stretch>
        </p:blipFill>
        <p:spPr>
          <a:xfrm>
            <a:off x="15350" y="0"/>
            <a:ext cx="9144001" cy="5143501"/>
          </a:xfrm>
          <a:prstGeom prst="rect">
            <a:avLst/>
          </a:prstGeom>
          <a:noFill/>
          <a:ln>
            <a:noFill/>
          </a:ln>
        </p:spPr>
      </p:pic>
      <p:pic>
        <p:nvPicPr>
          <p:cNvPr id="55" name="Google Shape;55;p13"/>
          <p:cNvPicPr preferRelativeResize="0"/>
          <p:nvPr/>
        </p:nvPicPr>
        <p:blipFill rotWithShape="1">
          <a:blip r:embed="rId4">
            <a:alphaModFix/>
          </a:blip>
          <a:srcRect/>
          <a:stretch/>
        </p:blipFill>
        <p:spPr>
          <a:xfrm>
            <a:off x="349800" y="304650"/>
            <a:ext cx="1399901" cy="541300"/>
          </a:xfrm>
          <a:prstGeom prst="rect">
            <a:avLst/>
          </a:prstGeom>
          <a:noFill/>
          <a:ln>
            <a:noFill/>
          </a:ln>
        </p:spPr>
      </p:pic>
      <p:sp>
        <p:nvSpPr>
          <p:cNvPr id="56" name="Google Shape;56;p13"/>
          <p:cNvSpPr txBox="1"/>
          <p:nvPr/>
        </p:nvSpPr>
        <p:spPr>
          <a:xfrm>
            <a:off x="517899" y="1596200"/>
            <a:ext cx="5711861" cy="104641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800" b="1" dirty="0">
                <a:solidFill>
                  <a:schemeClr val="lt1"/>
                </a:solidFill>
                <a:latin typeface="Rubik"/>
                <a:ea typeface="Rubik"/>
                <a:cs typeface="Rubik"/>
                <a:sym typeface="Rubik"/>
              </a:rPr>
              <a:t>Predictive Analysis Customer Segmentation and Forecasting</a:t>
            </a:r>
            <a:endParaRPr sz="1100" dirty="0">
              <a:solidFill>
                <a:schemeClr val="lt1"/>
              </a:solidFill>
              <a:latin typeface="Rubik"/>
              <a:ea typeface="Rubik"/>
              <a:cs typeface="Rubik"/>
              <a:sym typeface="Rubik"/>
            </a:endParaRPr>
          </a:p>
        </p:txBody>
      </p:sp>
      <p:sp>
        <p:nvSpPr>
          <p:cNvPr id="57" name="Google Shape;57;p13"/>
          <p:cNvSpPr txBox="1"/>
          <p:nvPr/>
        </p:nvSpPr>
        <p:spPr>
          <a:xfrm>
            <a:off x="517899" y="2520700"/>
            <a:ext cx="5994733" cy="400079"/>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lt1"/>
                </a:solidFill>
                <a:latin typeface="Rubik SemiBold"/>
                <a:ea typeface="Rubik SemiBold"/>
                <a:cs typeface="Rubik SemiBold"/>
                <a:sym typeface="Rubik SemiBold"/>
              </a:rPr>
              <a:t>Kalbe </a:t>
            </a:r>
            <a:r>
              <a:rPr lang="en-US" dirty="0" err="1">
                <a:solidFill>
                  <a:schemeClr val="lt1"/>
                </a:solidFill>
                <a:latin typeface="Rubik SemiBold"/>
                <a:ea typeface="Rubik SemiBold"/>
                <a:cs typeface="Rubik SemiBold"/>
                <a:sym typeface="Rubik SemiBold"/>
              </a:rPr>
              <a:t>Nutritionals</a:t>
            </a:r>
            <a:r>
              <a:rPr lang="en-US" dirty="0">
                <a:solidFill>
                  <a:schemeClr val="lt1"/>
                </a:solidFill>
                <a:latin typeface="Rubik SemiBold"/>
                <a:ea typeface="Rubik SemiBold"/>
                <a:cs typeface="Rubik SemiBold"/>
                <a:sym typeface="Rubik SemiBold"/>
              </a:rPr>
              <a:t> Data Scientist Virtual Internship Program</a:t>
            </a:r>
            <a:endParaRPr dirty="0">
              <a:solidFill>
                <a:schemeClr val="lt1"/>
              </a:solidFill>
              <a:latin typeface="Rubik SemiBold"/>
              <a:ea typeface="Rubik SemiBold"/>
              <a:cs typeface="Rubik SemiBold"/>
              <a:sym typeface="Rubik SemiBold"/>
            </a:endParaRPr>
          </a:p>
        </p:txBody>
      </p:sp>
      <p:sp>
        <p:nvSpPr>
          <p:cNvPr id="58" name="Google Shape;58;p13"/>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txBox="1"/>
          <p:nvPr/>
        </p:nvSpPr>
        <p:spPr>
          <a:xfrm>
            <a:off x="1769125" y="290600"/>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solidFill>
                  <a:schemeClr val="lt1"/>
                </a:solidFill>
                <a:latin typeface="Rubik SemiBold"/>
                <a:ea typeface="Rubik SemiBold"/>
                <a:cs typeface="Rubik SemiBold"/>
                <a:sym typeface="Rubik SemiBold"/>
              </a:rPr>
              <a:t>X</a:t>
            </a:r>
            <a:endParaRPr sz="3000" dirty="0">
              <a:solidFill>
                <a:schemeClr val="lt1"/>
              </a:solidFill>
              <a:latin typeface="Rubik SemiBold"/>
              <a:ea typeface="Rubik SemiBold"/>
              <a:cs typeface="Rubik SemiBold"/>
              <a:sym typeface="Rubik SemiBold"/>
            </a:endParaRPr>
          </a:p>
        </p:txBody>
      </p:sp>
      <p:sp>
        <p:nvSpPr>
          <p:cNvPr id="60" name="Google Shape;60;p13"/>
          <p:cNvSpPr txBox="1"/>
          <p:nvPr/>
        </p:nvSpPr>
        <p:spPr>
          <a:xfrm>
            <a:off x="517900" y="3090100"/>
            <a:ext cx="4392000" cy="8004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000" dirty="0">
                <a:solidFill>
                  <a:schemeClr val="lt1"/>
                </a:solidFill>
                <a:latin typeface="Rubik Light"/>
                <a:ea typeface="Rubik Light"/>
                <a:cs typeface="Rubik Light"/>
                <a:sym typeface="Rubik Light"/>
              </a:rPr>
              <a:t>Presented by</a:t>
            </a:r>
            <a:endParaRPr sz="2000" dirty="0">
              <a:solidFill>
                <a:schemeClr val="lt1"/>
              </a:solidFill>
              <a:latin typeface="Rubik Light"/>
              <a:ea typeface="Rubik Light"/>
              <a:cs typeface="Rubik Light"/>
              <a:sym typeface="Rubik Light"/>
            </a:endParaRPr>
          </a:p>
          <a:p>
            <a:pPr marL="0" lvl="0" indent="0" algn="l" rtl="0">
              <a:spcBef>
                <a:spcPts val="0"/>
              </a:spcBef>
              <a:spcAft>
                <a:spcPts val="0"/>
              </a:spcAft>
              <a:buNone/>
            </a:pPr>
            <a:r>
              <a:rPr lang="en" sz="2000" dirty="0">
                <a:solidFill>
                  <a:schemeClr val="lt1"/>
                </a:solidFill>
                <a:latin typeface="Rubik Light"/>
                <a:ea typeface="Rubik Light"/>
                <a:cs typeface="Rubik Light"/>
                <a:sym typeface="Rubik Light"/>
              </a:rPr>
              <a:t>Bastian Armananta</a:t>
            </a:r>
            <a:endParaRPr sz="2000" dirty="0">
              <a:solidFill>
                <a:schemeClr val="lt1"/>
              </a:solidFill>
              <a:latin typeface="Rubik Light"/>
              <a:ea typeface="Rubik Light"/>
              <a:cs typeface="Rubik Light"/>
              <a:sym typeface="Rubik Light"/>
            </a:endParaRPr>
          </a:p>
        </p:txBody>
      </p:sp>
      <p:pic>
        <p:nvPicPr>
          <p:cNvPr id="3" name="Picture 2">
            <a:extLst>
              <a:ext uri="{FF2B5EF4-FFF2-40B4-BE49-F238E27FC236}">
                <a16:creationId xmlns:a16="http://schemas.microsoft.com/office/drawing/2014/main" id="{F8C0CCEA-3BB2-3E0F-79DA-A482627E8821}"/>
              </a:ext>
            </a:extLst>
          </p:cNvPr>
          <p:cNvPicPr>
            <a:picLocks noChangeAspect="1"/>
          </p:cNvPicPr>
          <p:nvPr/>
        </p:nvPicPr>
        <p:blipFill>
          <a:blip r:embed="rId5"/>
          <a:stretch>
            <a:fillRect/>
          </a:stretch>
        </p:blipFill>
        <p:spPr>
          <a:xfrm>
            <a:off x="2226925" y="89098"/>
            <a:ext cx="2050169" cy="9930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7"/>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104" name="Google Shape;104;p1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5" name="Google Shape;95;p16">
            <a:extLst>
              <a:ext uri="{FF2B5EF4-FFF2-40B4-BE49-F238E27FC236}">
                <a16:creationId xmlns:a16="http://schemas.microsoft.com/office/drawing/2014/main" id="{8F97EE07-033D-38ED-B16C-491BA87273A7}"/>
              </a:ext>
            </a:extLst>
          </p:cNvPr>
          <p:cNvSpPr txBox="1"/>
          <p:nvPr/>
        </p:nvSpPr>
        <p:spPr>
          <a:xfrm>
            <a:off x="1719706" y="185625"/>
            <a:ext cx="5704587" cy="954077"/>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5000" b="1" dirty="0">
                <a:latin typeface="Rubik"/>
                <a:ea typeface="Rubik"/>
                <a:cs typeface="Rubik"/>
                <a:sym typeface="Rubik"/>
              </a:rPr>
              <a:t>Elbow Method</a:t>
            </a:r>
            <a:endParaRPr sz="5000" b="1" dirty="0">
              <a:latin typeface="Rubik"/>
              <a:ea typeface="Rubik"/>
              <a:cs typeface="Rubik"/>
              <a:sym typeface="Rubik"/>
            </a:endParaRPr>
          </a:p>
        </p:txBody>
      </p:sp>
      <p:pic>
        <p:nvPicPr>
          <p:cNvPr id="9" name="Picture 8">
            <a:extLst>
              <a:ext uri="{FF2B5EF4-FFF2-40B4-BE49-F238E27FC236}">
                <a16:creationId xmlns:a16="http://schemas.microsoft.com/office/drawing/2014/main" id="{79C95C12-0FB3-2626-B384-72DD1AF74963}"/>
              </a:ext>
            </a:extLst>
          </p:cNvPr>
          <p:cNvPicPr>
            <a:picLocks noChangeAspect="1"/>
          </p:cNvPicPr>
          <p:nvPr/>
        </p:nvPicPr>
        <p:blipFill>
          <a:blip r:embed="rId5"/>
          <a:stretch>
            <a:fillRect/>
          </a:stretch>
        </p:blipFill>
        <p:spPr>
          <a:xfrm>
            <a:off x="2264320" y="1139702"/>
            <a:ext cx="4615357" cy="3736632"/>
          </a:xfrm>
          <a:prstGeom prst="rect">
            <a:avLst/>
          </a:prstGeom>
        </p:spPr>
      </p:pic>
      <p:sp>
        <p:nvSpPr>
          <p:cNvPr id="10" name="Oval 9">
            <a:extLst>
              <a:ext uri="{FF2B5EF4-FFF2-40B4-BE49-F238E27FC236}">
                <a16:creationId xmlns:a16="http://schemas.microsoft.com/office/drawing/2014/main" id="{C1485BD3-8AEC-DB90-EF85-239C0B6295DB}"/>
              </a:ext>
            </a:extLst>
          </p:cNvPr>
          <p:cNvSpPr/>
          <p:nvPr/>
        </p:nvSpPr>
        <p:spPr>
          <a:xfrm>
            <a:off x="3597348" y="3731008"/>
            <a:ext cx="315764" cy="322343"/>
          </a:xfrm>
          <a:prstGeom prst="ellipse">
            <a:avLst/>
          </a:prstGeom>
          <a:solidFill>
            <a:schemeClr val="accent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789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7"/>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104" name="Google Shape;104;p1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5" name="Google Shape;95;p16">
            <a:extLst>
              <a:ext uri="{FF2B5EF4-FFF2-40B4-BE49-F238E27FC236}">
                <a16:creationId xmlns:a16="http://schemas.microsoft.com/office/drawing/2014/main" id="{8F97EE07-033D-38ED-B16C-491BA87273A7}"/>
              </a:ext>
            </a:extLst>
          </p:cNvPr>
          <p:cNvSpPr txBox="1"/>
          <p:nvPr/>
        </p:nvSpPr>
        <p:spPr>
          <a:xfrm>
            <a:off x="1719706" y="185625"/>
            <a:ext cx="5704587" cy="954077"/>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5000" b="1" dirty="0">
                <a:latin typeface="Rubik"/>
                <a:ea typeface="Rubik"/>
                <a:cs typeface="Rubik"/>
                <a:sym typeface="Rubik"/>
              </a:rPr>
              <a:t>Result</a:t>
            </a:r>
            <a:endParaRPr sz="5000" b="1" dirty="0">
              <a:latin typeface="Rubik"/>
              <a:ea typeface="Rubik"/>
              <a:cs typeface="Rubik"/>
              <a:sym typeface="Rubik"/>
            </a:endParaRPr>
          </a:p>
        </p:txBody>
      </p:sp>
      <p:pic>
        <p:nvPicPr>
          <p:cNvPr id="3" name="Picture 2">
            <a:extLst>
              <a:ext uri="{FF2B5EF4-FFF2-40B4-BE49-F238E27FC236}">
                <a16:creationId xmlns:a16="http://schemas.microsoft.com/office/drawing/2014/main" id="{02D66489-C6A4-FDB8-A8AD-33349865B611}"/>
              </a:ext>
            </a:extLst>
          </p:cNvPr>
          <p:cNvPicPr>
            <a:picLocks noChangeAspect="1"/>
          </p:cNvPicPr>
          <p:nvPr/>
        </p:nvPicPr>
        <p:blipFill>
          <a:blip r:embed="rId5"/>
          <a:stretch>
            <a:fillRect/>
          </a:stretch>
        </p:blipFill>
        <p:spPr>
          <a:xfrm>
            <a:off x="2190073" y="1139702"/>
            <a:ext cx="4763852" cy="3630741"/>
          </a:xfrm>
          <a:prstGeom prst="rect">
            <a:avLst/>
          </a:prstGeom>
        </p:spPr>
      </p:pic>
    </p:spTree>
    <p:extLst>
      <p:ext uri="{BB962C8B-B14F-4D97-AF65-F5344CB8AC3E}">
        <p14:creationId xmlns:p14="http://schemas.microsoft.com/office/powerpoint/2010/main" val="122530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25"/>
        <p:cNvGrpSpPr/>
        <p:nvPr/>
      </p:nvGrpSpPr>
      <p:grpSpPr>
        <a:xfrm>
          <a:off x="0" y="0"/>
          <a:ext cx="0" cy="0"/>
          <a:chOff x="0" y="0"/>
          <a:chExt cx="0" cy="0"/>
        </a:xfrm>
      </p:grpSpPr>
      <p:pic>
        <p:nvPicPr>
          <p:cNvPr id="126" name="Google Shape;126;p20"/>
          <p:cNvPicPr preferRelativeResize="0"/>
          <p:nvPr/>
        </p:nvPicPr>
        <p:blipFill>
          <a:blip r:embed="rId3">
            <a:alphaModFix amt="10000"/>
          </a:blip>
          <a:stretch>
            <a:fillRect/>
          </a:stretch>
        </p:blipFill>
        <p:spPr>
          <a:xfrm>
            <a:off x="0" y="-339576"/>
            <a:ext cx="9144001" cy="5143501"/>
          </a:xfrm>
          <a:prstGeom prst="rect">
            <a:avLst/>
          </a:prstGeom>
          <a:noFill/>
          <a:ln>
            <a:noFill/>
          </a:ln>
        </p:spPr>
      </p:pic>
      <p:pic>
        <p:nvPicPr>
          <p:cNvPr id="127" name="Google Shape;127;p20"/>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128" name="Google Shape;128;p20"/>
          <p:cNvSpPr txBox="1"/>
          <p:nvPr/>
        </p:nvSpPr>
        <p:spPr>
          <a:xfrm>
            <a:off x="2376000" y="866636"/>
            <a:ext cx="4392000" cy="877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4500" b="1" dirty="0">
                <a:solidFill>
                  <a:schemeClr val="lt1"/>
                </a:solidFill>
                <a:latin typeface="Rubik"/>
                <a:ea typeface="Rubik"/>
                <a:cs typeface="Rubik"/>
                <a:sym typeface="Rubik"/>
              </a:rPr>
              <a:t>Thank You</a:t>
            </a:r>
            <a:endParaRPr sz="2000" dirty="0">
              <a:solidFill>
                <a:schemeClr val="lt1"/>
              </a:solidFill>
              <a:latin typeface="Rubik"/>
              <a:ea typeface="Rubik"/>
              <a:cs typeface="Rubik"/>
              <a:sym typeface="Rubik"/>
            </a:endParaRPr>
          </a:p>
        </p:txBody>
      </p:sp>
      <p:sp>
        <p:nvSpPr>
          <p:cNvPr id="129" name="Google Shape;129;p20"/>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pic>
        <p:nvPicPr>
          <p:cNvPr id="2" name="Picture 1">
            <a:extLst>
              <a:ext uri="{FF2B5EF4-FFF2-40B4-BE49-F238E27FC236}">
                <a16:creationId xmlns:a16="http://schemas.microsoft.com/office/drawing/2014/main" id="{019B1A5E-4F6D-DED1-998D-1F24D9E6BC48}"/>
              </a:ext>
            </a:extLst>
          </p:cNvPr>
          <p:cNvPicPr>
            <a:picLocks noChangeAspect="1"/>
          </p:cNvPicPr>
          <p:nvPr/>
        </p:nvPicPr>
        <p:blipFill>
          <a:blip r:embed="rId5"/>
          <a:stretch>
            <a:fillRect/>
          </a:stretch>
        </p:blipFill>
        <p:spPr>
          <a:xfrm>
            <a:off x="4843508" y="4036750"/>
            <a:ext cx="2050169" cy="993050"/>
          </a:xfrm>
          <a:prstGeom prst="rect">
            <a:avLst/>
          </a:prstGeom>
        </p:spPr>
      </p:pic>
      <p:sp>
        <p:nvSpPr>
          <p:cNvPr id="3" name="Google Shape;113;p18">
            <a:extLst>
              <a:ext uri="{FF2B5EF4-FFF2-40B4-BE49-F238E27FC236}">
                <a16:creationId xmlns:a16="http://schemas.microsoft.com/office/drawing/2014/main" id="{97BF355A-4948-E829-F08A-C36C72C43AC0}"/>
              </a:ext>
            </a:extLst>
          </p:cNvPr>
          <p:cNvSpPr txBox="1"/>
          <p:nvPr/>
        </p:nvSpPr>
        <p:spPr>
          <a:xfrm>
            <a:off x="866734" y="2171050"/>
            <a:ext cx="3905816"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dirty="0">
                <a:solidFill>
                  <a:schemeClr val="tx1"/>
                </a:solidFill>
                <a:latin typeface="Rubik"/>
                <a:ea typeface="Rubik"/>
                <a:cs typeface="Rubik"/>
                <a:sym typeface="Rubik"/>
                <a:hlinkClick r:id="rId6">
                  <a:extLst>
                    <a:ext uri="{A12FA001-AC4F-418D-AE19-62706E023703}">
                      <ahyp:hlinkClr xmlns:ahyp="http://schemas.microsoft.com/office/drawing/2018/hyperlinkcolor" val="tx"/>
                    </a:ext>
                  </a:extLst>
                </a:hlinkClick>
              </a:rPr>
              <a:t>https://github.com/bastianarmananta</a:t>
            </a:r>
            <a:endParaRPr lang="en-US" i="1" dirty="0">
              <a:solidFill>
                <a:schemeClr val="tx1"/>
              </a:solidFill>
              <a:latin typeface="Rubik"/>
              <a:ea typeface="Rubik"/>
              <a:cs typeface="Rubik"/>
              <a:sym typeface="Rubik"/>
            </a:endParaRPr>
          </a:p>
          <a:p>
            <a:pPr marL="0" lvl="0" indent="0" algn="ctr" rtl="0">
              <a:spcBef>
                <a:spcPts val="0"/>
              </a:spcBef>
              <a:spcAft>
                <a:spcPts val="0"/>
              </a:spcAft>
              <a:buNone/>
            </a:pPr>
            <a:endParaRPr lang="en-US" dirty="0">
              <a:solidFill>
                <a:schemeClr val="tx1"/>
              </a:solidFill>
              <a:latin typeface="Rubik"/>
              <a:ea typeface="Rubik"/>
              <a:cs typeface="Rubik"/>
              <a:sym typeface="Rubik"/>
            </a:endParaRPr>
          </a:p>
        </p:txBody>
      </p:sp>
      <p:pic>
        <p:nvPicPr>
          <p:cNvPr id="5" name="Picture 4">
            <a:extLst>
              <a:ext uri="{FF2B5EF4-FFF2-40B4-BE49-F238E27FC236}">
                <a16:creationId xmlns:a16="http://schemas.microsoft.com/office/drawing/2014/main" id="{06DDA846-54EA-803C-E1DC-5E0BC106DFF7}"/>
              </a:ext>
            </a:extLst>
          </p:cNvPr>
          <p:cNvPicPr>
            <a:picLocks noChangeAspect="1"/>
          </p:cNvPicPr>
          <p:nvPr/>
        </p:nvPicPr>
        <p:blipFill>
          <a:blip r:embed="rId7"/>
          <a:stretch>
            <a:fillRect/>
          </a:stretch>
        </p:blipFill>
        <p:spPr>
          <a:xfrm>
            <a:off x="655987" y="2149487"/>
            <a:ext cx="421493" cy="421493"/>
          </a:xfrm>
          <a:prstGeom prst="rect">
            <a:avLst/>
          </a:prstGeom>
        </p:spPr>
      </p:pic>
      <p:sp>
        <p:nvSpPr>
          <p:cNvPr id="6" name="Google Shape;113;p18">
            <a:extLst>
              <a:ext uri="{FF2B5EF4-FFF2-40B4-BE49-F238E27FC236}">
                <a16:creationId xmlns:a16="http://schemas.microsoft.com/office/drawing/2014/main" id="{DB861AF4-025C-C237-15C0-15CCB0C08BDA}"/>
              </a:ext>
            </a:extLst>
          </p:cNvPr>
          <p:cNvSpPr txBox="1"/>
          <p:nvPr/>
        </p:nvSpPr>
        <p:spPr>
          <a:xfrm>
            <a:off x="1005355" y="2831626"/>
            <a:ext cx="4633929"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dirty="0">
                <a:solidFill>
                  <a:schemeClr val="tx1"/>
                </a:solidFill>
                <a:latin typeface="Rubik"/>
                <a:ea typeface="Rubik"/>
                <a:cs typeface="Rubik"/>
                <a:sym typeface="Rubik"/>
                <a:hlinkClick r:id="rId8">
                  <a:extLst>
                    <a:ext uri="{A12FA001-AC4F-418D-AE19-62706E023703}">
                      <ahyp:hlinkClr xmlns:ahyp="http://schemas.microsoft.com/office/drawing/2018/hyperlinkcolor" val="tx"/>
                    </a:ext>
                  </a:extLst>
                </a:hlinkClick>
              </a:rPr>
              <a:t>https://www.linkedin.com/in/bastian-armananta/</a:t>
            </a:r>
            <a:endParaRPr lang="en-US" dirty="0">
              <a:solidFill>
                <a:schemeClr val="tx1"/>
              </a:solidFill>
              <a:latin typeface="Rubik"/>
              <a:ea typeface="Rubik"/>
              <a:cs typeface="Rubik"/>
              <a:sym typeface="Rubik"/>
            </a:endParaRPr>
          </a:p>
          <a:p>
            <a:pPr marL="0" lvl="0" indent="0" algn="ctr" rtl="0">
              <a:spcBef>
                <a:spcPts val="0"/>
              </a:spcBef>
              <a:spcAft>
                <a:spcPts val="0"/>
              </a:spcAft>
              <a:buNone/>
            </a:pPr>
            <a:endParaRPr lang="en-US" dirty="0">
              <a:solidFill>
                <a:schemeClr val="tx1"/>
              </a:solidFill>
              <a:latin typeface="Rubik"/>
              <a:ea typeface="Rubik"/>
              <a:cs typeface="Rubik"/>
              <a:sym typeface="Rubik"/>
            </a:endParaRPr>
          </a:p>
        </p:txBody>
      </p:sp>
      <p:pic>
        <p:nvPicPr>
          <p:cNvPr id="8" name="Picture 7">
            <a:extLst>
              <a:ext uri="{FF2B5EF4-FFF2-40B4-BE49-F238E27FC236}">
                <a16:creationId xmlns:a16="http://schemas.microsoft.com/office/drawing/2014/main" id="{E3267D22-0DF3-9D29-D324-911F42DA3B22}"/>
              </a:ext>
            </a:extLst>
          </p:cNvPr>
          <p:cNvPicPr>
            <a:picLocks noChangeAspect="1"/>
          </p:cNvPicPr>
          <p:nvPr/>
        </p:nvPicPr>
        <p:blipFill>
          <a:blip r:embed="rId9"/>
          <a:stretch>
            <a:fillRect/>
          </a:stretch>
        </p:blipFill>
        <p:spPr>
          <a:xfrm>
            <a:off x="655986" y="2831626"/>
            <a:ext cx="421493" cy="42149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5"/>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74" name="Google Shape;74;p15"/>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75" name="Google Shape;75;p15"/>
          <p:cNvSpPr/>
          <p:nvPr/>
        </p:nvSpPr>
        <p:spPr>
          <a:xfrm>
            <a:off x="0" y="0"/>
            <a:ext cx="4572000" cy="5143500"/>
          </a:xfrm>
          <a:prstGeom prst="rect">
            <a:avLst/>
          </a:prstGeom>
          <a:solidFill>
            <a:srgbClr val="019FAB">
              <a:alpha val="4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txBox="1"/>
          <p:nvPr/>
        </p:nvSpPr>
        <p:spPr>
          <a:xfrm>
            <a:off x="2225644" y="840975"/>
            <a:ext cx="20016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latin typeface="Rubik SemiBold"/>
                <a:ea typeface="Rubik SemiBold"/>
                <a:cs typeface="Rubik SemiBold"/>
                <a:sym typeface="Rubik SemiBold"/>
              </a:rPr>
              <a:t>Bastian Armananta</a:t>
            </a:r>
            <a:endParaRPr sz="2400" dirty="0">
              <a:latin typeface="Rubik SemiBold"/>
              <a:ea typeface="Rubik SemiBold"/>
              <a:cs typeface="Rubik SemiBold"/>
              <a:sym typeface="Rubik SemiBold"/>
            </a:endParaRPr>
          </a:p>
        </p:txBody>
      </p:sp>
      <p:sp>
        <p:nvSpPr>
          <p:cNvPr id="78" name="Google Shape;78;p15"/>
          <p:cNvSpPr txBox="1"/>
          <p:nvPr/>
        </p:nvSpPr>
        <p:spPr>
          <a:xfrm>
            <a:off x="235244" y="2571750"/>
            <a:ext cx="3504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Rubik SemiBold"/>
                <a:ea typeface="Rubik SemiBold"/>
                <a:cs typeface="Rubik SemiBold"/>
                <a:sym typeface="Rubik SemiBold"/>
              </a:rPr>
              <a:t>About You</a:t>
            </a:r>
            <a:endParaRPr sz="2000">
              <a:latin typeface="Rubik SemiBold"/>
              <a:ea typeface="Rubik SemiBold"/>
              <a:cs typeface="Rubik SemiBold"/>
              <a:sym typeface="Rubik SemiBold"/>
            </a:endParaRPr>
          </a:p>
        </p:txBody>
      </p:sp>
      <p:sp>
        <p:nvSpPr>
          <p:cNvPr id="79" name="Google Shape;79;p15"/>
          <p:cNvSpPr txBox="1"/>
          <p:nvPr/>
        </p:nvSpPr>
        <p:spPr>
          <a:xfrm>
            <a:off x="4867250" y="959175"/>
            <a:ext cx="3504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dirty="0">
                <a:latin typeface="Rubik SemiBold"/>
                <a:ea typeface="Rubik SemiBold"/>
                <a:cs typeface="Rubik SemiBold"/>
                <a:sym typeface="Rubik SemiBold"/>
              </a:rPr>
              <a:t>My Experience</a:t>
            </a:r>
            <a:endParaRPr sz="2000" dirty="0">
              <a:latin typeface="Rubik SemiBold"/>
              <a:ea typeface="Rubik SemiBold"/>
              <a:cs typeface="Rubik SemiBold"/>
              <a:sym typeface="Rubik SemiBold"/>
            </a:endParaRPr>
          </a:p>
        </p:txBody>
      </p:sp>
      <p:sp>
        <p:nvSpPr>
          <p:cNvPr id="80" name="Google Shape;80;p15"/>
          <p:cNvSpPr/>
          <p:nvPr/>
        </p:nvSpPr>
        <p:spPr>
          <a:xfrm>
            <a:off x="5095575" y="1848125"/>
            <a:ext cx="28500" cy="9918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5095575" y="2981600"/>
            <a:ext cx="28500" cy="9918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5000625" y="1716050"/>
            <a:ext cx="218400" cy="218400"/>
          </a:xfrm>
          <a:prstGeom prst="ellipse">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5000625" y="2800350"/>
            <a:ext cx="218400" cy="218400"/>
          </a:xfrm>
          <a:prstGeom prst="ellipse">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5000625" y="3952875"/>
            <a:ext cx="218400" cy="218400"/>
          </a:xfrm>
          <a:prstGeom prst="ellipse">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txBox="1"/>
          <p:nvPr/>
        </p:nvSpPr>
        <p:spPr>
          <a:xfrm>
            <a:off x="5294775" y="1540363"/>
            <a:ext cx="37401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Rubik"/>
                <a:ea typeface="Rubik"/>
                <a:cs typeface="Rubik"/>
                <a:sym typeface="Rubik"/>
              </a:rPr>
              <a:t>Google Data Analytics (Sep 2022 - Nov 2022)</a:t>
            </a:r>
            <a:endParaRPr dirty="0">
              <a:latin typeface="Rubik"/>
              <a:ea typeface="Rubik"/>
              <a:cs typeface="Rubik"/>
              <a:sym typeface="Rubik"/>
            </a:endParaRPr>
          </a:p>
        </p:txBody>
      </p:sp>
      <p:sp>
        <p:nvSpPr>
          <p:cNvPr id="86" name="Google Shape;86;p15"/>
          <p:cNvSpPr txBox="1"/>
          <p:nvPr/>
        </p:nvSpPr>
        <p:spPr>
          <a:xfrm>
            <a:off x="5294775" y="2601788"/>
            <a:ext cx="37401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Rubik"/>
                <a:ea typeface="Rubik"/>
                <a:cs typeface="Rubik"/>
                <a:sym typeface="Rubik"/>
              </a:rPr>
              <a:t>Huawei AI Junior Developer (Jul 2022 - Aug 2022)</a:t>
            </a:r>
            <a:endParaRPr dirty="0">
              <a:latin typeface="Rubik"/>
              <a:ea typeface="Rubik"/>
              <a:cs typeface="Rubik"/>
              <a:sym typeface="Rubik"/>
            </a:endParaRPr>
          </a:p>
        </p:txBody>
      </p:sp>
      <p:sp>
        <p:nvSpPr>
          <p:cNvPr id="87" name="Google Shape;87;p15"/>
          <p:cNvSpPr txBox="1"/>
          <p:nvPr/>
        </p:nvSpPr>
        <p:spPr>
          <a:xfrm>
            <a:off x="5294775" y="3760007"/>
            <a:ext cx="37401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IT" dirty="0">
                <a:latin typeface="Rubik"/>
                <a:ea typeface="Rubik"/>
                <a:cs typeface="Rubik"/>
                <a:sym typeface="Rubik"/>
              </a:rPr>
              <a:t>Bisa AI Academy AI Hacker (Feb 2022 - Jul 2022)</a:t>
            </a:r>
            <a:endParaRPr dirty="0">
              <a:latin typeface="Rubik"/>
              <a:ea typeface="Rubik"/>
              <a:cs typeface="Rubik"/>
              <a:sym typeface="Rubik"/>
            </a:endParaRPr>
          </a:p>
        </p:txBody>
      </p:sp>
      <p:sp>
        <p:nvSpPr>
          <p:cNvPr id="89" name="Google Shape;89;p15"/>
          <p:cNvSpPr txBox="1"/>
          <p:nvPr/>
        </p:nvSpPr>
        <p:spPr>
          <a:xfrm>
            <a:off x="226732" y="3064350"/>
            <a:ext cx="4109900" cy="1369575"/>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100" dirty="0">
                <a:latin typeface="Rubik"/>
                <a:ea typeface="Rubik"/>
                <a:cs typeface="Rubik"/>
                <a:sym typeface="Rubik"/>
              </a:rPr>
              <a:t>My name is Bastian Armananta, and I am a fresh graduated majoring Computer Science at </a:t>
            </a:r>
            <a:r>
              <a:rPr lang="en-US" sz="1100" dirty="0" err="1">
                <a:latin typeface="Rubik"/>
                <a:ea typeface="Rubik"/>
                <a:cs typeface="Rubik"/>
                <a:sym typeface="Rubik"/>
              </a:rPr>
              <a:t>Institut</a:t>
            </a:r>
            <a:r>
              <a:rPr lang="en-US" sz="1100" dirty="0">
                <a:latin typeface="Rubik"/>
                <a:ea typeface="Rubik"/>
                <a:cs typeface="Rubik"/>
                <a:sym typeface="Rubik"/>
              </a:rPr>
              <a:t> </a:t>
            </a:r>
            <a:r>
              <a:rPr lang="en-US" sz="1100" dirty="0" err="1">
                <a:latin typeface="Rubik"/>
                <a:ea typeface="Rubik"/>
                <a:cs typeface="Rubik"/>
                <a:sym typeface="Rubik"/>
              </a:rPr>
              <a:t>Teknologi</a:t>
            </a:r>
            <a:r>
              <a:rPr lang="en-US" sz="1100" dirty="0">
                <a:latin typeface="Rubik"/>
                <a:ea typeface="Rubik"/>
                <a:cs typeface="Rubik"/>
                <a:sym typeface="Rubik"/>
              </a:rPr>
              <a:t> Telkom </a:t>
            </a:r>
            <a:r>
              <a:rPr lang="en-US" sz="1100" dirty="0" err="1">
                <a:latin typeface="Rubik"/>
                <a:ea typeface="Rubik"/>
                <a:cs typeface="Rubik"/>
                <a:sym typeface="Rubik"/>
              </a:rPr>
              <a:t>Purwokerto</a:t>
            </a:r>
            <a:r>
              <a:rPr lang="en-US" sz="1100" dirty="0">
                <a:latin typeface="Rubik"/>
                <a:ea typeface="Rubik"/>
                <a:cs typeface="Rubik"/>
                <a:sym typeface="Rubik"/>
              </a:rPr>
              <a:t>. Over the past two years, I have invested my time and efforts in studying advanced topics in artificial intelligence, deep learning, and data analysis. My enthusiasm and fascination for data analysis have motivated me to seek out future opportunities in this field.</a:t>
            </a:r>
            <a:endParaRPr sz="1100" dirty="0">
              <a:latin typeface="Rubik"/>
              <a:ea typeface="Rubik"/>
              <a:cs typeface="Rubik"/>
              <a:sym typeface="Rubik"/>
            </a:endParaRPr>
          </a:p>
        </p:txBody>
      </p:sp>
      <p:pic>
        <p:nvPicPr>
          <p:cNvPr id="3" name="Picture 2">
            <a:extLst>
              <a:ext uri="{FF2B5EF4-FFF2-40B4-BE49-F238E27FC236}">
                <a16:creationId xmlns:a16="http://schemas.microsoft.com/office/drawing/2014/main" id="{E77677B2-B954-D0B5-DD3F-6CADC493C349}"/>
              </a:ext>
            </a:extLst>
          </p:cNvPr>
          <p:cNvPicPr>
            <a:picLocks noChangeAspect="1"/>
          </p:cNvPicPr>
          <p:nvPr/>
        </p:nvPicPr>
        <p:blipFill>
          <a:blip r:embed="rId5"/>
          <a:stretch>
            <a:fillRect/>
          </a:stretch>
        </p:blipFill>
        <p:spPr>
          <a:xfrm>
            <a:off x="324908" y="225658"/>
            <a:ext cx="1730036" cy="23063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340500" y="1899838"/>
            <a:ext cx="8463000" cy="9543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5000" b="1" dirty="0">
                <a:latin typeface="Rubik"/>
                <a:ea typeface="Rubik"/>
                <a:cs typeface="Rubik"/>
                <a:sym typeface="Rubik"/>
              </a:rPr>
              <a:t>Sales Forecasting Project</a:t>
            </a:r>
            <a:endParaRPr sz="50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7" name="Google Shape;97;p16"/>
          <p:cNvSpPr txBox="1"/>
          <p:nvPr/>
        </p:nvSpPr>
        <p:spPr>
          <a:xfrm>
            <a:off x="340500" y="2854138"/>
            <a:ext cx="8376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dirty="0">
                <a:latin typeface="Rubik"/>
                <a:ea typeface="Rubik"/>
                <a:cs typeface="Rubik"/>
                <a:sym typeface="Rubik"/>
              </a:rPr>
              <a:t>Developed time series analysis using ARIMA models.</a:t>
            </a:r>
            <a:endParaRPr dirty="0">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7"/>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104" name="Google Shape;104;p1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4" name="Google Shape;97;p16">
            <a:extLst>
              <a:ext uri="{FF2B5EF4-FFF2-40B4-BE49-F238E27FC236}">
                <a16:creationId xmlns:a16="http://schemas.microsoft.com/office/drawing/2014/main" id="{C5A1ACA1-707E-33C3-C9AA-12B525728968}"/>
              </a:ext>
            </a:extLst>
          </p:cNvPr>
          <p:cNvSpPr txBox="1"/>
          <p:nvPr/>
        </p:nvSpPr>
        <p:spPr>
          <a:xfrm>
            <a:off x="425106" y="1837649"/>
            <a:ext cx="2067099" cy="1692741"/>
          </a:xfrm>
          <a:prstGeom prst="rect">
            <a:avLst/>
          </a:prstGeom>
          <a:noFill/>
          <a:ln>
            <a:noFill/>
          </a:ln>
        </p:spPr>
        <p:txBody>
          <a:bodyPr spcFirstLastPara="1" wrap="square" lIns="91425" tIns="91425" rIns="91425" bIns="91425" anchor="t" anchorCtr="0">
            <a:spAutoFit/>
          </a:bodyPr>
          <a:lstStyle/>
          <a:p>
            <a:pPr marL="342900" lvl="0" indent="-342900" rtl="0">
              <a:spcBef>
                <a:spcPts val="0"/>
              </a:spcBef>
              <a:spcAft>
                <a:spcPts val="0"/>
              </a:spcAft>
              <a:buFont typeface="+mj-lt"/>
              <a:buAutoNum type="arabicPeriod"/>
            </a:pPr>
            <a:r>
              <a:rPr lang="en-US" dirty="0">
                <a:latin typeface="Rubik"/>
                <a:ea typeface="Rubik"/>
                <a:cs typeface="Rubik"/>
                <a:sym typeface="Rubik"/>
              </a:rPr>
              <a:t>Data Customer</a:t>
            </a:r>
          </a:p>
          <a:p>
            <a:pPr lvl="0" rtl="0">
              <a:spcBef>
                <a:spcPts val="0"/>
              </a:spcBef>
              <a:spcAft>
                <a:spcPts val="0"/>
              </a:spcAft>
            </a:pPr>
            <a:endParaRPr lang="en-US" dirty="0">
              <a:latin typeface="Rubik"/>
              <a:ea typeface="Rubik"/>
              <a:cs typeface="Rubik"/>
              <a:sym typeface="Rubik"/>
            </a:endParaRPr>
          </a:p>
          <a:p>
            <a:pPr marL="342900" lvl="0" indent="-342900" rtl="0">
              <a:spcBef>
                <a:spcPts val="0"/>
              </a:spcBef>
              <a:spcAft>
                <a:spcPts val="0"/>
              </a:spcAft>
              <a:buFont typeface="+mj-lt"/>
              <a:buAutoNum type="alphaUcPeriod"/>
            </a:pPr>
            <a:r>
              <a:rPr lang="en-US" dirty="0" err="1">
                <a:latin typeface="Rubik"/>
                <a:ea typeface="Rubik"/>
                <a:cs typeface="Rubik"/>
                <a:sym typeface="Rubik"/>
              </a:rPr>
              <a:t>CustomerID</a:t>
            </a:r>
            <a:endParaRPr lang="en-US" dirty="0">
              <a:latin typeface="Rubik"/>
              <a:ea typeface="Rubik"/>
              <a:cs typeface="Rubik"/>
              <a:sym typeface="Rubik"/>
            </a:endParaRPr>
          </a:p>
          <a:p>
            <a:pPr marL="342900" lvl="0" indent="-342900" rtl="0">
              <a:spcBef>
                <a:spcPts val="0"/>
              </a:spcBef>
              <a:spcAft>
                <a:spcPts val="0"/>
              </a:spcAft>
              <a:buFont typeface="+mj-lt"/>
              <a:buAutoNum type="alphaUcPeriod"/>
            </a:pPr>
            <a:r>
              <a:rPr lang="en-US" dirty="0">
                <a:latin typeface="Rubik"/>
                <a:ea typeface="Rubik"/>
                <a:cs typeface="Rubik"/>
                <a:sym typeface="Rubik"/>
              </a:rPr>
              <a:t>Age</a:t>
            </a:r>
          </a:p>
          <a:p>
            <a:pPr marL="342900" lvl="0" indent="-342900" rtl="0">
              <a:spcBef>
                <a:spcPts val="0"/>
              </a:spcBef>
              <a:spcAft>
                <a:spcPts val="0"/>
              </a:spcAft>
              <a:buFont typeface="+mj-lt"/>
              <a:buAutoNum type="alphaUcPeriod"/>
            </a:pPr>
            <a:r>
              <a:rPr lang="en-US" dirty="0">
                <a:latin typeface="Rubik"/>
                <a:ea typeface="Rubik"/>
                <a:cs typeface="Rubik"/>
                <a:sym typeface="Rubik"/>
              </a:rPr>
              <a:t>Customer Gender</a:t>
            </a:r>
          </a:p>
          <a:p>
            <a:pPr marL="342900" lvl="0" indent="-342900" rtl="0">
              <a:spcBef>
                <a:spcPts val="0"/>
              </a:spcBef>
              <a:spcAft>
                <a:spcPts val="0"/>
              </a:spcAft>
              <a:buFont typeface="+mj-lt"/>
              <a:buAutoNum type="alphaUcPeriod"/>
            </a:pPr>
            <a:r>
              <a:rPr lang="en-US" dirty="0">
                <a:latin typeface="Rubik"/>
                <a:ea typeface="Rubik"/>
                <a:cs typeface="Rubik"/>
                <a:sym typeface="Rubik"/>
              </a:rPr>
              <a:t>Marital Status</a:t>
            </a:r>
          </a:p>
          <a:p>
            <a:pPr marL="342900" lvl="0" indent="-342900" rtl="0">
              <a:spcBef>
                <a:spcPts val="0"/>
              </a:spcBef>
              <a:spcAft>
                <a:spcPts val="0"/>
              </a:spcAft>
              <a:buFont typeface="+mj-lt"/>
              <a:buAutoNum type="alphaUcPeriod"/>
            </a:pPr>
            <a:r>
              <a:rPr lang="en-US" dirty="0">
                <a:latin typeface="Rubik"/>
                <a:ea typeface="Rubik"/>
                <a:cs typeface="Rubik"/>
                <a:sym typeface="Rubik"/>
              </a:rPr>
              <a:t>Income</a:t>
            </a:r>
          </a:p>
        </p:txBody>
      </p:sp>
      <p:sp>
        <p:nvSpPr>
          <p:cNvPr id="5" name="Google Shape;95;p16">
            <a:extLst>
              <a:ext uri="{FF2B5EF4-FFF2-40B4-BE49-F238E27FC236}">
                <a16:creationId xmlns:a16="http://schemas.microsoft.com/office/drawing/2014/main" id="{8F97EE07-033D-38ED-B16C-491BA87273A7}"/>
              </a:ext>
            </a:extLst>
          </p:cNvPr>
          <p:cNvSpPr txBox="1"/>
          <p:nvPr/>
        </p:nvSpPr>
        <p:spPr>
          <a:xfrm>
            <a:off x="3669728" y="93940"/>
            <a:ext cx="1804543" cy="9543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5000" b="1" dirty="0">
                <a:latin typeface="Rubik"/>
                <a:ea typeface="Rubik"/>
                <a:cs typeface="Rubik"/>
                <a:sym typeface="Rubik"/>
              </a:rPr>
              <a:t>Data</a:t>
            </a:r>
            <a:endParaRPr sz="5000" b="1" dirty="0">
              <a:latin typeface="Rubik"/>
              <a:ea typeface="Rubik"/>
              <a:cs typeface="Rubik"/>
              <a:sym typeface="Rubik"/>
            </a:endParaRPr>
          </a:p>
        </p:txBody>
      </p:sp>
      <p:sp>
        <p:nvSpPr>
          <p:cNvPr id="6" name="Google Shape;97;p16">
            <a:extLst>
              <a:ext uri="{FF2B5EF4-FFF2-40B4-BE49-F238E27FC236}">
                <a16:creationId xmlns:a16="http://schemas.microsoft.com/office/drawing/2014/main" id="{857192BD-3A8B-50D8-36EF-BA77AE054862}"/>
              </a:ext>
            </a:extLst>
          </p:cNvPr>
          <p:cNvSpPr txBox="1"/>
          <p:nvPr/>
        </p:nvSpPr>
        <p:spPr>
          <a:xfrm>
            <a:off x="2523090" y="1837649"/>
            <a:ext cx="1606611" cy="1908184"/>
          </a:xfrm>
          <a:prstGeom prst="rect">
            <a:avLst/>
          </a:prstGeom>
          <a:noFill/>
          <a:ln>
            <a:noFill/>
          </a:ln>
        </p:spPr>
        <p:txBody>
          <a:bodyPr spcFirstLastPara="1" wrap="square" lIns="91425" tIns="91425" rIns="91425" bIns="91425" anchor="t" anchorCtr="0">
            <a:spAutoFit/>
          </a:bodyPr>
          <a:lstStyle/>
          <a:p>
            <a:pPr marL="342900" lvl="0" indent="-342900" rtl="0">
              <a:spcBef>
                <a:spcPts val="0"/>
              </a:spcBef>
              <a:spcAft>
                <a:spcPts val="0"/>
              </a:spcAft>
              <a:buFont typeface="+mj-lt"/>
              <a:buAutoNum type="arabicPeriod" startAt="2"/>
            </a:pPr>
            <a:r>
              <a:rPr lang="en-US" dirty="0">
                <a:latin typeface="Rubik"/>
                <a:ea typeface="Rubik"/>
                <a:cs typeface="Rubik"/>
                <a:sym typeface="Rubik"/>
              </a:rPr>
              <a:t>Data Store</a:t>
            </a:r>
          </a:p>
          <a:p>
            <a:pPr lvl="0" rtl="0">
              <a:spcBef>
                <a:spcPts val="0"/>
              </a:spcBef>
              <a:spcAft>
                <a:spcPts val="0"/>
              </a:spcAft>
            </a:pPr>
            <a:endParaRPr lang="en-US" dirty="0">
              <a:latin typeface="Rubik"/>
              <a:ea typeface="Rubik"/>
              <a:cs typeface="Rubik"/>
              <a:sym typeface="Rubik"/>
            </a:endParaRPr>
          </a:p>
          <a:p>
            <a:pPr marL="342900" lvl="0" indent="-342900" rtl="0">
              <a:spcBef>
                <a:spcPts val="0"/>
              </a:spcBef>
              <a:spcAft>
                <a:spcPts val="0"/>
              </a:spcAft>
              <a:buFont typeface="+mj-lt"/>
              <a:buAutoNum type="alphaUcPeriod"/>
            </a:pPr>
            <a:r>
              <a:rPr lang="en-US" dirty="0" err="1">
                <a:latin typeface="Rubik"/>
                <a:ea typeface="Rubik"/>
                <a:cs typeface="Rubik"/>
                <a:sym typeface="Rubik"/>
              </a:rPr>
              <a:t>StoreID</a:t>
            </a:r>
            <a:endParaRPr lang="en-US" dirty="0">
              <a:latin typeface="Rubik"/>
              <a:ea typeface="Rubik"/>
              <a:cs typeface="Rubik"/>
              <a:sym typeface="Rubik"/>
            </a:endParaRPr>
          </a:p>
          <a:p>
            <a:pPr marL="342900" lvl="0" indent="-342900" rtl="0">
              <a:spcBef>
                <a:spcPts val="0"/>
              </a:spcBef>
              <a:spcAft>
                <a:spcPts val="0"/>
              </a:spcAft>
              <a:buFont typeface="+mj-lt"/>
              <a:buAutoNum type="alphaUcPeriod"/>
            </a:pPr>
            <a:r>
              <a:rPr lang="en-US" dirty="0" err="1">
                <a:latin typeface="Rubik"/>
                <a:ea typeface="Rubik"/>
                <a:cs typeface="Rubik"/>
                <a:sym typeface="Rubik"/>
              </a:rPr>
              <a:t>StoreName</a:t>
            </a:r>
            <a:endParaRPr lang="en-US" dirty="0">
              <a:latin typeface="Rubik"/>
              <a:ea typeface="Rubik"/>
              <a:cs typeface="Rubik"/>
              <a:sym typeface="Rubik"/>
            </a:endParaRPr>
          </a:p>
          <a:p>
            <a:pPr marL="342900" lvl="0" indent="-342900" rtl="0">
              <a:spcBef>
                <a:spcPts val="0"/>
              </a:spcBef>
              <a:spcAft>
                <a:spcPts val="0"/>
              </a:spcAft>
              <a:buFont typeface="+mj-lt"/>
              <a:buAutoNum type="alphaUcPeriod"/>
            </a:pPr>
            <a:r>
              <a:rPr lang="en-US" dirty="0" err="1">
                <a:latin typeface="Rubik"/>
                <a:ea typeface="Rubik"/>
                <a:cs typeface="Rubik"/>
                <a:sym typeface="Rubik"/>
              </a:rPr>
              <a:t>GroupStore</a:t>
            </a:r>
            <a:endParaRPr lang="en-US" dirty="0">
              <a:latin typeface="Rubik"/>
              <a:ea typeface="Rubik"/>
              <a:cs typeface="Rubik"/>
              <a:sym typeface="Rubik"/>
            </a:endParaRPr>
          </a:p>
          <a:p>
            <a:pPr marL="342900" lvl="0" indent="-342900" rtl="0">
              <a:spcBef>
                <a:spcPts val="0"/>
              </a:spcBef>
              <a:spcAft>
                <a:spcPts val="0"/>
              </a:spcAft>
              <a:buFont typeface="+mj-lt"/>
              <a:buAutoNum type="alphaUcPeriod"/>
            </a:pPr>
            <a:r>
              <a:rPr lang="en-US" dirty="0">
                <a:latin typeface="Rubik"/>
                <a:ea typeface="Rubik"/>
                <a:cs typeface="Rubik"/>
                <a:sym typeface="Rubik"/>
              </a:rPr>
              <a:t>Type</a:t>
            </a:r>
          </a:p>
          <a:p>
            <a:pPr marL="342900" lvl="0" indent="-342900" rtl="0">
              <a:spcBef>
                <a:spcPts val="0"/>
              </a:spcBef>
              <a:spcAft>
                <a:spcPts val="0"/>
              </a:spcAft>
              <a:buFont typeface="+mj-lt"/>
              <a:buAutoNum type="alphaUcPeriod"/>
            </a:pPr>
            <a:r>
              <a:rPr lang="en-US" dirty="0">
                <a:latin typeface="Rubik"/>
                <a:ea typeface="Rubik"/>
                <a:cs typeface="Rubik"/>
                <a:sym typeface="Rubik"/>
              </a:rPr>
              <a:t>Latitude</a:t>
            </a:r>
          </a:p>
          <a:p>
            <a:pPr marL="342900" lvl="0" indent="-342900" rtl="0">
              <a:spcBef>
                <a:spcPts val="0"/>
              </a:spcBef>
              <a:spcAft>
                <a:spcPts val="0"/>
              </a:spcAft>
              <a:buFont typeface="+mj-lt"/>
              <a:buAutoNum type="alphaUcPeriod"/>
            </a:pPr>
            <a:r>
              <a:rPr lang="en-US" dirty="0">
                <a:latin typeface="Rubik"/>
                <a:ea typeface="Rubik"/>
                <a:cs typeface="Rubik"/>
                <a:sym typeface="Rubik"/>
              </a:rPr>
              <a:t>Longitude</a:t>
            </a:r>
          </a:p>
        </p:txBody>
      </p:sp>
      <p:sp>
        <p:nvSpPr>
          <p:cNvPr id="7" name="Google Shape;97;p16">
            <a:extLst>
              <a:ext uri="{FF2B5EF4-FFF2-40B4-BE49-F238E27FC236}">
                <a16:creationId xmlns:a16="http://schemas.microsoft.com/office/drawing/2014/main" id="{A593C455-918D-A3C4-44D9-6CC10368F548}"/>
              </a:ext>
            </a:extLst>
          </p:cNvPr>
          <p:cNvSpPr txBox="1"/>
          <p:nvPr/>
        </p:nvSpPr>
        <p:spPr>
          <a:xfrm>
            <a:off x="4357389" y="1839921"/>
            <a:ext cx="1804544" cy="1261854"/>
          </a:xfrm>
          <a:prstGeom prst="rect">
            <a:avLst/>
          </a:prstGeom>
          <a:noFill/>
          <a:ln>
            <a:noFill/>
          </a:ln>
        </p:spPr>
        <p:txBody>
          <a:bodyPr spcFirstLastPara="1" wrap="square" lIns="91425" tIns="91425" rIns="91425" bIns="91425" anchor="t" anchorCtr="0">
            <a:spAutoFit/>
          </a:bodyPr>
          <a:lstStyle/>
          <a:p>
            <a:pPr marL="342900" lvl="0" indent="-342900" rtl="0">
              <a:spcBef>
                <a:spcPts val="0"/>
              </a:spcBef>
              <a:spcAft>
                <a:spcPts val="0"/>
              </a:spcAft>
              <a:buFont typeface="+mj-lt"/>
              <a:buAutoNum type="arabicPeriod" startAt="3"/>
            </a:pPr>
            <a:r>
              <a:rPr lang="en-US" dirty="0">
                <a:latin typeface="Rubik"/>
                <a:ea typeface="Rubik"/>
                <a:cs typeface="Rubik"/>
                <a:sym typeface="Rubik"/>
              </a:rPr>
              <a:t>Data Product</a:t>
            </a:r>
          </a:p>
          <a:p>
            <a:pPr lvl="0" rtl="0">
              <a:spcBef>
                <a:spcPts val="0"/>
              </a:spcBef>
              <a:spcAft>
                <a:spcPts val="0"/>
              </a:spcAft>
            </a:pPr>
            <a:endParaRPr lang="en-US" dirty="0">
              <a:latin typeface="Rubik"/>
              <a:ea typeface="Rubik"/>
              <a:cs typeface="Rubik"/>
              <a:sym typeface="Rubik"/>
            </a:endParaRPr>
          </a:p>
          <a:p>
            <a:pPr marL="342900" lvl="0" indent="-342900" rtl="0">
              <a:spcBef>
                <a:spcPts val="0"/>
              </a:spcBef>
              <a:spcAft>
                <a:spcPts val="0"/>
              </a:spcAft>
              <a:buFont typeface="+mj-lt"/>
              <a:buAutoNum type="alphaUcPeriod"/>
            </a:pPr>
            <a:r>
              <a:rPr lang="en-US" dirty="0" err="1">
                <a:latin typeface="Rubik"/>
                <a:ea typeface="Rubik"/>
                <a:cs typeface="Rubik"/>
                <a:sym typeface="Rubik"/>
              </a:rPr>
              <a:t>ProductID</a:t>
            </a:r>
            <a:endParaRPr lang="en-US" dirty="0">
              <a:latin typeface="Rubik"/>
              <a:ea typeface="Rubik"/>
              <a:cs typeface="Rubik"/>
              <a:sym typeface="Rubik"/>
            </a:endParaRPr>
          </a:p>
          <a:p>
            <a:pPr marL="342900" lvl="0" indent="-342900" rtl="0">
              <a:spcBef>
                <a:spcPts val="0"/>
              </a:spcBef>
              <a:spcAft>
                <a:spcPts val="0"/>
              </a:spcAft>
              <a:buFont typeface="+mj-lt"/>
              <a:buAutoNum type="alphaUcPeriod"/>
            </a:pPr>
            <a:r>
              <a:rPr lang="en-US" dirty="0">
                <a:latin typeface="Rubik"/>
                <a:ea typeface="Rubik"/>
                <a:cs typeface="Rubik"/>
                <a:sym typeface="Rubik"/>
              </a:rPr>
              <a:t>Product Name</a:t>
            </a:r>
          </a:p>
          <a:p>
            <a:pPr marL="342900" lvl="0" indent="-342900" rtl="0">
              <a:spcBef>
                <a:spcPts val="0"/>
              </a:spcBef>
              <a:spcAft>
                <a:spcPts val="0"/>
              </a:spcAft>
              <a:buFont typeface="+mj-lt"/>
              <a:buAutoNum type="alphaUcPeriod"/>
            </a:pPr>
            <a:r>
              <a:rPr lang="en-US" dirty="0">
                <a:latin typeface="Rubik"/>
                <a:ea typeface="Rubik"/>
                <a:cs typeface="Rubik"/>
                <a:sym typeface="Rubik"/>
              </a:rPr>
              <a:t>Price</a:t>
            </a:r>
          </a:p>
        </p:txBody>
      </p:sp>
      <p:sp>
        <p:nvSpPr>
          <p:cNvPr id="8" name="Google Shape;97;p16">
            <a:extLst>
              <a:ext uri="{FF2B5EF4-FFF2-40B4-BE49-F238E27FC236}">
                <a16:creationId xmlns:a16="http://schemas.microsoft.com/office/drawing/2014/main" id="{E9432483-5FD4-D5A0-A210-7D07AA98BAD5}"/>
              </a:ext>
            </a:extLst>
          </p:cNvPr>
          <p:cNvSpPr txBox="1"/>
          <p:nvPr/>
        </p:nvSpPr>
        <p:spPr>
          <a:xfrm>
            <a:off x="6415328" y="1837649"/>
            <a:ext cx="1985311" cy="1477297"/>
          </a:xfrm>
          <a:prstGeom prst="rect">
            <a:avLst/>
          </a:prstGeom>
          <a:noFill/>
          <a:ln>
            <a:noFill/>
          </a:ln>
        </p:spPr>
        <p:txBody>
          <a:bodyPr spcFirstLastPara="1" wrap="square" lIns="91425" tIns="91425" rIns="91425" bIns="91425" anchor="t" anchorCtr="0">
            <a:spAutoFit/>
          </a:bodyPr>
          <a:lstStyle/>
          <a:p>
            <a:pPr marL="342900" lvl="0" indent="-342900" rtl="0">
              <a:spcBef>
                <a:spcPts val="0"/>
              </a:spcBef>
              <a:spcAft>
                <a:spcPts val="0"/>
              </a:spcAft>
              <a:buFont typeface="+mj-lt"/>
              <a:buAutoNum type="arabicPeriod" startAt="4"/>
            </a:pPr>
            <a:r>
              <a:rPr lang="en-US" dirty="0">
                <a:latin typeface="Rubik"/>
                <a:ea typeface="Rubik"/>
                <a:cs typeface="Rubik"/>
                <a:sym typeface="Rubik"/>
              </a:rPr>
              <a:t>Data Transaction</a:t>
            </a:r>
          </a:p>
          <a:p>
            <a:pPr lvl="0" rtl="0">
              <a:spcBef>
                <a:spcPts val="0"/>
              </a:spcBef>
              <a:spcAft>
                <a:spcPts val="0"/>
              </a:spcAft>
            </a:pPr>
            <a:endParaRPr lang="en-US" dirty="0">
              <a:latin typeface="Rubik"/>
              <a:ea typeface="Rubik"/>
              <a:cs typeface="Rubik"/>
              <a:sym typeface="Rubik"/>
            </a:endParaRPr>
          </a:p>
          <a:p>
            <a:pPr marL="342900" lvl="0" indent="-342900" rtl="0">
              <a:spcBef>
                <a:spcPts val="0"/>
              </a:spcBef>
              <a:spcAft>
                <a:spcPts val="0"/>
              </a:spcAft>
              <a:buFont typeface="+mj-lt"/>
              <a:buAutoNum type="alphaUcPeriod"/>
            </a:pPr>
            <a:r>
              <a:rPr lang="en-US" dirty="0" err="1">
                <a:latin typeface="Rubik"/>
                <a:ea typeface="Rubik"/>
                <a:cs typeface="Rubik"/>
                <a:sym typeface="Rubik"/>
              </a:rPr>
              <a:t>TransactionID</a:t>
            </a:r>
            <a:endParaRPr lang="en-US" dirty="0">
              <a:latin typeface="Rubik"/>
              <a:ea typeface="Rubik"/>
              <a:cs typeface="Rubik"/>
              <a:sym typeface="Rubik"/>
            </a:endParaRPr>
          </a:p>
          <a:p>
            <a:pPr marL="342900" lvl="0" indent="-342900" rtl="0">
              <a:spcBef>
                <a:spcPts val="0"/>
              </a:spcBef>
              <a:spcAft>
                <a:spcPts val="0"/>
              </a:spcAft>
              <a:buFont typeface="+mj-lt"/>
              <a:buAutoNum type="alphaUcPeriod"/>
            </a:pPr>
            <a:r>
              <a:rPr lang="en-US" dirty="0">
                <a:latin typeface="Rubik"/>
                <a:ea typeface="Rubik"/>
                <a:cs typeface="Rubik"/>
                <a:sym typeface="Rubik"/>
              </a:rPr>
              <a:t>Date</a:t>
            </a:r>
          </a:p>
          <a:p>
            <a:pPr marL="342900" lvl="0" indent="-342900" rtl="0">
              <a:spcBef>
                <a:spcPts val="0"/>
              </a:spcBef>
              <a:spcAft>
                <a:spcPts val="0"/>
              </a:spcAft>
              <a:buFont typeface="+mj-lt"/>
              <a:buAutoNum type="alphaUcPeriod"/>
            </a:pPr>
            <a:r>
              <a:rPr lang="en-US" dirty="0">
                <a:latin typeface="Rubik"/>
                <a:ea typeface="Rubik"/>
                <a:cs typeface="Rubik"/>
                <a:sym typeface="Rubik"/>
              </a:rPr>
              <a:t>Qty</a:t>
            </a:r>
          </a:p>
          <a:p>
            <a:pPr marL="342900" lvl="0" indent="-342900" rtl="0">
              <a:spcBef>
                <a:spcPts val="0"/>
              </a:spcBef>
              <a:spcAft>
                <a:spcPts val="0"/>
              </a:spcAft>
              <a:buFont typeface="+mj-lt"/>
              <a:buAutoNum type="alphaUcPeriod"/>
            </a:pPr>
            <a:r>
              <a:rPr lang="en-US" dirty="0">
                <a:latin typeface="Rubik"/>
                <a:ea typeface="Rubik"/>
                <a:cs typeface="Rubik"/>
                <a:sym typeface="Rubik"/>
              </a:rPr>
              <a:t>Total Amount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7"/>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104" name="Google Shape;104;p1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3" name="Picture 2">
            <a:extLst>
              <a:ext uri="{FF2B5EF4-FFF2-40B4-BE49-F238E27FC236}">
                <a16:creationId xmlns:a16="http://schemas.microsoft.com/office/drawing/2014/main" id="{074C5D52-A62E-6C43-63D2-5E94C4411F36}"/>
              </a:ext>
            </a:extLst>
          </p:cNvPr>
          <p:cNvPicPr>
            <a:picLocks noChangeAspect="1"/>
          </p:cNvPicPr>
          <p:nvPr/>
        </p:nvPicPr>
        <p:blipFill>
          <a:blip r:embed="rId5"/>
          <a:stretch>
            <a:fillRect/>
          </a:stretch>
        </p:blipFill>
        <p:spPr>
          <a:xfrm>
            <a:off x="388125" y="2277193"/>
            <a:ext cx="8376900" cy="1986860"/>
          </a:xfrm>
          <a:prstGeom prst="rect">
            <a:avLst/>
          </a:prstGeom>
        </p:spPr>
      </p:pic>
      <p:sp>
        <p:nvSpPr>
          <p:cNvPr id="5" name="Google Shape;95;p16">
            <a:extLst>
              <a:ext uri="{FF2B5EF4-FFF2-40B4-BE49-F238E27FC236}">
                <a16:creationId xmlns:a16="http://schemas.microsoft.com/office/drawing/2014/main" id="{8F97EE07-033D-38ED-B16C-491BA87273A7}"/>
              </a:ext>
            </a:extLst>
          </p:cNvPr>
          <p:cNvSpPr txBox="1"/>
          <p:nvPr/>
        </p:nvSpPr>
        <p:spPr>
          <a:xfrm>
            <a:off x="3669728" y="93940"/>
            <a:ext cx="1804543" cy="9543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5000" b="1" dirty="0">
                <a:latin typeface="Rubik"/>
                <a:ea typeface="Rubik"/>
                <a:cs typeface="Rubik"/>
                <a:sym typeface="Rubik"/>
              </a:rPr>
              <a:t>Data</a:t>
            </a:r>
            <a:endParaRPr sz="5000" b="1" dirty="0">
              <a:latin typeface="Rubik"/>
              <a:ea typeface="Rubik"/>
              <a:cs typeface="Rubik"/>
              <a:sym typeface="Rubik"/>
            </a:endParaRPr>
          </a:p>
        </p:txBody>
      </p:sp>
      <p:sp>
        <p:nvSpPr>
          <p:cNvPr id="2" name="Google Shape;97;p16">
            <a:extLst>
              <a:ext uri="{FF2B5EF4-FFF2-40B4-BE49-F238E27FC236}">
                <a16:creationId xmlns:a16="http://schemas.microsoft.com/office/drawing/2014/main" id="{D863A193-CA10-CC44-0815-F5054ACD9655}"/>
              </a:ext>
            </a:extLst>
          </p:cNvPr>
          <p:cNvSpPr txBox="1"/>
          <p:nvPr/>
        </p:nvSpPr>
        <p:spPr>
          <a:xfrm>
            <a:off x="388126" y="1285676"/>
            <a:ext cx="8376900" cy="830966"/>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US" dirty="0">
                <a:latin typeface="Rubik"/>
                <a:ea typeface="Rubik"/>
                <a:cs typeface="Rubik"/>
                <a:sym typeface="Rubik"/>
              </a:rPr>
              <a:t>DF = &gt; Merged Data Customer and Data Transaction on </a:t>
            </a:r>
            <a:r>
              <a:rPr lang="en-US" dirty="0" err="1">
                <a:latin typeface="Rubik"/>
                <a:ea typeface="Rubik"/>
                <a:cs typeface="Rubik"/>
                <a:sym typeface="Rubik"/>
              </a:rPr>
              <a:t>CustomerID</a:t>
            </a:r>
            <a:endParaRPr lang="en-US" dirty="0">
              <a:latin typeface="Rubik"/>
              <a:ea typeface="Rubik"/>
              <a:cs typeface="Rubik"/>
              <a:sym typeface="Rubik"/>
            </a:endParaRPr>
          </a:p>
          <a:p>
            <a:pPr marL="0" lvl="0" indent="0" rtl="0">
              <a:spcBef>
                <a:spcPts val="0"/>
              </a:spcBef>
              <a:spcAft>
                <a:spcPts val="0"/>
              </a:spcAft>
              <a:buNone/>
            </a:pPr>
            <a:r>
              <a:rPr lang="en-US" dirty="0">
                <a:latin typeface="Rubik"/>
                <a:ea typeface="Rubik"/>
                <a:cs typeface="Rubik"/>
                <a:sym typeface="Rubik"/>
              </a:rPr>
              <a:t>DF =&gt; Merged DF and Data Product on </a:t>
            </a:r>
            <a:r>
              <a:rPr lang="en-US" dirty="0" err="1">
                <a:latin typeface="Rubik"/>
                <a:ea typeface="Rubik"/>
                <a:cs typeface="Rubik"/>
                <a:sym typeface="Rubik"/>
              </a:rPr>
              <a:t>ProductID</a:t>
            </a:r>
            <a:endParaRPr lang="en-US" dirty="0">
              <a:latin typeface="Rubik"/>
              <a:ea typeface="Rubik"/>
              <a:cs typeface="Rubik"/>
              <a:sym typeface="Rubik"/>
            </a:endParaRPr>
          </a:p>
          <a:p>
            <a:pPr marL="0" lvl="0" indent="0" rtl="0">
              <a:spcBef>
                <a:spcPts val="0"/>
              </a:spcBef>
              <a:spcAft>
                <a:spcPts val="0"/>
              </a:spcAft>
              <a:buNone/>
            </a:pPr>
            <a:r>
              <a:rPr lang="en-US" dirty="0">
                <a:latin typeface="Rubik"/>
                <a:ea typeface="Rubik"/>
                <a:cs typeface="Rubik"/>
                <a:sym typeface="Rubik"/>
              </a:rPr>
              <a:t>DF =&gt; Merged DF and Data Store on </a:t>
            </a:r>
            <a:r>
              <a:rPr lang="en-US" dirty="0" err="1">
                <a:latin typeface="Rubik"/>
                <a:ea typeface="Rubik"/>
                <a:cs typeface="Rubik"/>
                <a:sym typeface="Rubik"/>
              </a:rPr>
              <a:t>StoreID</a:t>
            </a:r>
            <a:endParaRPr dirty="0">
              <a:latin typeface="Rubik"/>
              <a:ea typeface="Rubik"/>
              <a:cs typeface="Rubik"/>
              <a:sym typeface="Rubik"/>
            </a:endParaRPr>
          </a:p>
        </p:txBody>
      </p:sp>
    </p:spTree>
    <p:extLst>
      <p:ext uri="{BB962C8B-B14F-4D97-AF65-F5344CB8AC3E}">
        <p14:creationId xmlns:p14="http://schemas.microsoft.com/office/powerpoint/2010/main" val="3578159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7"/>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104" name="Google Shape;104;p1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5" name="Google Shape;95;p16">
            <a:extLst>
              <a:ext uri="{FF2B5EF4-FFF2-40B4-BE49-F238E27FC236}">
                <a16:creationId xmlns:a16="http://schemas.microsoft.com/office/drawing/2014/main" id="{8F97EE07-033D-38ED-B16C-491BA87273A7}"/>
              </a:ext>
            </a:extLst>
          </p:cNvPr>
          <p:cNvSpPr txBox="1"/>
          <p:nvPr/>
        </p:nvSpPr>
        <p:spPr>
          <a:xfrm>
            <a:off x="1719706" y="185625"/>
            <a:ext cx="5704587" cy="954077"/>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5000" b="1" dirty="0">
                <a:latin typeface="Rubik"/>
                <a:ea typeface="Rubik"/>
                <a:cs typeface="Rubik"/>
                <a:sym typeface="Rubik"/>
              </a:rPr>
              <a:t>Data Agregation</a:t>
            </a:r>
            <a:endParaRPr sz="5000" b="1" dirty="0">
              <a:latin typeface="Rubik"/>
              <a:ea typeface="Rubik"/>
              <a:cs typeface="Rubik"/>
              <a:sym typeface="Rubik"/>
            </a:endParaRPr>
          </a:p>
        </p:txBody>
      </p:sp>
      <p:sp>
        <p:nvSpPr>
          <p:cNvPr id="2" name="Google Shape;97;p16">
            <a:extLst>
              <a:ext uri="{FF2B5EF4-FFF2-40B4-BE49-F238E27FC236}">
                <a16:creationId xmlns:a16="http://schemas.microsoft.com/office/drawing/2014/main" id="{D863A193-CA10-CC44-0815-F5054ACD9655}"/>
              </a:ext>
            </a:extLst>
          </p:cNvPr>
          <p:cNvSpPr txBox="1"/>
          <p:nvPr/>
        </p:nvSpPr>
        <p:spPr>
          <a:xfrm>
            <a:off x="388126" y="1285676"/>
            <a:ext cx="8376900" cy="400079"/>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US" dirty="0">
                <a:latin typeface="Rubik"/>
                <a:ea typeface="Rubik"/>
                <a:cs typeface="Rubik"/>
                <a:sym typeface="Rubik"/>
              </a:rPr>
              <a:t>Data = &gt; Merged </a:t>
            </a:r>
            <a:r>
              <a:rPr lang="en-US" dirty="0" err="1">
                <a:latin typeface="Rubik"/>
                <a:ea typeface="Rubik"/>
                <a:cs typeface="Rubik"/>
                <a:sym typeface="Rubik"/>
              </a:rPr>
              <a:t>Data.groupby</a:t>
            </a:r>
            <a:r>
              <a:rPr lang="en-US" dirty="0">
                <a:latin typeface="Rubik"/>
                <a:ea typeface="Rubik"/>
                <a:cs typeface="Rubik"/>
                <a:sym typeface="Rubik"/>
              </a:rPr>
              <a:t>(“Date”)[‘Qty’].sum()</a:t>
            </a:r>
          </a:p>
        </p:txBody>
      </p:sp>
      <p:pic>
        <p:nvPicPr>
          <p:cNvPr id="6" name="Picture 5">
            <a:extLst>
              <a:ext uri="{FF2B5EF4-FFF2-40B4-BE49-F238E27FC236}">
                <a16:creationId xmlns:a16="http://schemas.microsoft.com/office/drawing/2014/main" id="{D8A60FC0-5D5D-E393-3416-69A2833E3A59}"/>
              </a:ext>
            </a:extLst>
          </p:cNvPr>
          <p:cNvPicPr>
            <a:picLocks noChangeAspect="1"/>
          </p:cNvPicPr>
          <p:nvPr/>
        </p:nvPicPr>
        <p:blipFill>
          <a:blip r:embed="rId5"/>
          <a:stretch>
            <a:fillRect/>
          </a:stretch>
        </p:blipFill>
        <p:spPr>
          <a:xfrm>
            <a:off x="1183998" y="1685755"/>
            <a:ext cx="1375787" cy="3196914"/>
          </a:xfrm>
          <a:prstGeom prst="rect">
            <a:avLst/>
          </a:prstGeom>
        </p:spPr>
      </p:pic>
      <p:pic>
        <p:nvPicPr>
          <p:cNvPr id="10" name="Picture 9">
            <a:extLst>
              <a:ext uri="{FF2B5EF4-FFF2-40B4-BE49-F238E27FC236}">
                <a16:creationId xmlns:a16="http://schemas.microsoft.com/office/drawing/2014/main" id="{CBB6607D-6FD7-8270-A7DA-0103FFF50EFD}"/>
              </a:ext>
            </a:extLst>
          </p:cNvPr>
          <p:cNvPicPr>
            <a:picLocks noChangeAspect="1"/>
          </p:cNvPicPr>
          <p:nvPr/>
        </p:nvPicPr>
        <p:blipFill>
          <a:blip r:embed="rId6"/>
          <a:stretch>
            <a:fillRect/>
          </a:stretch>
        </p:blipFill>
        <p:spPr>
          <a:xfrm>
            <a:off x="2787457" y="1685755"/>
            <a:ext cx="5737874" cy="3196914"/>
          </a:xfrm>
          <a:prstGeom prst="rect">
            <a:avLst/>
          </a:prstGeom>
        </p:spPr>
      </p:pic>
    </p:spTree>
    <p:extLst>
      <p:ext uri="{BB962C8B-B14F-4D97-AF65-F5344CB8AC3E}">
        <p14:creationId xmlns:p14="http://schemas.microsoft.com/office/powerpoint/2010/main" val="1557848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7"/>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104" name="Google Shape;104;p1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5" name="Google Shape;95;p16">
            <a:extLst>
              <a:ext uri="{FF2B5EF4-FFF2-40B4-BE49-F238E27FC236}">
                <a16:creationId xmlns:a16="http://schemas.microsoft.com/office/drawing/2014/main" id="{8F97EE07-033D-38ED-B16C-491BA87273A7}"/>
              </a:ext>
            </a:extLst>
          </p:cNvPr>
          <p:cNvSpPr txBox="1"/>
          <p:nvPr/>
        </p:nvSpPr>
        <p:spPr>
          <a:xfrm>
            <a:off x="1719706" y="185625"/>
            <a:ext cx="5704587" cy="954077"/>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5000" b="1" dirty="0">
                <a:latin typeface="Rubik"/>
                <a:ea typeface="Rubik"/>
                <a:cs typeface="Rubik"/>
                <a:sym typeface="Rubik"/>
              </a:rPr>
              <a:t>Result</a:t>
            </a:r>
            <a:endParaRPr sz="5000" b="1" dirty="0">
              <a:latin typeface="Rubik"/>
              <a:ea typeface="Rubik"/>
              <a:cs typeface="Rubik"/>
              <a:sym typeface="Rubik"/>
            </a:endParaRPr>
          </a:p>
        </p:txBody>
      </p:sp>
      <p:pic>
        <p:nvPicPr>
          <p:cNvPr id="4" name="Picture 3">
            <a:extLst>
              <a:ext uri="{FF2B5EF4-FFF2-40B4-BE49-F238E27FC236}">
                <a16:creationId xmlns:a16="http://schemas.microsoft.com/office/drawing/2014/main" id="{6E837DCA-C988-A3D6-D881-56D5C7D05851}"/>
              </a:ext>
            </a:extLst>
          </p:cNvPr>
          <p:cNvPicPr>
            <a:picLocks noChangeAspect="1"/>
          </p:cNvPicPr>
          <p:nvPr/>
        </p:nvPicPr>
        <p:blipFill>
          <a:blip r:embed="rId5"/>
          <a:stretch>
            <a:fillRect/>
          </a:stretch>
        </p:blipFill>
        <p:spPr>
          <a:xfrm>
            <a:off x="1144643" y="1023565"/>
            <a:ext cx="6854711" cy="3823295"/>
          </a:xfrm>
          <a:prstGeom prst="rect">
            <a:avLst/>
          </a:prstGeom>
        </p:spPr>
      </p:pic>
    </p:spTree>
    <p:extLst>
      <p:ext uri="{BB962C8B-B14F-4D97-AF65-F5344CB8AC3E}">
        <p14:creationId xmlns:p14="http://schemas.microsoft.com/office/powerpoint/2010/main" val="3197951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340500" y="1899838"/>
            <a:ext cx="8463000" cy="800189"/>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4000" b="1" dirty="0">
                <a:latin typeface="Rubik"/>
                <a:ea typeface="Rubik"/>
                <a:cs typeface="Rubik"/>
                <a:sym typeface="Rubik"/>
              </a:rPr>
              <a:t>Customer Segmentation Project</a:t>
            </a:r>
            <a:endParaRPr sz="40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7" name="Google Shape;97;p16"/>
          <p:cNvSpPr txBox="1"/>
          <p:nvPr/>
        </p:nvSpPr>
        <p:spPr>
          <a:xfrm>
            <a:off x="340500" y="2843463"/>
            <a:ext cx="837690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Rubik"/>
                <a:ea typeface="Rubik"/>
                <a:cs typeface="Rubik"/>
                <a:sym typeface="Rubik"/>
              </a:rPr>
              <a:t>Developed customer segmentation for facilitate personalized sales treatment using K</a:t>
            </a:r>
            <a:r>
              <a:rPr lang="en-US" dirty="0">
                <a:latin typeface="Rubik"/>
                <a:ea typeface="Rubik"/>
                <a:cs typeface="Rubik"/>
                <a:sym typeface="Rubik"/>
              </a:rPr>
              <a:t>M</a:t>
            </a:r>
            <a:r>
              <a:rPr lang="en" dirty="0">
                <a:latin typeface="Rubik"/>
                <a:ea typeface="Rubik"/>
                <a:cs typeface="Rubik"/>
                <a:sym typeface="Rubik"/>
              </a:rPr>
              <a:t>eans model.</a:t>
            </a:r>
            <a:endParaRPr dirty="0">
              <a:latin typeface="Rubik"/>
              <a:ea typeface="Rubik"/>
              <a:cs typeface="Rubik"/>
              <a:sym typeface="Rubik"/>
            </a:endParaRPr>
          </a:p>
        </p:txBody>
      </p:sp>
    </p:spTree>
    <p:extLst>
      <p:ext uri="{BB962C8B-B14F-4D97-AF65-F5344CB8AC3E}">
        <p14:creationId xmlns:p14="http://schemas.microsoft.com/office/powerpoint/2010/main" val="2525231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7"/>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104" name="Google Shape;104;p1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5" name="Google Shape;95;p16">
            <a:extLst>
              <a:ext uri="{FF2B5EF4-FFF2-40B4-BE49-F238E27FC236}">
                <a16:creationId xmlns:a16="http://schemas.microsoft.com/office/drawing/2014/main" id="{8F97EE07-033D-38ED-B16C-491BA87273A7}"/>
              </a:ext>
            </a:extLst>
          </p:cNvPr>
          <p:cNvSpPr txBox="1"/>
          <p:nvPr/>
        </p:nvSpPr>
        <p:spPr>
          <a:xfrm>
            <a:off x="1719706" y="185625"/>
            <a:ext cx="5704587" cy="954077"/>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5000" b="1" dirty="0">
                <a:latin typeface="Rubik"/>
                <a:ea typeface="Rubik"/>
                <a:cs typeface="Rubik"/>
                <a:sym typeface="Rubik"/>
              </a:rPr>
              <a:t>Data Agregation</a:t>
            </a:r>
            <a:endParaRPr sz="5000" b="1" dirty="0">
              <a:latin typeface="Rubik"/>
              <a:ea typeface="Rubik"/>
              <a:cs typeface="Rubik"/>
              <a:sym typeface="Rubik"/>
            </a:endParaRPr>
          </a:p>
        </p:txBody>
      </p:sp>
      <p:sp>
        <p:nvSpPr>
          <p:cNvPr id="2" name="Google Shape;97;p16">
            <a:extLst>
              <a:ext uri="{FF2B5EF4-FFF2-40B4-BE49-F238E27FC236}">
                <a16:creationId xmlns:a16="http://schemas.microsoft.com/office/drawing/2014/main" id="{D863A193-CA10-CC44-0815-F5054ACD9655}"/>
              </a:ext>
            </a:extLst>
          </p:cNvPr>
          <p:cNvSpPr txBox="1"/>
          <p:nvPr/>
        </p:nvSpPr>
        <p:spPr>
          <a:xfrm>
            <a:off x="383550" y="1096354"/>
            <a:ext cx="8376900" cy="615523"/>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US" dirty="0">
                <a:latin typeface="Rubik"/>
                <a:ea typeface="Rubik"/>
                <a:cs typeface="Rubik"/>
                <a:sym typeface="Rubik"/>
              </a:rPr>
              <a:t>Data = &gt; Merged </a:t>
            </a:r>
            <a:r>
              <a:rPr lang="en-US" dirty="0" err="1">
                <a:latin typeface="Rubik"/>
                <a:ea typeface="Rubik"/>
                <a:cs typeface="Rubik"/>
                <a:sym typeface="Rubik"/>
              </a:rPr>
              <a:t>Data.groupby</a:t>
            </a:r>
            <a:r>
              <a:rPr lang="en-US" dirty="0">
                <a:latin typeface="Rubik"/>
                <a:ea typeface="Rubik"/>
                <a:cs typeface="Rubik"/>
                <a:sym typeface="Rubik"/>
              </a:rPr>
              <a:t>(“</a:t>
            </a:r>
            <a:r>
              <a:rPr lang="en-US" dirty="0" err="1">
                <a:latin typeface="Rubik"/>
                <a:ea typeface="Rubik"/>
                <a:cs typeface="Rubik"/>
                <a:sym typeface="Rubik"/>
              </a:rPr>
              <a:t>CustomerID</a:t>
            </a:r>
            <a:r>
              <a:rPr lang="en-US" dirty="0">
                <a:latin typeface="Rubik"/>
                <a:ea typeface="Rubik"/>
                <a:cs typeface="Rubik"/>
                <a:sym typeface="Rubik"/>
              </a:rPr>
              <a:t>”).</a:t>
            </a:r>
            <a:r>
              <a:rPr lang="en-US" dirty="0" err="1">
                <a:latin typeface="Rubik"/>
                <a:ea typeface="Rubik"/>
                <a:cs typeface="Rubik"/>
                <a:sym typeface="Rubik"/>
              </a:rPr>
              <a:t>agg</a:t>
            </a:r>
            <a:r>
              <a:rPr lang="en-US" dirty="0">
                <a:latin typeface="Rubik"/>
                <a:ea typeface="Rubik"/>
                <a:cs typeface="Rubik"/>
                <a:sym typeface="Rubik"/>
              </a:rPr>
              <a:t>({‘</a:t>
            </a:r>
            <a:r>
              <a:rPr lang="en-US" dirty="0" err="1">
                <a:latin typeface="Rubik"/>
                <a:ea typeface="Rubik"/>
                <a:cs typeface="Rubik"/>
                <a:sym typeface="Rubik"/>
              </a:rPr>
              <a:t>TransactionID</a:t>
            </a:r>
            <a:r>
              <a:rPr lang="en-US" dirty="0">
                <a:latin typeface="Rubik"/>
                <a:ea typeface="Rubik"/>
                <a:cs typeface="Rubik"/>
                <a:sym typeface="Rubik"/>
              </a:rPr>
              <a:t>’ : ‘count’, ‘Qty’ : ‘sum’, ‘</a:t>
            </a:r>
            <a:r>
              <a:rPr lang="en-US" dirty="0" err="1">
                <a:latin typeface="Rubik"/>
                <a:ea typeface="Rubik"/>
                <a:cs typeface="Rubik"/>
                <a:sym typeface="Rubik"/>
              </a:rPr>
              <a:t>TotalAmount</a:t>
            </a:r>
            <a:r>
              <a:rPr lang="en-US" dirty="0">
                <a:latin typeface="Rubik"/>
                <a:ea typeface="Rubik"/>
                <a:cs typeface="Rubik"/>
                <a:sym typeface="Rubik"/>
              </a:rPr>
              <a:t>’ : ‘sum’})</a:t>
            </a:r>
          </a:p>
        </p:txBody>
      </p:sp>
      <p:pic>
        <p:nvPicPr>
          <p:cNvPr id="4" name="Picture 3">
            <a:extLst>
              <a:ext uri="{FF2B5EF4-FFF2-40B4-BE49-F238E27FC236}">
                <a16:creationId xmlns:a16="http://schemas.microsoft.com/office/drawing/2014/main" id="{81FA0370-0C8D-481D-636C-1BAA28D64281}"/>
              </a:ext>
            </a:extLst>
          </p:cNvPr>
          <p:cNvPicPr>
            <a:picLocks noChangeAspect="1"/>
          </p:cNvPicPr>
          <p:nvPr/>
        </p:nvPicPr>
        <p:blipFill>
          <a:blip r:embed="rId5"/>
          <a:stretch>
            <a:fillRect/>
          </a:stretch>
        </p:blipFill>
        <p:spPr>
          <a:xfrm>
            <a:off x="634254" y="1711876"/>
            <a:ext cx="2507015" cy="2982601"/>
          </a:xfrm>
          <a:prstGeom prst="rect">
            <a:avLst/>
          </a:prstGeom>
        </p:spPr>
      </p:pic>
      <p:pic>
        <p:nvPicPr>
          <p:cNvPr id="8" name="Picture 7">
            <a:extLst>
              <a:ext uri="{FF2B5EF4-FFF2-40B4-BE49-F238E27FC236}">
                <a16:creationId xmlns:a16="http://schemas.microsoft.com/office/drawing/2014/main" id="{98AC4790-23B6-9579-D38C-F5D1490C5917}"/>
              </a:ext>
            </a:extLst>
          </p:cNvPr>
          <p:cNvPicPr>
            <a:picLocks noChangeAspect="1"/>
          </p:cNvPicPr>
          <p:nvPr/>
        </p:nvPicPr>
        <p:blipFill>
          <a:blip r:embed="rId6"/>
          <a:stretch>
            <a:fillRect/>
          </a:stretch>
        </p:blipFill>
        <p:spPr>
          <a:xfrm>
            <a:off x="3610338" y="1677729"/>
            <a:ext cx="4086410" cy="3050897"/>
          </a:xfrm>
          <a:prstGeom prst="rect">
            <a:avLst/>
          </a:prstGeom>
        </p:spPr>
      </p:pic>
    </p:spTree>
    <p:extLst>
      <p:ext uri="{BB962C8B-B14F-4D97-AF65-F5344CB8AC3E}">
        <p14:creationId xmlns:p14="http://schemas.microsoft.com/office/powerpoint/2010/main" val="30787947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290</Words>
  <Application>Microsoft Office PowerPoint</Application>
  <PresentationFormat>On-screen Show (16:9)</PresentationFormat>
  <Paragraphs>58</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Rubik</vt:lpstr>
      <vt:lpstr>Rubik SemiBold</vt:lpstr>
      <vt:lpstr>Rubik Light</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Armananta Pratama</cp:lastModifiedBy>
  <cp:revision>1</cp:revision>
  <dcterms:modified xsi:type="dcterms:W3CDTF">2023-07-30T04:05:04Z</dcterms:modified>
</cp:coreProperties>
</file>