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58"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MX" dirty="0"/>
              <a:t>Reservas de oxígeno</a:t>
            </a:r>
            <a:r>
              <a:rPr lang="es-MX" baseline="0" dirty="0"/>
              <a:t> </a:t>
            </a:r>
            <a:endParaRPr lang="es-MX"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stacked"/>
        <c:varyColors val="0"/>
        <c:ser>
          <c:idx val="0"/>
          <c:order val="0"/>
          <c:tx>
            <c:strRef>
              <c:f>Hoja1!$B$1</c:f>
              <c:strCache>
                <c:ptCount val="1"/>
                <c:pt idx="0">
                  <c:v>Cantidad de hospitales </c:v>
                </c:pt>
              </c:strCache>
            </c:strRef>
          </c:tx>
          <c:spPr>
            <a:solidFill>
              <a:schemeClr val="accent1"/>
            </a:solidFill>
            <a:ln>
              <a:noFill/>
            </a:ln>
            <a:effectLst/>
          </c:spPr>
          <c:invertIfNegative val="0"/>
          <c:cat>
            <c:strRef>
              <c:f>Hoja1!$A$2:$A$5</c:f>
              <c:strCache>
                <c:ptCount val="4"/>
                <c:pt idx="0">
                  <c:v>Sin reservas</c:v>
                </c:pt>
                <c:pt idx="1">
                  <c:v>Suficiente para 7 días</c:v>
                </c:pt>
                <c:pt idx="2">
                  <c:v>Suficiente para 15 días</c:v>
                </c:pt>
                <c:pt idx="3">
                  <c:v>Suficiente para 30 días </c:v>
                </c:pt>
              </c:strCache>
            </c:strRef>
          </c:cat>
          <c:val>
            <c:numRef>
              <c:f>Hoja1!$B$2:$B$5</c:f>
              <c:numCache>
                <c:formatCode>General</c:formatCode>
                <c:ptCount val="4"/>
                <c:pt idx="0">
                  <c:v>30</c:v>
                </c:pt>
                <c:pt idx="1">
                  <c:v>20</c:v>
                </c:pt>
                <c:pt idx="2">
                  <c:v>15</c:v>
                </c:pt>
                <c:pt idx="3">
                  <c:v>25</c:v>
                </c:pt>
              </c:numCache>
            </c:numRef>
          </c:val>
          <c:extLst>
            <c:ext xmlns:c16="http://schemas.microsoft.com/office/drawing/2014/chart" uri="{C3380CC4-5D6E-409C-BE32-E72D297353CC}">
              <c16:uniqueId val="{00000000-4DF6-4F19-840C-2DDCE1C8EA6D}"/>
            </c:ext>
          </c:extLst>
        </c:ser>
        <c:dLbls>
          <c:showLegendKey val="0"/>
          <c:showVal val="0"/>
          <c:showCatName val="0"/>
          <c:showSerName val="0"/>
          <c:showPercent val="0"/>
          <c:showBubbleSize val="0"/>
        </c:dLbls>
        <c:gapWidth val="150"/>
        <c:overlap val="100"/>
        <c:axId val="553067000"/>
        <c:axId val="553068280"/>
      </c:barChart>
      <c:catAx>
        <c:axId val="553067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crossAx val="553068280"/>
        <c:crosses val="autoZero"/>
        <c:auto val="1"/>
        <c:lblAlgn val="ctr"/>
        <c:lblOffset val="100"/>
        <c:noMultiLvlLbl val="0"/>
      </c:catAx>
      <c:valAx>
        <c:axId val="553068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crossAx val="553067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5/26/2021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5/26/2021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5/26/2021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565C8-E9BA-4BEE-86EA-2C0C2E95F00B}"/>
              </a:ext>
            </a:extLst>
          </p:cNvPr>
          <p:cNvSpPr>
            <a:spLocks noGrp="1"/>
          </p:cNvSpPr>
          <p:nvPr>
            <p:ph type="ctrTitle"/>
          </p:nvPr>
        </p:nvSpPr>
        <p:spPr/>
        <p:txBody>
          <a:bodyPr/>
          <a:lstStyle/>
          <a:p>
            <a:r>
              <a:rPr lang="es-MX" dirty="0"/>
              <a:t>Vistas analíticas para monitoreo de COVID-19 realizado por VOXMAPP</a:t>
            </a:r>
          </a:p>
        </p:txBody>
      </p:sp>
      <p:sp>
        <p:nvSpPr>
          <p:cNvPr id="3" name="Subtítulo 2">
            <a:extLst>
              <a:ext uri="{FF2B5EF4-FFF2-40B4-BE49-F238E27FC236}">
                <a16:creationId xmlns:a16="http://schemas.microsoft.com/office/drawing/2014/main" id="{5EF93AAE-33A7-4BE8-8D76-6FE3A251B877}"/>
              </a:ext>
            </a:extLst>
          </p:cNvPr>
          <p:cNvSpPr>
            <a:spLocks noGrp="1"/>
          </p:cNvSpPr>
          <p:nvPr>
            <p:ph type="subTitle" idx="1"/>
          </p:nvPr>
        </p:nvSpPr>
        <p:spPr/>
        <p:txBody>
          <a:bodyPr/>
          <a:lstStyle/>
          <a:p>
            <a:r>
              <a:rPr lang="es-MX" dirty="0"/>
              <a:t>Sebastian Luis González hacker</a:t>
            </a:r>
          </a:p>
          <a:p>
            <a:endParaRPr lang="es-MX" dirty="0"/>
          </a:p>
        </p:txBody>
      </p:sp>
    </p:spTree>
    <p:extLst>
      <p:ext uri="{BB962C8B-B14F-4D97-AF65-F5344CB8AC3E}">
        <p14:creationId xmlns:p14="http://schemas.microsoft.com/office/powerpoint/2010/main" val="1558261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FB9DE-EF79-453C-A932-4D54D517DEBD}"/>
              </a:ext>
            </a:extLst>
          </p:cNvPr>
          <p:cNvSpPr>
            <a:spLocks noGrp="1"/>
          </p:cNvSpPr>
          <p:nvPr>
            <p:ph type="title"/>
          </p:nvPr>
        </p:nvSpPr>
        <p:spPr/>
        <p:txBody>
          <a:bodyPr/>
          <a:lstStyle/>
          <a:p>
            <a:r>
              <a:rPr lang="es-MX" dirty="0"/>
              <a:t>Conclusión </a:t>
            </a:r>
          </a:p>
        </p:txBody>
      </p:sp>
      <p:sp>
        <p:nvSpPr>
          <p:cNvPr id="3" name="Marcador de contenido 2">
            <a:extLst>
              <a:ext uri="{FF2B5EF4-FFF2-40B4-BE49-F238E27FC236}">
                <a16:creationId xmlns:a16="http://schemas.microsoft.com/office/drawing/2014/main" id="{3AB2A391-150C-448C-AD49-8D5D5A5A0F73}"/>
              </a:ext>
            </a:extLst>
          </p:cNvPr>
          <p:cNvSpPr>
            <a:spLocks noGrp="1"/>
          </p:cNvSpPr>
          <p:nvPr>
            <p:ph idx="1"/>
          </p:nvPr>
        </p:nvSpPr>
        <p:spPr/>
        <p:txBody>
          <a:bodyPr>
            <a:normAutofit fontScale="92500"/>
          </a:bodyPr>
          <a:lstStyle/>
          <a:p>
            <a:r>
              <a:rPr lang="es-MX" sz="2400" dirty="0"/>
              <a:t>El uso de una interfaz gráfica y una consulta pueden mejorar el monitoreo de los registros mensuales, haciendo que la información presentada sea lo más acertada posible. </a:t>
            </a:r>
          </a:p>
          <a:p>
            <a:r>
              <a:rPr lang="es-MX" sz="2400" dirty="0"/>
              <a:t>La base de datos implementada permite un mejor manejo de datos, que a su vez posibilita que éstos se presenten de una manera más desglosada, con el objetivo de que la toma de decisiones por parte de VOXMAPP o el gobierno en cuestión sea más informada.  </a:t>
            </a:r>
          </a:p>
        </p:txBody>
      </p:sp>
    </p:spTree>
    <p:extLst>
      <p:ext uri="{BB962C8B-B14F-4D97-AF65-F5344CB8AC3E}">
        <p14:creationId xmlns:p14="http://schemas.microsoft.com/office/powerpoint/2010/main" val="229138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66D4A2-1C21-4A6D-8A3D-7B4A2923B270}"/>
              </a:ext>
            </a:extLst>
          </p:cNvPr>
          <p:cNvSpPr>
            <a:spLocks noGrp="1"/>
          </p:cNvSpPr>
          <p:nvPr>
            <p:ph type="title"/>
          </p:nvPr>
        </p:nvSpPr>
        <p:spPr/>
        <p:txBody>
          <a:bodyPr/>
          <a:lstStyle/>
          <a:p>
            <a:r>
              <a:rPr lang="es-MX" dirty="0"/>
              <a:t>Objetivos de mi propuesta</a:t>
            </a:r>
          </a:p>
        </p:txBody>
      </p:sp>
      <p:sp>
        <p:nvSpPr>
          <p:cNvPr id="3" name="Marcador de contenido 2">
            <a:extLst>
              <a:ext uri="{FF2B5EF4-FFF2-40B4-BE49-F238E27FC236}">
                <a16:creationId xmlns:a16="http://schemas.microsoft.com/office/drawing/2014/main" id="{8D52FC7D-2E4E-461D-9982-42B4538BAF98}"/>
              </a:ext>
            </a:extLst>
          </p:cNvPr>
          <p:cNvSpPr>
            <a:spLocks noGrp="1"/>
          </p:cNvSpPr>
          <p:nvPr>
            <p:ph idx="1"/>
          </p:nvPr>
        </p:nvSpPr>
        <p:spPr/>
        <p:txBody>
          <a:bodyPr>
            <a:normAutofit lnSpcReduction="10000"/>
          </a:bodyPr>
          <a:lstStyle/>
          <a:p>
            <a:r>
              <a:rPr lang="es-MX" sz="2400" dirty="0"/>
              <a:t>Facilitar el trabajo de los operadores encargados de hacer las encuestas mensuales, a través de una interfaz gráfica simple de utilizar y la presentación de datos de hospitales faltantes en la “wave” actual.</a:t>
            </a:r>
          </a:p>
          <a:p>
            <a:r>
              <a:rPr lang="es-MX" sz="2400" dirty="0"/>
              <a:t>Utilizar las fortalezas de la base de datos implementada para presentar los datos de manera fácil, consistente y rápida, con el fin de facilitar el trabajo de los analistas de datos en VOXMAPP, así como una mejor presentación visual de éstos. </a:t>
            </a:r>
          </a:p>
        </p:txBody>
      </p:sp>
    </p:spTree>
    <p:extLst>
      <p:ext uri="{BB962C8B-B14F-4D97-AF65-F5344CB8AC3E}">
        <p14:creationId xmlns:p14="http://schemas.microsoft.com/office/powerpoint/2010/main" val="207702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3DD034-EBC8-4BD7-BE9D-738AF6AAFB2E}"/>
              </a:ext>
            </a:extLst>
          </p:cNvPr>
          <p:cNvSpPr>
            <a:spLocks noGrp="1"/>
          </p:cNvSpPr>
          <p:nvPr>
            <p:ph type="title"/>
          </p:nvPr>
        </p:nvSpPr>
        <p:spPr/>
        <p:txBody>
          <a:bodyPr/>
          <a:lstStyle/>
          <a:p>
            <a:r>
              <a:rPr lang="es-MX" dirty="0"/>
              <a:t>Hospitales que </a:t>
            </a:r>
            <a:r>
              <a:rPr lang="es-MX" u="sng" dirty="0"/>
              <a:t>no</a:t>
            </a:r>
            <a:r>
              <a:rPr lang="es-MX" dirty="0"/>
              <a:t> tienen un </a:t>
            </a:r>
            <a:r>
              <a:rPr lang="es-MX" dirty="0" err="1"/>
              <a:t>update</a:t>
            </a:r>
            <a:r>
              <a:rPr lang="es-MX" dirty="0"/>
              <a:t> exitoso en la “wave” actual</a:t>
            </a:r>
          </a:p>
        </p:txBody>
      </p:sp>
      <p:sp>
        <p:nvSpPr>
          <p:cNvPr id="3" name="Marcador de contenido 2">
            <a:extLst>
              <a:ext uri="{FF2B5EF4-FFF2-40B4-BE49-F238E27FC236}">
                <a16:creationId xmlns:a16="http://schemas.microsoft.com/office/drawing/2014/main" id="{1124D491-27AA-476E-8F71-EC19FE9BB5C8}"/>
              </a:ext>
            </a:extLst>
          </p:cNvPr>
          <p:cNvSpPr>
            <a:spLocks noGrp="1"/>
          </p:cNvSpPr>
          <p:nvPr>
            <p:ph idx="1"/>
          </p:nvPr>
        </p:nvSpPr>
        <p:spPr/>
        <p:txBody>
          <a:bodyPr/>
          <a:lstStyle/>
          <a:p>
            <a:pPr algn="l"/>
            <a:r>
              <a:rPr lang="es-MX" sz="1800" b="1" dirty="0" err="1">
                <a:solidFill>
                  <a:srgbClr val="800000"/>
                </a:solidFill>
                <a:latin typeface="Consolas" panose="020B0609020204030204" pitchFamily="49" charset="0"/>
              </a:rPr>
              <a:t>select</a:t>
            </a:r>
            <a:r>
              <a:rPr lang="es-MX" sz="1800" b="1" dirty="0">
                <a:solidFill>
                  <a:srgbClr val="000000"/>
                </a:solidFill>
                <a:latin typeface="Consolas" panose="020B0609020204030204" pitchFamily="49" charset="0"/>
              </a:rPr>
              <a:t> h.</a:t>
            </a:r>
            <a:r>
              <a:rPr lang="es-MX" sz="1800" b="1" dirty="0">
                <a:solidFill>
                  <a:srgbClr val="000080"/>
                </a:solidFill>
                <a:latin typeface="Consolas" panose="020B0609020204030204" pitchFamily="49" charset="0"/>
              </a:rPr>
              <a:t>name</a:t>
            </a:r>
            <a:r>
              <a:rPr lang="es-MX" sz="1800" b="1" dirty="0">
                <a:solidFill>
                  <a:srgbClr val="000000"/>
                </a:solidFill>
                <a:latin typeface="Consolas" panose="020B0609020204030204" pitchFamily="49" charset="0"/>
              </a:rPr>
              <a:t> </a:t>
            </a:r>
            <a:r>
              <a:rPr lang="es-MX" sz="1800" b="1" dirty="0">
                <a:solidFill>
                  <a:srgbClr val="800000"/>
                </a:solidFill>
                <a:latin typeface="Consolas" panose="020B0609020204030204" pitchFamily="49" charset="0"/>
              </a:rPr>
              <a:t>as</a:t>
            </a:r>
            <a:r>
              <a:rPr lang="es-MX" sz="1800" b="1" dirty="0">
                <a:solidFill>
                  <a:srgbClr val="000000"/>
                </a:solidFill>
                <a:latin typeface="Consolas" panose="020B0609020204030204" pitchFamily="49" charset="0"/>
              </a:rPr>
              <a:t> </a:t>
            </a:r>
            <a:r>
              <a:rPr lang="es-MX" sz="1800" b="1" dirty="0" err="1">
                <a:solidFill>
                  <a:srgbClr val="000000"/>
                </a:solidFill>
                <a:latin typeface="Consolas" panose="020B0609020204030204" pitchFamily="49" charset="0"/>
              </a:rPr>
              <a:t>Hospital_sin_update</a:t>
            </a:r>
            <a:r>
              <a:rPr lang="es-MX" sz="1800" b="1" dirty="0">
                <a:solidFill>
                  <a:srgbClr val="000000"/>
                </a:solidFill>
                <a:latin typeface="Consolas" panose="020B0609020204030204" pitchFamily="49" charset="0"/>
              </a:rPr>
              <a:t> </a:t>
            </a:r>
            <a:r>
              <a:rPr lang="es-MX" sz="1800" b="1" dirty="0" err="1">
                <a:solidFill>
                  <a:srgbClr val="800000"/>
                </a:solidFill>
                <a:latin typeface="Consolas" panose="020B0609020204030204" pitchFamily="49" charset="0"/>
              </a:rPr>
              <a:t>from</a:t>
            </a:r>
            <a:r>
              <a:rPr lang="es-MX" sz="1800" b="1" dirty="0">
                <a:solidFill>
                  <a:srgbClr val="000000"/>
                </a:solidFill>
                <a:latin typeface="Consolas" panose="020B0609020204030204" pitchFamily="49" charset="0"/>
              </a:rPr>
              <a:t> hospital h </a:t>
            </a:r>
            <a:r>
              <a:rPr lang="es-MX" sz="1800" b="1" dirty="0" err="1">
                <a:solidFill>
                  <a:srgbClr val="800000"/>
                </a:solidFill>
                <a:latin typeface="Consolas" panose="020B0609020204030204" pitchFamily="49" charset="0"/>
              </a:rPr>
              <a:t>join</a:t>
            </a:r>
            <a:r>
              <a:rPr lang="es-MX" sz="1800" b="1" dirty="0">
                <a:solidFill>
                  <a:srgbClr val="000000"/>
                </a:solidFill>
                <a:latin typeface="Consolas" panose="020B0609020204030204" pitchFamily="49" charset="0"/>
              </a:rPr>
              <a:t> country c </a:t>
            </a:r>
            <a:r>
              <a:rPr lang="es-MX" sz="1800" b="1" dirty="0" err="1">
                <a:solidFill>
                  <a:srgbClr val="800000"/>
                </a:solidFill>
                <a:latin typeface="Consolas" panose="020B0609020204030204" pitchFamily="49" charset="0"/>
              </a:rPr>
              <a:t>on</a:t>
            </a:r>
            <a:r>
              <a:rPr lang="es-MX" sz="1800" b="1" dirty="0">
                <a:solidFill>
                  <a:srgbClr val="000000"/>
                </a:solidFill>
                <a:latin typeface="Consolas" panose="020B0609020204030204" pitchFamily="49" charset="0"/>
              </a:rPr>
              <a:t> </a:t>
            </a:r>
            <a:r>
              <a:rPr lang="es-MX" sz="1800" b="1" dirty="0" err="1">
                <a:solidFill>
                  <a:srgbClr val="000000"/>
                </a:solidFill>
                <a:latin typeface="Consolas" panose="020B0609020204030204" pitchFamily="49" charset="0"/>
              </a:rPr>
              <a:t>h.country_name</a:t>
            </a:r>
            <a:r>
              <a:rPr lang="es-MX" sz="1800" b="1" dirty="0">
                <a:solidFill>
                  <a:srgbClr val="000000"/>
                </a:solidFill>
                <a:latin typeface="Consolas" panose="020B0609020204030204" pitchFamily="49" charset="0"/>
              </a:rPr>
              <a:t>=</a:t>
            </a:r>
            <a:r>
              <a:rPr lang="es-MX" sz="1800" b="1" dirty="0" err="1">
                <a:solidFill>
                  <a:srgbClr val="000000"/>
                </a:solidFill>
                <a:latin typeface="Consolas" panose="020B0609020204030204" pitchFamily="49" charset="0"/>
              </a:rPr>
              <a:t>c.country_name</a:t>
            </a:r>
            <a:r>
              <a:rPr lang="es-MX" sz="1800" b="1" dirty="0">
                <a:solidFill>
                  <a:srgbClr val="000000"/>
                </a:solidFill>
                <a:latin typeface="Consolas" panose="020B0609020204030204" pitchFamily="49" charset="0"/>
              </a:rPr>
              <a:t> </a:t>
            </a:r>
            <a:r>
              <a:rPr lang="es-MX" sz="1800" b="1" dirty="0" err="1">
                <a:solidFill>
                  <a:srgbClr val="800000"/>
                </a:solidFill>
                <a:latin typeface="Consolas" panose="020B0609020204030204" pitchFamily="49" charset="0"/>
              </a:rPr>
              <a:t>where</a:t>
            </a:r>
            <a:r>
              <a:rPr lang="es-MX" sz="1800" b="1" dirty="0">
                <a:solidFill>
                  <a:srgbClr val="000000"/>
                </a:solidFill>
                <a:latin typeface="Consolas" panose="020B0609020204030204" pitchFamily="49" charset="0"/>
              </a:rPr>
              <a:t> h.</a:t>
            </a:r>
            <a:r>
              <a:rPr lang="es-MX" sz="1800" b="1" dirty="0">
                <a:solidFill>
                  <a:srgbClr val="000080"/>
                </a:solidFill>
                <a:latin typeface="Consolas" panose="020B0609020204030204" pitchFamily="49" charset="0"/>
              </a:rPr>
              <a:t>name</a:t>
            </a:r>
            <a:r>
              <a:rPr lang="es-MX" sz="1800" b="1" dirty="0">
                <a:solidFill>
                  <a:srgbClr val="000000"/>
                </a:solidFill>
                <a:latin typeface="Consolas" panose="020B0609020204030204" pitchFamily="49" charset="0"/>
              </a:rPr>
              <a:t> </a:t>
            </a:r>
            <a:r>
              <a:rPr lang="es-MX" sz="1800" b="1" dirty="0" err="1">
                <a:solidFill>
                  <a:srgbClr val="800000"/>
                </a:solidFill>
                <a:latin typeface="Consolas" panose="020B0609020204030204" pitchFamily="49" charset="0"/>
              </a:rPr>
              <a:t>not</a:t>
            </a:r>
            <a:r>
              <a:rPr lang="es-MX" sz="1800" b="1" dirty="0">
                <a:solidFill>
                  <a:srgbClr val="000000"/>
                </a:solidFill>
                <a:latin typeface="Consolas" panose="020B0609020204030204" pitchFamily="49" charset="0"/>
              </a:rPr>
              <a:t> </a:t>
            </a:r>
            <a:r>
              <a:rPr lang="es-MX" sz="1800" b="1" dirty="0">
                <a:solidFill>
                  <a:srgbClr val="800000"/>
                </a:solidFill>
                <a:latin typeface="Consolas" panose="020B0609020204030204" pitchFamily="49" charset="0"/>
              </a:rPr>
              <a:t>in</a:t>
            </a:r>
            <a:r>
              <a:rPr lang="es-MX" sz="1800" b="1" dirty="0">
                <a:solidFill>
                  <a:srgbClr val="000000"/>
                </a:solidFill>
                <a:latin typeface="Consolas" panose="020B0609020204030204" pitchFamily="49" charset="0"/>
              </a:rPr>
              <a:t> (</a:t>
            </a:r>
            <a:r>
              <a:rPr lang="es-MX" sz="1800" b="1" dirty="0" err="1">
                <a:solidFill>
                  <a:srgbClr val="800000"/>
                </a:solidFill>
                <a:latin typeface="Consolas" panose="020B0609020204030204" pitchFamily="49" charset="0"/>
              </a:rPr>
              <a:t>select</a:t>
            </a:r>
            <a:r>
              <a:rPr lang="es-MX" sz="1800" b="1" dirty="0">
                <a:solidFill>
                  <a:srgbClr val="000000"/>
                </a:solidFill>
                <a:latin typeface="Consolas" panose="020B0609020204030204" pitchFamily="49" charset="0"/>
              </a:rPr>
              <a:t> h.</a:t>
            </a:r>
            <a:r>
              <a:rPr lang="es-MX" sz="1800" b="1" dirty="0">
                <a:solidFill>
                  <a:srgbClr val="000080"/>
                </a:solidFill>
                <a:latin typeface="Consolas" panose="020B0609020204030204" pitchFamily="49" charset="0"/>
              </a:rPr>
              <a:t>"</a:t>
            </a:r>
            <a:r>
              <a:rPr lang="es-MX" sz="1800" b="1" dirty="0" err="1">
                <a:solidFill>
                  <a:srgbClr val="000080"/>
                </a:solidFill>
                <a:latin typeface="Consolas" panose="020B0609020204030204" pitchFamily="49" charset="0"/>
              </a:rPr>
              <a:t>name</a:t>
            </a:r>
            <a:r>
              <a:rPr lang="es-MX" sz="1800" b="1" dirty="0">
                <a:solidFill>
                  <a:srgbClr val="000080"/>
                </a:solidFill>
                <a:latin typeface="Consolas" panose="020B0609020204030204" pitchFamily="49" charset="0"/>
              </a:rPr>
              <a:t>"</a:t>
            </a:r>
            <a:r>
              <a:rPr lang="es-MX" sz="1800" b="1" dirty="0">
                <a:solidFill>
                  <a:srgbClr val="000000"/>
                </a:solidFill>
                <a:latin typeface="Consolas" panose="020B0609020204030204" pitchFamily="49" charset="0"/>
              </a:rPr>
              <a:t>  </a:t>
            </a:r>
            <a:r>
              <a:rPr lang="es-MX" sz="1800" b="1" dirty="0" err="1">
                <a:solidFill>
                  <a:srgbClr val="800000"/>
                </a:solidFill>
                <a:latin typeface="Consolas" panose="020B0609020204030204" pitchFamily="49" charset="0"/>
              </a:rPr>
              <a:t>from</a:t>
            </a:r>
            <a:r>
              <a:rPr lang="es-MX" sz="1800" b="1" dirty="0">
                <a:solidFill>
                  <a:srgbClr val="000000"/>
                </a:solidFill>
                <a:latin typeface="Consolas" panose="020B0609020204030204" pitchFamily="49" charset="0"/>
              </a:rPr>
              <a:t> update1 u </a:t>
            </a:r>
            <a:r>
              <a:rPr lang="es-MX" sz="1800" b="1" dirty="0" err="1">
                <a:solidFill>
                  <a:srgbClr val="800000"/>
                </a:solidFill>
                <a:latin typeface="Consolas" panose="020B0609020204030204" pitchFamily="49" charset="0"/>
              </a:rPr>
              <a:t>join</a:t>
            </a:r>
            <a:r>
              <a:rPr lang="es-MX" sz="1800" b="1" dirty="0">
                <a:solidFill>
                  <a:srgbClr val="000000"/>
                </a:solidFill>
                <a:latin typeface="Consolas" panose="020B0609020204030204" pitchFamily="49" charset="0"/>
              </a:rPr>
              <a:t> </a:t>
            </a:r>
            <a:r>
              <a:rPr lang="es-MX" sz="1800" b="1" dirty="0" err="1">
                <a:solidFill>
                  <a:srgbClr val="000000"/>
                </a:solidFill>
                <a:latin typeface="Consolas" panose="020B0609020204030204" pitchFamily="49" charset="0"/>
              </a:rPr>
              <a:t>inventory</a:t>
            </a:r>
            <a:r>
              <a:rPr lang="es-MX" sz="1800" b="1" dirty="0">
                <a:solidFill>
                  <a:srgbClr val="000000"/>
                </a:solidFill>
                <a:latin typeface="Consolas" panose="020B0609020204030204" pitchFamily="49" charset="0"/>
              </a:rPr>
              <a:t> i </a:t>
            </a:r>
            <a:r>
              <a:rPr lang="es-MX" sz="1800" b="1" dirty="0" err="1">
                <a:solidFill>
                  <a:srgbClr val="800000"/>
                </a:solidFill>
                <a:latin typeface="Consolas" panose="020B0609020204030204" pitchFamily="49" charset="0"/>
              </a:rPr>
              <a:t>on</a:t>
            </a:r>
            <a:r>
              <a:rPr lang="es-MX" sz="1800" b="1" dirty="0">
                <a:solidFill>
                  <a:srgbClr val="000000"/>
                </a:solidFill>
                <a:latin typeface="Consolas" panose="020B0609020204030204" pitchFamily="49" charset="0"/>
              </a:rPr>
              <a:t> </a:t>
            </a:r>
            <a:r>
              <a:rPr lang="es-MX" sz="1800" b="1" dirty="0" err="1">
                <a:solidFill>
                  <a:srgbClr val="000000"/>
                </a:solidFill>
                <a:latin typeface="Consolas" panose="020B0609020204030204" pitchFamily="49" charset="0"/>
              </a:rPr>
              <a:t>i.id_update</a:t>
            </a:r>
            <a:r>
              <a:rPr lang="es-MX" sz="1800" b="1" dirty="0">
                <a:solidFill>
                  <a:srgbClr val="000000"/>
                </a:solidFill>
                <a:latin typeface="Consolas" panose="020B0609020204030204" pitchFamily="49" charset="0"/>
              </a:rPr>
              <a:t> = </a:t>
            </a:r>
            <a:r>
              <a:rPr lang="es-MX" sz="1800" b="1" dirty="0" err="1">
                <a:solidFill>
                  <a:srgbClr val="000000"/>
                </a:solidFill>
                <a:latin typeface="Consolas" panose="020B0609020204030204" pitchFamily="49" charset="0"/>
              </a:rPr>
              <a:t>u.id_update</a:t>
            </a:r>
            <a:r>
              <a:rPr lang="es-MX" sz="1800" b="1" dirty="0">
                <a:solidFill>
                  <a:srgbClr val="000000"/>
                </a:solidFill>
                <a:latin typeface="Consolas" panose="020B0609020204030204" pitchFamily="49" charset="0"/>
              </a:rPr>
              <a:t> </a:t>
            </a:r>
            <a:r>
              <a:rPr lang="es-MX" sz="1800" b="1" dirty="0" err="1">
                <a:solidFill>
                  <a:srgbClr val="800000"/>
                </a:solidFill>
                <a:latin typeface="Consolas" panose="020B0609020204030204" pitchFamily="49" charset="0"/>
              </a:rPr>
              <a:t>join</a:t>
            </a:r>
            <a:r>
              <a:rPr lang="es-MX" sz="1800" b="1" dirty="0">
                <a:solidFill>
                  <a:srgbClr val="000000"/>
                </a:solidFill>
                <a:latin typeface="Consolas" panose="020B0609020204030204" pitchFamily="49" charset="0"/>
              </a:rPr>
              <a:t> hospital h </a:t>
            </a:r>
            <a:r>
              <a:rPr lang="es-MX" sz="1800" b="1" dirty="0" err="1">
                <a:solidFill>
                  <a:srgbClr val="800000"/>
                </a:solidFill>
                <a:latin typeface="Consolas" panose="020B0609020204030204" pitchFamily="49" charset="0"/>
              </a:rPr>
              <a:t>on</a:t>
            </a:r>
            <a:r>
              <a:rPr lang="es-MX" sz="1800" b="1" dirty="0">
                <a:solidFill>
                  <a:srgbClr val="000000"/>
                </a:solidFill>
                <a:latin typeface="Consolas" panose="020B0609020204030204" pitchFamily="49" charset="0"/>
              </a:rPr>
              <a:t> </a:t>
            </a:r>
            <a:r>
              <a:rPr lang="es-MX" sz="1800" b="1" dirty="0" err="1">
                <a:solidFill>
                  <a:srgbClr val="000000"/>
                </a:solidFill>
                <a:latin typeface="Consolas" panose="020B0609020204030204" pitchFamily="49" charset="0"/>
              </a:rPr>
              <a:t>h.id_hosp</a:t>
            </a:r>
            <a:r>
              <a:rPr lang="es-MX" sz="1800" b="1" dirty="0">
                <a:solidFill>
                  <a:srgbClr val="000000"/>
                </a:solidFill>
                <a:latin typeface="Consolas" panose="020B0609020204030204" pitchFamily="49" charset="0"/>
              </a:rPr>
              <a:t> = </a:t>
            </a:r>
            <a:r>
              <a:rPr lang="es-MX" sz="1800" b="1" dirty="0" err="1">
                <a:solidFill>
                  <a:srgbClr val="000000"/>
                </a:solidFill>
                <a:latin typeface="Consolas" panose="020B0609020204030204" pitchFamily="49" charset="0"/>
              </a:rPr>
              <a:t>u.id_hosp</a:t>
            </a:r>
            <a:r>
              <a:rPr lang="es-MX" sz="1800" b="1" dirty="0">
                <a:solidFill>
                  <a:srgbClr val="000000"/>
                </a:solidFill>
                <a:latin typeface="Consolas" panose="020B0609020204030204" pitchFamily="49" charset="0"/>
              </a:rPr>
              <a:t> </a:t>
            </a:r>
            <a:r>
              <a:rPr lang="es-MX" sz="1800" b="1" dirty="0" err="1">
                <a:solidFill>
                  <a:srgbClr val="800000"/>
                </a:solidFill>
                <a:latin typeface="Consolas" panose="020B0609020204030204" pitchFamily="49" charset="0"/>
              </a:rPr>
              <a:t>join</a:t>
            </a:r>
            <a:r>
              <a:rPr lang="es-MX" sz="1800" b="1" dirty="0">
                <a:solidFill>
                  <a:srgbClr val="000000"/>
                </a:solidFill>
                <a:latin typeface="Consolas" panose="020B0609020204030204" pitchFamily="49" charset="0"/>
              </a:rPr>
              <a:t> country c </a:t>
            </a:r>
            <a:r>
              <a:rPr lang="es-MX" sz="1800" b="1" dirty="0" err="1">
                <a:solidFill>
                  <a:srgbClr val="800000"/>
                </a:solidFill>
                <a:latin typeface="Consolas" panose="020B0609020204030204" pitchFamily="49" charset="0"/>
              </a:rPr>
              <a:t>on</a:t>
            </a:r>
            <a:r>
              <a:rPr lang="es-MX" sz="1800" b="1" dirty="0">
                <a:solidFill>
                  <a:srgbClr val="000000"/>
                </a:solidFill>
                <a:latin typeface="Consolas" panose="020B0609020204030204" pitchFamily="49" charset="0"/>
              </a:rPr>
              <a:t> </a:t>
            </a:r>
            <a:r>
              <a:rPr lang="es-MX" sz="1800" b="1" dirty="0" err="1">
                <a:solidFill>
                  <a:srgbClr val="000000"/>
                </a:solidFill>
                <a:latin typeface="Consolas" panose="020B0609020204030204" pitchFamily="49" charset="0"/>
              </a:rPr>
              <a:t>c.country_name</a:t>
            </a:r>
            <a:r>
              <a:rPr lang="es-MX" sz="1800" b="1" dirty="0">
                <a:solidFill>
                  <a:srgbClr val="000000"/>
                </a:solidFill>
                <a:latin typeface="Consolas" panose="020B0609020204030204" pitchFamily="49" charset="0"/>
              </a:rPr>
              <a:t> = </a:t>
            </a:r>
            <a:r>
              <a:rPr lang="es-MX" sz="1800" b="1" dirty="0" err="1">
                <a:solidFill>
                  <a:srgbClr val="000000"/>
                </a:solidFill>
                <a:latin typeface="Consolas" panose="020B0609020204030204" pitchFamily="49" charset="0"/>
              </a:rPr>
              <a:t>h.country_name</a:t>
            </a:r>
            <a:r>
              <a:rPr lang="es-MX"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where</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extract</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month</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from</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date_up</a:t>
            </a:r>
            <a:r>
              <a:rPr lang="en-US" sz="1800" b="1" dirty="0">
                <a:solidFill>
                  <a:srgbClr val="000000"/>
                </a:solidFill>
                <a:latin typeface="Consolas" panose="020B0609020204030204" pitchFamily="49" charset="0"/>
              </a:rPr>
              <a:t>) = </a:t>
            </a:r>
            <a:r>
              <a:rPr lang="en-US" sz="1800" b="1" dirty="0">
                <a:solidFill>
                  <a:srgbClr val="800000"/>
                </a:solidFill>
                <a:latin typeface="Consolas" panose="020B0609020204030204" pitchFamily="49" charset="0"/>
              </a:rPr>
              <a:t>extract</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month</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from</a:t>
            </a:r>
            <a:r>
              <a:rPr lang="en-US" sz="1800" b="1" dirty="0">
                <a:solidFill>
                  <a:srgbClr val="000000"/>
                </a:solidFill>
                <a:latin typeface="Consolas" panose="020B0609020204030204" pitchFamily="49" charset="0"/>
              </a:rPr>
              <a:t> </a:t>
            </a:r>
            <a:r>
              <a:rPr lang="en-US" sz="1800" b="1" dirty="0" err="1">
                <a:solidFill>
                  <a:srgbClr val="000080"/>
                </a:solidFill>
                <a:latin typeface="Consolas" panose="020B0609020204030204" pitchFamily="49" charset="0"/>
              </a:rPr>
              <a:t>current_date</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extract</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year</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from</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date_up</a:t>
            </a:r>
            <a:r>
              <a:rPr lang="en-US" sz="1800" b="1" dirty="0">
                <a:solidFill>
                  <a:srgbClr val="000000"/>
                </a:solidFill>
                <a:latin typeface="Consolas" panose="020B0609020204030204" pitchFamily="49" charset="0"/>
              </a:rPr>
              <a:t>) = </a:t>
            </a:r>
            <a:r>
              <a:rPr lang="en-US" sz="1800" b="1" dirty="0">
                <a:solidFill>
                  <a:srgbClr val="800000"/>
                </a:solidFill>
                <a:latin typeface="Consolas" panose="020B0609020204030204" pitchFamily="49" charset="0"/>
              </a:rPr>
              <a:t>extract</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year</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from</a:t>
            </a:r>
            <a:r>
              <a:rPr lang="en-US" sz="1800" b="1" dirty="0">
                <a:solidFill>
                  <a:srgbClr val="000000"/>
                </a:solidFill>
                <a:latin typeface="Consolas" panose="020B0609020204030204" pitchFamily="49" charset="0"/>
              </a:rPr>
              <a:t> </a:t>
            </a:r>
            <a:r>
              <a:rPr lang="en-US" sz="1800" b="1" dirty="0" err="1">
                <a:solidFill>
                  <a:srgbClr val="000080"/>
                </a:solidFill>
                <a:latin typeface="Consolas" panose="020B0609020204030204" pitchFamily="49" charset="0"/>
              </a:rPr>
              <a:t>current_date</a:t>
            </a:r>
            <a:r>
              <a:rPr lang="en-US" sz="1800" b="1" u="sng" dirty="0">
                <a:solidFill>
                  <a:srgbClr val="000000"/>
                </a:solidFill>
                <a:latin typeface="Consolas" panose="020B0609020204030204" pitchFamily="49" charset="0"/>
              </a:rPr>
              <a:t>))</a:t>
            </a:r>
            <a:endParaRPr lang="es-MX" u="sng" dirty="0"/>
          </a:p>
        </p:txBody>
      </p:sp>
    </p:spTree>
    <p:extLst>
      <p:ext uri="{BB962C8B-B14F-4D97-AF65-F5344CB8AC3E}">
        <p14:creationId xmlns:p14="http://schemas.microsoft.com/office/powerpoint/2010/main" val="291379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D008AD2D-4950-434A-BF6C-B7E2D59C45CC}"/>
              </a:ext>
            </a:extLst>
          </p:cNvPr>
          <p:cNvPicPr>
            <a:picLocks noChangeAspect="1"/>
          </p:cNvPicPr>
          <p:nvPr/>
        </p:nvPicPr>
        <p:blipFill>
          <a:blip r:embed="rId2"/>
          <a:stretch>
            <a:fillRect/>
          </a:stretch>
        </p:blipFill>
        <p:spPr>
          <a:xfrm>
            <a:off x="873023" y="2080725"/>
            <a:ext cx="5222977" cy="3209731"/>
          </a:xfrm>
          <a:prstGeom prst="rect">
            <a:avLst/>
          </a:prstGeom>
        </p:spPr>
      </p:pic>
      <p:sp>
        <p:nvSpPr>
          <p:cNvPr id="12" name="Flecha: a la derecha 11">
            <a:extLst>
              <a:ext uri="{FF2B5EF4-FFF2-40B4-BE49-F238E27FC236}">
                <a16:creationId xmlns:a16="http://schemas.microsoft.com/office/drawing/2014/main" id="{BC0AE498-5079-4E4A-B529-BC23C5E044B3}"/>
              </a:ext>
            </a:extLst>
          </p:cNvPr>
          <p:cNvSpPr/>
          <p:nvPr/>
        </p:nvSpPr>
        <p:spPr>
          <a:xfrm rot="1274014">
            <a:off x="5704691" y="2768366"/>
            <a:ext cx="1547295" cy="822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Click</a:t>
            </a:r>
            <a:endParaRPr lang="es-MX" dirty="0"/>
          </a:p>
        </p:txBody>
      </p:sp>
      <p:pic>
        <p:nvPicPr>
          <p:cNvPr id="16" name="Imagen 15">
            <a:extLst>
              <a:ext uri="{FF2B5EF4-FFF2-40B4-BE49-F238E27FC236}">
                <a16:creationId xmlns:a16="http://schemas.microsoft.com/office/drawing/2014/main" id="{F509D7FC-8673-4D9C-B1CF-EBD88F663DF9}"/>
              </a:ext>
            </a:extLst>
          </p:cNvPr>
          <p:cNvPicPr>
            <a:picLocks noChangeAspect="1"/>
          </p:cNvPicPr>
          <p:nvPr/>
        </p:nvPicPr>
        <p:blipFill>
          <a:blip r:embed="rId3"/>
          <a:stretch>
            <a:fillRect/>
          </a:stretch>
        </p:blipFill>
        <p:spPr>
          <a:xfrm>
            <a:off x="7253635" y="1928907"/>
            <a:ext cx="4511239" cy="3305649"/>
          </a:xfrm>
          <a:prstGeom prst="rect">
            <a:avLst/>
          </a:prstGeom>
        </p:spPr>
      </p:pic>
    </p:spTree>
    <p:extLst>
      <p:ext uri="{BB962C8B-B14F-4D97-AF65-F5344CB8AC3E}">
        <p14:creationId xmlns:p14="http://schemas.microsoft.com/office/powerpoint/2010/main" val="177745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873A16-2027-409A-BBE0-D753174B2526}"/>
              </a:ext>
            </a:extLst>
          </p:cNvPr>
          <p:cNvSpPr>
            <a:spLocks noGrp="1"/>
          </p:cNvSpPr>
          <p:nvPr>
            <p:ph type="title"/>
          </p:nvPr>
        </p:nvSpPr>
        <p:spPr/>
        <p:txBody>
          <a:bodyPr/>
          <a:lstStyle/>
          <a:p>
            <a:r>
              <a:rPr lang="es-MX" dirty="0" err="1"/>
              <a:t>Updates</a:t>
            </a:r>
            <a:r>
              <a:rPr lang="es-MX" dirty="0"/>
              <a:t> exitosos en el “wave” actual, con información de las encuestas (Reservas de oxígeno) </a:t>
            </a:r>
          </a:p>
        </p:txBody>
      </p:sp>
      <p:sp>
        <p:nvSpPr>
          <p:cNvPr id="3" name="Marcador de contenido 2">
            <a:extLst>
              <a:ext uri="{FF2B5EF4-FFF2-40B4-BE49-F238E27FC236}">
                <a16:creationId xmlns:a16="http://schemas.microsoft.com/office/drawing/2014/main" id="{35391E9B-5289-4D37-B59C-C14834903543}"/>
              </a:ext>
            </a:extLst>
          </p:cNvPr>
          <p:cNvSpPr>
            <a:spLocks noGrp="1"/>
          </p:cNvSpPr>
          <p:nvPr>
            <p:ph idx="1"/>
          </p:nvPr>
        </p:nvSpPr>
        <p:spPr/>
        <p:txBody>
          <a:bodyPr/>
          <a:lstStyle/>
          <a:p>
            <a:pPr algn="l"/>
            <a:r>
              <a:rPr lang="es-MX" sz="1800" b="1" dirty="0" err="1">
                <a:solidFill>
                  <a:srgbClr val="800000"/>
                </a:solidFill>
                <a:latin typeface="Consolas" panose="020B0609020204030204" pitchFamily="49" charset="0"/>
              </a:rPr>
              <a:t>select</a:t>
            </a:r>
            <a:r>
              <a:rPr lang="es-MX" sz="1800" b="1" dirty="0">
                <a:solidFill>
                  <a:srgbClr val="000000"/>
                </a:solidFill>
                <a:latin typeface="Consolas" panose="020B0609020204030204" pitchFamily="49" charset="0"/>
              </a:rPr>
              <a:t> </a:t>
            </a:r>
            <a:r>
              <a:rPr lang="es-MX" sz="1800" b="1" dirty="0" err="1">
                <a:solidFill>
                  <a:srgbClr val="000000"/>
                </a:solidFill>
                <a:latin typeface="Consolas" panose="020B0609020204030204" pitchFamily="49" charset="0"/>
              </a:rPr>
              <a:t>date_up</a:t>
            </a:r>
            <a:r>
              <a:rPr lang="es-MX" sz="1800" b="1" dirty="0">
                <a:solidFill>
                  <a:srgbClr val="000000"/>
                </a:solidFill>
                <a:latin typeface="Consolas" panose="020B0609020204030204" pitchFamily="49" charset="0"/>
              </a:rPr>
              <a:t> </a:t>
            </a:r>
            <a:r>
              <a:rPr lang="es-MX" sz="1800" b="1" dirty="0">
                <a:solidFill>
                  <a:srgbClr val="800000"/>
                </a:solidFill>
                <a:latin typeface="Consolas" panose="020B0609020204030204" pitchFamily="49" charset="0"/>
              </a:rPr>
              <a:t>as</a:t>
            </a:r>
            <a:r>
              <a:rPr lang="es-MX" sz="1800" b="1" dirty="0">
                <a:solidFill>
                  <a:srgbClr val="000000"/>
                </a:solidFill>
                <a:latin typeface="Consolas" panose="020B0609020204030204" pitchFamily="49" charset="0"/>
              </a:rPr>
              <a:t> Fecha, </a:t>
            </a:r>
            <a:r>
              <a:rPr lang="es-MX" sz="1800" b="1" dirty="0" err="1">
                <a:solidFill>
                  <a:srgbClr val="000000"/>
                </a:solidFill>
                <a:latin typeface="Consolas" panose="020B0609020204030204" pitchFamily="49" charset="0"/>
              </a:rPr>
              <a:t>oxygen</a:t>
            </a:r>
            <a:r>
              <a:rPr lang="es-MX" sz="1800" b="1" dirty="0">
                <a:solidFill>
                  <a:srgbClr val="000000"/>
                </a:solidFill>
                <a:latin typeface="Consolas" panose="020B0609020204030204" pitchFamily="49" charset="0"/>
              </a:rPr>
              <a:t> </a:t>
            </a:r>
            <a:r>
              <a:rPr lang="es-MX" sz="1800" b="1" dirty="0">
                <a:solidFill>
                  <a:srgbClr val="800000"/>
                </a:solidFill>
                <a:latin typeface="Consolas" panose="020B0609020204030204" pitchFamily="49" charset="0"/>
              </a:rPr>
              <a:t>as</a:t>
            </a:r>
            <a:r>
              <a:rPr lang="es-MX" sz="1800" b="1" dirty="0">
                <a:solidFill>
                  <a:srgbClr val="000000"/>
                </a:solidFill>
                <a:latin typeface="Consolas" panose="020B0609020204030204" pitchFamily="49" charset="0"/>
              </a:rPr>
              <a:t> Oxigeno, </a:t>
            </a:r>
            <a:r>
              <a:rPr lang="es-MX" sz="1800" b="1" dirty="0" err="1">
                <a:solidFill>
                  <a:srgbClr val="000080"/>
                </a:solidFill>
                <a:latin typeface="Consolas" panose="020B0609020204030204" pitchFamily="49" charset="0"/>
              </a:rPr>
              <a:t>name</a:t>
            </a:r>
            <a:r>
              <a:rPr lang="es-MX" sz="1800" b="1" dirty="0">
                <a:solidFill>
                  <a:srgbClr val="000000"/>
                </a:solidFill>
                <a:latin typeface="Consolas" panose="020B0609020204030204" pitchFamily="49" charset="0"/>
              </a:rPr>
              <a:t> </a:t>
            </a:r>
            <a:r>
              <a:rPr lang="es-MX" sz="1800" b="1" dirty="0">
                <a:solidFill>
                  <a:srgbClr val="800000"/>
                </a:solidFill>
                <a:latin typeface="Consolas" panose="020B0609020204030204" pitchFamily="49" charset="0"/>
              </a:rPr>
              <a:t>as</a:t>
            </a:r>
            <a:r>
              <a:rPr lang="es-MX" sz="1800" b="1" dirty="0">
                <a:solidFill>
                  <a:srgbClr val="000000"/>
                </a:solidFill>
                <a:latin typeface="Consolas" panose="020B0609020204030204" pitchFamily="49" charset="0"/>
              </a:rPr>
              <a:t> Hospital, </a:t>
            </a:r>
            <a:r>
              <a:rPr lang="es-MX" sz="1800" b="1" dirty="0" err="1">
                <a:solidFill>
                  <a:srgbClr val="000000"/>
                </a:solidFill>
                <a:latin typeface="Consolas" panose="020B0609020204030204" pitchFamily="49" charset="0"/>
              </a:rPr>
              <a:t>c.country_name</a:t>
            </a:r>
            <a:r>
              <a:rPr lang="es-MX" sz="1800" b="1" dirty="0">
                <a:solidFill>
                  <a:srgbClr val="000000"/>
                </a:solidFill>
                <a:latin typeface="Consolas" panose="020B0609020204030204" pitchFamily="49" charset="0"/>
              </a:rPr>
              <a:t> </a:t>
            </a:r>
            <a:r>
              <a:rPr lang="es-MX" sz="1800" b="1" dirty="0">
                <a:solidFill>
                  <a:srgbClr val="800000"/>
                </a:solidFill>
                <a:latin typeface="Consolas" panose="020B0609020204030204" pitchFamily="49" charset="0"/>
              </a:rPr>
              <a:t>as</a:t>
            </a:r>
            <a:r>
              <a:rPr lang="es-MX" sz="1800" b="1" dirty="0">
                <a:solidFill>
                  <a:srgbClr val="000000"/>
                </a:solidFill>
                <a:latin typeface="Consolas" panose="020B0609020204030204" pitchFamily="49" charset="0"/>
              </a:rPr>
              <a:t> </a:t>
            </a:r>
            <a:r>
              <a:rPr lang="es-MX" sz="1800" b="1" dirty="0" err="1">
                <a:solidFill>
                  <a:srgbClr val="000000"/>
                </a:solidFill>
                <a:latin typeface="Consolas" panose="020B0609020204030204" pitchFamily="49" charset="0"/>
              </a:rPr>
              <a:t>Pais</a:t>
            </a:r>
            <a:r>
              <a:rPr lang="es-MX" sz="1800" b="1" dirty="0">
                <a:solidFill>
                  <a:srgbClr val="000000"/>
                </a:solidFill>
                <a:latin typeface="Consolas" panose="020B0609020204030204" pitchFamily="49" charset="0"/>
              </a:rPr>
              <a:t>, </a:t>
            </a:r>
            <a:r>
              <a:rPr lang="es-MX" sz="1800" b="1" dirty="0" err="1">
                <a:solidFill>
                  <a:srgbClr val="000000"/>
                </a:solidFill>
                <a:latin typeface="Consolas" panose="020B0609020204030204" pitchFamily="49" charset="0"/>
              </a:rPr>
              <a:t>i.id_update</a:t>
            </a:r>
            <a:r>
              <a:rPr lang="es-MX" sz="1800" b="1" dirty="0">
                <a:solidFill>
                  <a:srgbClr val="000000"/>
                </a:solidFill>
                <a:latin typeface="Consolas" panose="020B0609020204030204" pitchFamily="49" charset="0"/>
              </a:rPr>
              <a:t> </a:t>
            </a:r>
            <a:r>
              <a:rPr lang="es-MX" sz="1800" b="1" dirty="0">
                <a:solidFill>
                  <a:srgbClr val="800000"/>
                </a:solidFill>
                <a:latin typeface="Consolas" panose="020B0609020204030204" pitchFamily="49" charset="0"/>
              </a:rPr>
              <a:t>as</a:t>
            </a:r>
            <a:r>
              <a:rPr lang="es-MX" sz="1800" b="1" dirty="0">
                <a:solidFill>
                  <a:srgbClr val="000000"/>
                </a:solidFill>
                <a:latin typeface="Consolas" panose="020B0609020204030204" pitchFamily="49" charset="0"/>
              </a:rPr>
              <a:t> id </a:t>
            </a:r>
            <a:r>
              <a:rPr lang="es-MX" sz="1800" b="1" dirty="0" err="1">
                <a:solidFill>
                  <a:srgbClr val="800000"/>
                </a:solidFill>
                <a:latin typeface="Consolas" panose="020B0609020204030204" pitchFamily="49" charset="0"/>
              </a:rPr>
              <a:t>from</a:t>
            </a:r>
            <a:r>
              <a:rPr lang="es-MX" sz="1800" b="1" dirty="0">
                <a:solidFill>
                  <a:srgbClr val="000000"/>
                </a:solidFill>
                <a:latin typeface="Consolas" panose="020B0609020204030204" pitchFamily="49" charset="0"/>
              </a:rPr>
              <a:t> update1 u </a:t>
            </a:r>
            <a:r>
              <a:rPr lang="es-MX" sz="1800" b="1" dirty="0" err="1">
                <a:solidFill>
                  <a:srgbClr val="800000"/>
                </a:solidFill>
                <a:latin typeface="Consolas" panose="020B0609020204030204" pitchFamily="49" charset="0"/>
              </a:rPr>
              <a:t>join</a:t>
            </a:r>
            <a:r>
              <a:rPr lang="es-MX" sz="1800" b="1" dirty="0">
                <a:solidFill>
                  <a:srgbClr val="000000"/>
                </a:solidFill>
                <a:latin typeface="Consolas" panose="020B0609020204030204" pitchFamily="49" charset="0"/>
              </a:rPr>
              <a:t> </a:t>
            </a:r>
            <a:r>
              <a:rPr lang="es-MX" sz="1800" b="1" dirty="0" err="1">
                <a:solidFill>
                  <a:srgbClr val="000000"/>
                </a:solidFill>
                <a:latin typeface="Consolas" panose="020B0609020204030204" pitchFamily="49" charset="0"/>
              </a:rPr>
              <a:t>inventory</a:t>
            </a:r>
            <a:r>
              <a:rPr lang="es-MX" sz="1800" b="1" dirty="0">
                <a:solidFill>
                  <a:srgbClr val="000000"/>
                </a:solidFill>
                <a:latin typeface="Consolas" panose="020B0609020204030204" pitchFamily="49" charset="0"/>
              </a:rPr>
              <a:t> i </a:t>
            </a:r>
            <a:r>
              <a:rPr lang="es-MX" sz="1800" b="1" dirty="0" err="1">
                <a:solidFill>
                  <a:srgbClr val="800000"/>
                </a:solidFill>
                <a:latin typeface="Consolas" panose="020B0609020204030204" pitchFamily="49" charset="0"/>
              </a:rPr>
              <a:t>on</a:t>
            </a:r>
            <a:r>
              <a:rPr lang="es-MX" sz="1800" b="1" dirty="0">
                <a:solidFill>
                  <a:srgbClr val="000000"/>
                </a:solidFill>
                <a:latin typeface="Consolas" panose="020B0609020204030204" pitchFamily="49" charset="0"/>
              </a:rPr>
              <a:t> </a:t>
            </a:r>
            <a:r>
              <a:rPr lang="es-MX" sz="1800" b="1" dirty="0" err="1">
                <a:solidFill>
                  <a:srgbClr val="000000"/>
                </a:solidFill>
                <a:latin typeface="Consolas" panose="020B0609020204030204" pitchFamily="49" charset="0"/>
              </a:rPr>
              <a:t>i.id_update</a:t>
            </a:r>
            <a:r>
              <a:rPr lang="es-MX" sz="1800" b="1" dirty="0">
                <a:solidFill>
                  <a:srgbClr val="000000"/>
                </a:solidFill>
                <a:latin typeface="Consolas" panose="020B0609020204030204" pitchFamily="49" charset="0"/>
              </a:rPr>
              <a:t> = </a:t>
            </a:r>
            <a:r>
              <a:rPr lang="es-MX" sz="1800" b="1" dirty="0" err="1">
                <a:solidFill>
                  <a:srgbClr val="000000"/>
                </a:solidFill>
                <a:latin typeface="Consolas" panose="020B0609020204030204" pitchFamily="49" charset="0"/>
              </a:rPr>
              <a:t>u.id_update</a:t>
            </a:r>
            <a:r>
              <a:rPr lang="es-MX" sz="1800" b="1" dirty="0">
                <a:solidFill>
                  <a:srgbClr val="000000"/>
                </a:solidFill>
                <a:latin typeface="Consolas" panose="020B0609020204030204" pitchFamily="49" charset="0"/>
              </a:rPr>
              <a:t> </a:t>
            </a:r>
            <a:r>
              <a:rPr lang="es-MX" sz="1800" b="1" dirty="0" err="1">
                <a:solidFill>
                  <a:srgbClr val="800000"/>
                </a:solidFill>
                <a:latin typeface="Consolas" panose="020B0609020204030204" pitchFamily="49" charset="0"/>
              </a:rPr>
              <a:t>join</a:t>
            </a:r>
            <a:r>
              <a:rPr lang="es-MX" sz="1800" b="1" dirty="0">
                <a:solidFill>
                  <a:srgbClr val="000000"/>
                </a:solidFill>
                <a:latin typeface="Consolas" panose="020B0609020204030204" pitchFamily="49" charset="0"/>
              </a:rPr>
              <a:t> hospital h </a:t>
            </a:r>
            <a:r>
              <a:rPr lang="es-MX" sz="1800" b="1" dirty="0" err="1">
                <a:solidFill>
                  <a:srgbClr val="800000"/>
                </a:solidFill>
                <a:latin typeface="Consolas" panose="020B0609020204030204" pitchFamily="49" charset="0"/>
              </a:rPr>
              <a:t>on</a:t>
            </a:r>
            <a:r>
              <a:rPr lang="es-MX" sz="1800" b="1" dirty="0">
                <a:solidFill>
                  <a:srgbClr val="000000"/>
                </a:solidFill>
                <a:latin typeface="Consolas" panose="020B0609020204030204" pitchFamily="49" charset="0"/>
              </a:rPr>
              <a:t> </a:t>
            </a:r>
            <a:r>
              <a:rPr lang="es-MX" sz="1800" b="1" dirty="0" err="1">
                <a:solidFill>
                  <a:srgbClr val="000000"/>
                </a:solidFill>
                <a:latin typeface="Consolas" panose="020B0609020204030204" pitchFamily="49" charset="0"/>
              </a:rPr>
              <a:t>h.id_hosp</a:t>
            </a:r>
            <a:r>
              <a:rPr lang="es-MX" sz="1800" b="1" dirty="0">
                <a:solidFill>
                  <a:srgbClr val="000000"/>
                </a:solidFill>
                <a:latin typeface="Consolas" panose="020B0609020204030204" pitchFamily="49" charset="0"/>
              </a:rPr>
              <a:t> = </a:t>
            </a:r>
            <a:r>
              <a:rPr lang="es-MX" sz="1800" b="1" dirty="0" err="1">
                <a:solidFill>
                  <a:srgbClr val="000000"/>
                </a:solidFill>
                <a:latin typeface="Consolas" panose="020B0609020204030204" pitchFamily="49" charset="0"/>
              </a:rPr>
              <a:t>u.id_hosp</a:t>
            </a:r>
            <a:r>
              <a:rPr lang="es-MX" sz="1800" b="1" dirty="0">
                <a:solidFill>
                  <a:srgbClr val="000000"/>
                </a:solidFill>
                <a:latin typeface="Consolas" panose="020B0609020204030204" pitchFamily="49" charset="0"/>
              </a:rPr>
              <a:t> </a:t>
            </a:r>
            <a:r>
              <a:rPr lang="es-MX" sz="1800" b="1" dirty="0" err="1">
                <a:solidFill>
                  <a:srgbClr val="800000"/>
                </a:solidFill>
                <a:latin typeface="Consolas" panose="020B0609020204030204" pitchFamily="49" charset="0"/>
              </a:rPr>
              <a:t>join</a:t>
            </a:r>
            <a:r>
              <a:rPr lang="es-MX" sz="1800" b="1" dirty="0">
                <a:solidFill>
                  <a:srgbClr val="000000"/>
                </a:solidFill>
                <a:latin typeface="Consolas" panose="020B0609020204030204" pitchFamily="49" charset="0"/>
              </a:rPr>
              <a:t> country c </a:t>
            </a:r>
            <a:r>
              <a:rPr lang="es-MX" sz="1800" b="1" dirty="0" err="1">
                <a:solidFill>
                  <a:srgbClr val="800000"/>
                </a:solidFill>
                <a:latin typeface="Consolas" panose="020B0609020204030204" pitchFamily="49" charset="0"/>
              </a:rPr>
              <a:t>on</a:t>
            </a:r>
            <a:r>
              <a:rPr lang="es-MX" sz="1800" b="1" dirty="0">
                <a:solidFill>
                  <a:srgbClr val="000000"/>
                </a:solidFill>
                <a:latin typeface="Consolas" panose="020B0609020204030204" pitchFamily="49" charset="0"/>
              </a:rPr>
              <a:t> </a:t>
            </a:r>
            <a:r>
              <a:rPr lang="es-MX" sz="1800" b="1" dirty="0" err="1">
                <a:solidFill>
                  <a:srgbClr val="000000"/>
                </a:solidFill>
                <a:latin typeface="Consolas" panose="020B0609020204030204" pitchFamily="49" charset="0"/>
              </a:rPr>
              <a:t>c.country_name</a:t>
            </a:r>
            <a:r>
              <a:rPr lang="es-MX" sz="1800" b="1" dirty="0">
                <a:solidFill>
                  <a:srgbClr val="000000"/>
                </a:solidFill>
                <a:latin typeface="Consolas" panose="020B0609020204030204" pitchFamily="49" charset="0"/>
              </a:rPr>
              <a:t> = </a:t>
            </a:r>
            <a:r>
              <a:rPr lang="es-MX" sz="1800" b="1" dirty="0" err="1">
                <a:solidFill>
                  <a:srgbClr val="000000"/>
                </a:solidFill>
                <a:latin typeface="Consolas" panose="020B0609020204030204" pitchFamily="49" charset="0"/>
              </a:rPr>
              <a:t>h.country_name</a:t>
            </a:r>
            <a:r>
              <a:rPr lang="es-MX"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where</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extract</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month</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from</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date_up</a:t>
            </a:r>
            <a:r>
              <a:rPr lang="en-US" sz="1800" b="1" dirty="0">
                <a:solidFill>
                  <a:srgbClr val="000000"/>
                </a:solidFill>
                <a:latin typeface="Consolas" panose="020B0609020204030204" pitchFamily="49" charset="0"/>
              </a:rPr>
              <a:t>) = </a:t>
            </a:r>
            <a:r>
              <a:rPr lang="en-US" sz="1800" b="1" dirty="0">
                <a:solidFill>
                  <a:srgbClr val="800000"/>
                </a:solidFill>
                <a:latin typeface="Consolas" panose="020B0609020204030204" pitchFamily="49" charset="0"/>
              </a:rPr>
              <a:t>extract</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month</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from</a:t>
            </a:r>
            <a:r>
              <a:rPr lang="en-US" sz="1800" b="1" dirty="0">
                <a:solidFill>
                  <a:srgbClr val="000000"/>
                </a:solidFill>
                <a:latin typeface="Consolas" panose="020B0609020204030204" pitchFamily="49" charset="0"/>
              </a:rPr>
              <a:t> </a:t>
            </a:r>
            <a:r>
              <a:rPr lang="en-US" sz="1800" b="1" dirty="0" err="1">
                <a:solidFill>
                  <a:srgbClr val="000080"/>
                </a:solidFill>
                <a:latin typeface="Consolas" panose="020B0609020204030204" pitchFamily="49" charset="0"/>
              </a:rPr>
              <a:t>current_date</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 and</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extract</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year</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from</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date_up</a:t>
            </a:r>
            <a:r>
              <a:rPr lang="en-US" sz="1800" b="1" dirty="0">
                <a:solidFill>
                  <a:srgbClr val="000000"/>
                </a:solidFill>
                <a:latin typeface="Consolas" panose="020B0609020204030204" pitchFamily="49" charset="0"/>
              </a:rPr>
              <a:t>) = </a:t>
            </a:r>
            <a:r>
              <a:rPr lang="en-US" sz="1800" b="1" dirty="0">
                <a:solidFill>
                  <a:srgbClr val="800000"/>
                </a:solidFill>
                <a:latin typeface="Consolas" panose="020B0609020204030204" pitchFamily="49" charset="0"/>
              </a:rPr>
              <a:t>extract</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year</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from</a:t>
            </a:r>
            <a:r>
              <a:rPr lang="en-US" sz="1800" b="1" dirty="0">
                <a:solidFill>
                  <a:srgbClr val="000000"/>
                </a:solidFill>
                <a:latin typeface="Consolas" panose="020B0609020204030204" pitchFamily="49" charset="0"/>
              </a:rPr>
              <a:t> </a:t>
            </a:r>
            <a:r>
              <a:rPr lang="en-US" sz="1800" b="1" dirty="0" err="1">
                <a:solidFill>
                  <a:srgbClr val="000080"/>
                </a:solidFill>
                <a:latin typeface="Consolas" panose="020B0609020204030204" pitchFamily="49" charset="0"/>
              </a:rPr>
              <a:t>current_date</a:t>
            </a:r>
            <a:r>
              <a:rPr lang="en-US" sz="1800" b="1" dirty="0">
                <a:solidFill>
                  <a:srgbClr val="000000"/>
                </a:solidFill>
                <a:latin typeface="Consolas" panose="020B0609020204030204" pitchFamily="49" charset="0"/>
              </a:rPr>
              <a:t>)</a:t>
            </a:r>
            <a:endParaRPr lang="es-MX" dirty="0"/>
          </a:p>
        </p:txBody>
      </p:sp>
      <p:pic>
        <p:nvPicPr>
          <p:cNvPr id="7" name="Imagen 6">
            <a:extLst>
              <a:ext uri="{FF2B5EF4-FFF2-40B4-BE49-F238E27FC236}">
                <a16:creationId xmlns:a16="http://schemas.microsoft.com/office/drawing/2014/main" id="{71BA55B7-9D8E-4E96-9047-5A617F379CEB}"/>
              </a:ext>
            </a:extLst>
          </p:cNvPr>
          <p:cNvPicPr>
            <a:picLocks noChangeAspect="1"/>
          </p:cNvPicPr>
          <p:nvPr/>
        </p:nvPicPr>
        <p:blipFill>
          <a:blip r:embed="rId2"/>
          <a:stretch>
            <a:fillRect/>
          </a:stretch>
        </p:blipFill>
        <p:spPr>
          <a:xfrm>
            <a:off x="1894599" y="4833257"/>
            <a:ext cx="6794978" cy="1051075"/>
          </a:xfrm>
          <a:prstGeom prst="rect">
            <a:avLst/>
          </a:prstGeom>
        </p:spPr>
      </p:pic>
    </p:spTree>
    <p:extLst>
      <p:ext uri="{BB962C8B-B14F-4D97-AF65-F5344CB8AC3E}">
        <p14:creationId xmlns:p14="http://schemas.microsoft.com/office/powerpoint/2010/main" val="101318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C39E95-B7AF-4CCB-89E5-3031DE4C35A2}"/>
              </a:ext>
            </a:extLst>
          </p:cNvPr>
          <p:cNvSpPr>
            <a:spLocks noGrp="1"/>
          </p:cNvSpPr>
          <p:nvPr>
            <p:ph type="title"/>
          </p:nvPr>
        </p:nvSpPr>
        <p:spPr/>
        <p:txBody>
          <a:bodyPr/>
          <a:lstStyle/>
          <a:p>
            <a:r>
              <a:rPr lang="es-MX" dirty="0"/>
              <a:t>Reservas restantes a nivel nacional (Ejemplo con oxígeno)</a:t>
            </a:r>
          </a:p>
        </p:txBody>
      </p:sp>
      <p:sp>
        <p:nvSpPr>
          <p:cNvPr id="3" name="Marcador de contenido 2">
            <a:extLst>
              <a:ext uri="{FF2B5EF4-FFF2-40B4-BE49-F238E27FC236}">
                <a16:creationId xmlns:a16="http://schemas.microsoft.com/office/drawing/2014/main" id="{0337E557-1F03-4B81-A66E-D75E919003D6}"/>
              </a:ext>
            </a:extLst>
          </p:cNvPr>
          <p:cNvSpPr>
            <a:spLocks noGrp="1"/>
          </p:cNvSpPr>
          <p:nvPr>
            <p:ph idx="1"/>
          </p:nvPr>
        </p:nvSpPr>
        <p:spPr>
          <a:xfrm>
            <a:off x="1122830" y="2322011"/>
            <a:ext cx="8825659" cy="3416300"/>
          </a:xfrm>
        </p:spPr>
        <p:txBody>
          <a:bodyPr>
            <a:normAutofit/>
          </a:bodyPr>
          <a:lstStyle/>
          <a:p>
            <a:pPr algn="l"/>
            <a:r>
              <a:rPr lang="en-US" sz="1600" b="1" dirty="0">
                <a:solidFill>
                  <a:srgbClr val="800000"/>
                </a:solidFill>
                <a:latin typeface="Consolas" panose="020B0609020204030204" pitchFamily="49" charset="0"/>
              </a:rPr>
              <a:t>select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c.country_name</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as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Pais,i.oxygen</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as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Oxigeno</a:t>
            </a:r>
            <a:r>
              <a:rPr lang="en-US" sz="1600" b="1"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count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t.Oxigeno</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as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Num_Hospitals</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from</a:t>
            </a:r>
            <a:r>
              <a:rPr lang="en-US" sz="1600" b="1" dirty="0">
                <a:solidFill>
                  <a:srgbClr val="000000"/>
                </a:solidFill>
                <a:latin typeface="Consolas" panose="020B0609020204030204" pitchFamily="49" charset="0"/>
              </a:rPr>
              <a:t> inventory </a:t>
            </a:r>
            <a:r>
              <a:rPr lang="en-US" sz="1600" b="1" dirty="0" err="1">
                <a:solidFill>
                  <a:srgbClr val="000000"/>
                </a:solidFill>
                <a:latin typeface="Consolas" panose="020B0609020204030204" pitchFamily="49" charset="0"/>
              </a:rPr>
              <a:t>i</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join</a:t>
            </a:r>
            <a:r>
              <a:rPr lang="en-US" sz="1600" b="1" dirty="0">
                <a:solidFill>
                  <a:srgbClr val="000000"/>
                </a:solidFill>
                <a:latin typeface="Consolas" panose="020B0609020204030204" pitchFamily="49" charset="0"/>
              </a:rPr>
              <a:t>(</a:t>
            </a:r>
            <a:r>
              <a:rPr lang="es-MX" sz="1600" b="1" dirty="0" err="1">
                <a:solidFill>
                  <a:srgbClr val="800000"/>
                </a:solidFill>
                <a:latin typeface="Consolas" panose="020B0609020204030204" pitchFamily="49" charset="0"/>
              </a:rPr>
              <a:t>select</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date_up</a:t>
            </a:r>
            <a:r>
              <a:rPr lang="es-MX" sz="1600" b="1" dirty="0">
                <a:solidFill>
                  <a:srgbClr val="000000"/>
                </a:solidFill>
                <a:latin typeface="Consolas" panose="020B0609020204030204" pitchFamily="49" charset="0"/>
              </a:rPr>
              <a:t> </a:t>
            </a:r>
            <a:r>
              <a:rPr lang="es-MX" sz="1600" b="1" dirty="0">
                <a:solidFill>
                  <a:srgbClr val="800000"/>
                </a:solidFill>
                <a:latin typeface="Consolas" panose="020B0609020204030204" pitchFamily="49" charset="0"/>
              </a:rPr>
              <a:t>as</a:t>
            </a:r>
            <a:r>
              <a:rPr lang="es-MX" sz="1600" b="1" dirty="0">
                <a:solidFill>
                  <a:srgbClr val="000000"/>
                </a:solidFill>
                <a:latin typeface="Consolas" panose="020B0609020204030204" pitchFamily="49" charset="0"/>
              </a:rPr>
              <a:t> Fecha, </a:t>
            </a:r>
            <a:r>
              <a:rPr lang="es-MX" sz="1600" b="1" dirty="0" err="1">
                <a:solidFill>
                  <a:srgbClr val="000000"/>
                </a:solidFill>
                <a:latin typeface="Consolas" panose="020B0609020204030204" pitchFamily="49" charset="0"/>
              </a:rPr>
              <a:t>oxygen</a:t>
            </a:r>
            <a:r>
              <a:rPr lang="es-MX" sz="1600" b="1" dirty="0">
                <a:solidFill>
                  <a:srgbClr val="000000"/>
                </a:solidFill>
                <a:latin typeface="Consolas" panose="020B0609020204030204" pitchFamily="49" charset="0"/>
              </a:rPr>
              <a:t> </a:t>
            </a:r>
            <a:r>
              <a:rPr lang="es-MX" sz="1600" b="1" dirty="0">
                <a:solidFill>
                  <a:srgbClr val="800000"/>
                </a:solidFill>
                <a:latin typeface="Consolas" panose="020B0609020204030204" pitchFamily="49" charset="0"/>
              </a:rPr>
              <a:t>as</a:t>
            </a:r>
            <a:r>
              <a:rPr lang="es-MX" sz="1600" b="1" dirty="0">
                <a:solidFill>
                  <a:srgbClr val="000000"/>
                </a:solidFill>
                <a:latin typeface="Consolas" panose="020B0609020204030204" pitchFamily="49" charset="0"/>
              </a:rPr>
              <a:t> Oxigeno, </a:t>
            </a:r>
            <a:r>
              <a:rPr lang="es-MX" sz="1600" b="1" dirty="0" err="1">
                <a:solidFill>
                  <a:srgbClr val="000080"/>
                </a:solidFill>
                <a:latin typeface="Consolas" panose="020B0609020204030204" pitchFamily="49" charset="0"/>
              </a:rPr>
              <a:t>name</a:t>
            </a:r>
            <a:r>
              <a:rPr lang="es-MX" sz="1600" b="1" dirty="0">
                <a:solidFill>
                  <a:srgbClr val="000000"/>
                </a:solidFill>
                <a:latin typeface="Consolas" panose="020B0609020204030204" pitchFamily="49" charset="0"/>
              </a:rPr>
              <a:t> </a:t>
            </a:r>
            <a:r>
              <a:rPr lang="es-MX" sz="1600" b="1" dirty="0">
                <a:solidFill>
                  <a:srgbClr val="800000"/>
                </a:solidFill>
                <a:latin typeface="Consolas" panose="020B0609020204030204" pitchFamily="49" charset="0"/>
              </a:rPr>
              <a:t>as</a:t>
            </a:r>
            <a:r>
              <a:rPr lang="es-MX" sz="1600" b="1" dirty="0">
                <a:solidFill>
                  <a:srgbClr val="000000"/>
                </a:solidFill>
                <a:latin typeface="Consolas" panose="020B0609020204030204" pitchFamily="49" charset="0"/>
              </a:rPr>
              <a:t> Hospital, </a:t>
            </a:r>
            <a:r>
              <a:rPr lang="es-MX" sz="1600" b="1" dirty="0" err="1">
                <a:solidFill>
                  <a:srgbClr val="000000"/>
                </a:solidFill>
                <a:latin typeface="Consolas" panose="020B0609020204030204" pitchFamily="49" charset="0"/>
              </a:rPr>
              <a:t>c.country_name</a:t>
            </a:r>
            <a:r>
              <a:rPr lang="es-MX" sz="1600" b="1" dirty="0">
                <a:solidFill>
                  <a:srgbClr val="000000"/>
                </a:solidFill>
                <a:latin typeface="Consolas" panose="020B0609020204030204" pitchFamily="49" charset="0"/>
              </a:rPr>
              <a:t> </a:t>
            </a:r>
            <a:r>
              <a:rPr lang="es-MX" sz="1600" b="1" dirty="0">
                <a:solidFill>
                  <a:srgbClr val="800000"/>
                </a:solidFill>
                <a:latin typeface="Consolas" panose="020B0609020204030204" pitchFamily="49" charset="0"/>
              </a:rPr>
              <a:t>as</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Pais</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i.id_update</a:t>
            </a:r>
            <a:r>
              <a:rPr lang="es-MX" sz="1600" b="1" dirty="0">
                <a:solidFill>
                  <a:srgbClr val="000000"/>
                </a:solidFill>
                <a:latin typeface="Consolas" panose="020B0609020204030204" pitchFamily="49" charset="0"/>
              </a:rPr>
              <a:t> </a:t>
            </a:r>
            <a:r>
              <a:rPr lang="es-MX" sz="1600" b="1" dirty="0">
                <a:solidFill>
                  <a:srgbClr val="800000"/>
                </a:solidFill>
                <a:latin typeface="Consolas" panose="020B0609020204030204" pitchFamily="49" charset="0"/>
              </a:rPr>
              <a:t>as</a:t>
            </a:r>
            <a:r>
              <a:rPr lang="es-MX" sz="1600" b="1" dirty="0">
                <a:solidFill>
                  <a:srgbClr val="000000"/>
                </a:solidFill>
                <a:latin typeface="Consolas" panose="020B0609020204030204" pitchFamily="49" charset="0"/>
              </a:rPr>
              <a:t> id </a:t>
            </a:r>
            <a:r>
              <a:rPr lang="es-MX" sz="1600" b="1" dirty="0" err="1">
                <a:solidFill>
                  <a:srgbClr val="800000"/>
                </a:solidFill>
                <a:latin typeface="Consolas" panose="020B0609020204030204" pitchFamily="49" charset="0"/>
              </a:rPr>
              <a:t>from</a:t>
            </a:r>
            <a:r>
              <a:rPr lang="es-MX" sz="1600" b="1" dirty="0">
                <a:solidFill>
                  <a:srgbClr val="000000"/>
                </a:solidFill>
                <a:latin typeface="Consolas" panose="020B0609020204030204" pitchFamily="49" charset="0"/>
              </a:rPr>
              <a:t> update1 u </a:t>
            </a:r>
            <a:r>
              <a:rPr lang="es-MX" sz="1600" b="1" dirty="0" err="1">
                <a:solidFill>
                  <a:srgbClr val="800000"/>
                </a:solidFill>
                <a:latin typeface="Consolas" panose="020B0609020204030204" pitchFamily="49" charset="0"/>
              </a:rPr>
              <a:t>join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inventory</a:t>
            </a:r>
            <a:r>
              <a:rPr lang="es-MX" sz="1600" b="1" dirty="0">
                <a:solidFill>
                  <a:srgbClr val="000000"/>
                </a:solidFill>
                <a:latin typeface="Consolas" panose="020B0609020204030204" pitchFamily="49" charset="0"/>
              </a:rPr>
              <a:t> i </a:t>
            </a:r>
            <a:r>
              <a:rPr lang="es-MX" sz="1600" b="1" dirty="0" err="1">
                <a:solidFill>
                  <a:srgbClr val="800000"/>
                </a:solidFill>
                <a:latin typeface="Consolas" panose="020B0609020204030204" pitchFamily="49" charset="0"/>
              </a:rPr>
              <a:t>on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i.id_update</a:t>
            </a:r>
            <a:r>
              <a:rPr lang="es-MX" sz="1600" b="1" dirty="0">
                <a:solidFill>
                  <a:srgbClr val="000000"/>
                </a:solidFill>
                <a:latin typeface="Consolas" panose="020B0609020204030204" pitchFamily="49" charset="0"/>
              </a:rPr>
              <a:t> = </a:t>
            </a:r>
            <a:r>
              <a:rPr lang="es-MX" sz="1600" b="1" dirty="0" err="1">
                <a:solidFill>
                  <a:srgbClr val="000000"/>
                </a:solidFill>
                <a:latin typeface="Consolas" panose="020B0609020204030204" pitchFamily="49" charset="0"/>
              </a:rPr>
              <a:t>u.id_update</a:t>
            </a:r>
            <a:r>
              <a:rPr lang="es-MX" sz="1600" b="1" dirty="0">
                <a:solidFill>
                  <a:srgbClr val="000000"/>
                </a:solidFill>
                <a:latin typeface="Consolas" panose="020B0609020204030204" pitchFamily="49" charset="0"/>
              </a:rPr>
              <a:t> </a:t>
            </a:r>
            <a:r>
              <a:rPr lang="es-MX" sz="1600" b="1" dirty="0" err="1">
                <a:solidFill>
                  <a:srgbClr val="800000"/>
                </a:solidFill>
                <a:latin typeface="Consolas" panose="020B0609020204030204" pitchFamily="49" charset="0"/>
              </a:rPr>
              <a:t>join</a:t>
            </a:r>
            <a:r>
              <a:rPr lang="es-MX" sz="1600" b="1" dirty="0">
                <a:solidFill>
                  <a:srgbClr val="000000"/>
                </a:solidFill>
                <a:latin typeface="Consolas" panose="020B0609020204030204" pitchFamily="49" charset="0"/>
              </a:rPr>
              <a:t> hospital h </a:t>
            </a:r>
            <a:r>
              <a:rPr lang="es-MX" sz="1600" b="1" dirty="0" err="1">
                <a:solidFill>
                  <a:srgbClr val="800000"/>
                </a:solidFill>
                <a:latin typeface="Consolas" panose="020B0609020204030204" pitchFamily="49" charset="0"/>
              </a:rPr>
              <a:t>on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h.id_hosp</a:t>
            </a:r>
            <a:r>
              <a:rPr lang="es-MX" sz="1600" b="1" dirty="0">
                <a:solidFill>
                  <a:srgbClr val="000000"/>
                </a:solidFill>
                <a:latin typeface="Consolas" panose="020B0609020204030204" pitchFamily="49" charset="0"/>
              </a:rPr>
              <a:t> = </a:t>
            </a:r>
            <a:r>
              <a:rPr lang="es-MX" sz="1600" b="1" dirty="0" err="1">
                <a:solidFill>
                  <a:srgbClr val="000000"/>
                </a:solidFill>
                <a:latin typeface="Consolas" panose="020B0609020204030204" pitchFamily="49" charset="0"/>
              </a:rPr>
              <a:t>u.id_hosp</a:t>
            </a:r>
            <a:r>
              <a:rPr lang="es-MX" sz="1600" b="1" dirty="0">
                <a:solidFill>
                  <a:srgbClr val="000000"/>
                </a:solidFill>
                <a:latin typeface="Consolas" panose="020B0609020204030204" pitchFamily="49" charset="0"/>
              </a:rPr>
              <a:t> </a:t>
            </a:r>
            <a:r>
              <a:rPr lang="es-MX" sz="1600" b="1" dirty="0" err="1">
                <a:solidFill>
                  <a:srgbClr val="800000"/>
                </a:solidFill>
                <a:latin typeface="Consolas" panose="020B0609020204030204" pitchFamily="49" charset="0"/>
              </a:rPr>
              <a:t>join</a:t>
            </a:r>
            <a:r>
              <a:rPr lang="es-MX" sz="1600" b="1" dirty="0">
                <a:solidFill>
                  <a:srgbClr val="000000"/>
                </a:solidFill>
                <a:latin typeface="Consolas" panose="020B0609020204030204" pitchFamily="49" charset="0"/>
              </a:rPr>
              <a:t> country c </a:t>
            </a:r>
            <a:r>
              <a:rPr lang="es-MX" sz="1600" b="1" dirty="0" err="1">
                <a:solidFill>
                  <a:srgbClr val="800000"/>
                </a:solidFill>
                <a:latin typeface="Consolas" panose="020B0609020204030204" pitchFamily="49" charset="0"/>
              </a:rPr>
              <a:t>on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c.country_name</a:t>
            </a:r>
            <a:r>
              <a:rPr lang="es-MX" sz="1600" b="1" dirty="0">
                <a:solidFill>
                  <a:srgbClr val="000000"/>
                </a:solidFill>
                <a:latin typeface="Consolas" panose="020B0609020204030204" pitchFamily="49" charset="0"/>
              </a:rPr>
              <a:t> = </a:t>
            </a:r>
            <a:r>
              <a:rPr lang="es-MX" sz="1600" b="1" dirty="0" err="1">
                <a:solidFill>
                  <a:srgbClr val="000000"/>
                </a:solidFill>
                <a:latin typeface="Consolas" panose="020B0609020204030204" pitchFamily="49" charset="0"/>
              </a:rPr>
              <a:t>h.country_name</a:t>
            </a:r>
            <a:r>
              <a:rPr lang="es-MX"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where</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extract</a:t>
            </a:r>
            <a:r>
              <a:rPr lang="en-US" sz="1600" b="1" dirty="0">
                <a:solidFill>
                  <a:srgbClr val="000000"/>
                </a:solidFill>
                <a:latin typeface="Consolas" panose="020B0609020204030204" pitchFamily="49" charset="0"/>
              </a:rPr>
              <a:t>(</a:t>
            </a:r>
            <a:r>
              <a:rPr lang="en-US" sz="1600" b="1" dirty="0">
                <a:solidFill>
                  <a:srgbClr val="800000"/>
                </a:solidFill>
                <a:latin typeface="Consolas" panose="020B0609020204030204" pitchFamily="49" charset="0"/>
              </a:rPr>
              <a:t>month</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from</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date_up</a:t>
            </a:r>
            <a:r>
              <a:rPr lang="en-US" sz="1600" b="1" dirty="0">
                <a:solidFill>
                  <a:srgbClr val="000000"/>
                </a:solidFill>
                <a:latin typeface="Consolas" panose="020B0609020204030204" pitchFamily="49" charset="0"/>
              </a:rPr>
              <a:t>) = </a:t>
            </a:r>
            <a:r>
              <a:rPr lang="en-US" sz="1600" b="1" dirty="0">
                <a:solidFill>
                  <a:srgbClr val="800000"/>
                </a:solidFill>
                <a:latin typeface="Consolas" panose="020B0609020204030204" pitchFamily="49" charset="0"/>
              </a:rPr>
              <a:t>extract</a:t>
            </a:r>
            <a:r>
              <a:rPr lang="en-US" sz="1600" b="1" dirty="0">
                <a:solidFill>
                  <a:srgbClr val="000000"/>
                </a:solidFill>
                <a:latin typeface="Consolas" panose="020B0609020204030204" pitchFamily="49" charset="0"/>
              </a:rPr>
              <a:t>(</a:t>
            </a:r>
            <a:r>
              <a:rPr lang="en-US" sz="1600" b="1" dirty="0">
                <a:solidFill>
                  <a:srgbClr val="800000"/>
                </a:solidFill>
                <a:latin typeface="Consolas" panose="020B0609020204030204" pitchFamily="49" charset="0"/>
              </a:rPr>
              <a:t>month</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from</a:t>
            </a:r>
            <a:r>
              <a:rPr lang="en-US" sz="1600" b="1" dirty="0">
                <a:solidFill>
                  <a:srgbClr val="000000"/>
                </a:solidFill>
                <a:latin typeface="Consolas" panose="020B0609020204030204" pitchFamily="49" charset="0"/>
              </a:rPr>
              <a:t> </a:t>
            </a:r>
            <a:r>
              <a:rPr lang="en-US" sz="1600" b="1" dirty="0" err="1">
                <a:solidFill>
                  <a:srgbClr val="000080"/>
                </a:solidFill>
                <a:latin typeface="Consolas" panose="020B0609020204030204" pitchFamily="49" charset="0"/>
              </a:rPr>
              <a:t>current_date</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and</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extract</a:t>
            </a:r>
            <a:r>
              <a:rPr lang="en-US" sz="1600" b="1" dirty="0">
                <a:solidFill>
                  <a:srgbClr val="000000"/>
                </a:solidFill>
                <a:latin typeface="Consolas" panose="020B0609020204030204" pitchFamily="49" charset="0"/>
              </a:rPr>
              <a:t>(</a:t>
            </a:r>
            <a:r>
              <a:rPr lang="en-US" sz="1600" b="1" dirty="0">
                <a:solidFill>
                  <a:srgbClr val="800000"/>
                </a:solidFill>
                <a:latin typeface="Consolas" panose="020B0609020204030204" pitchFamily="49" charset="0"/>
              </a:rPr>
              <a:t>year</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from</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date_up</a:t>
            </a:r>
            <a:r>
              <a:rPr lang="en-US" sz="1600" b="1" dirty="0">
                <a:solidFill>
                  <a:srgbClr val="000000"/>
                </a:solidFill>
                <a:latin typeface="Consolas" panose="020B0609020204030204" pitchFamily="49" charset="0"/>
              </a:rPr>
              <a:t>) = </a:t>
            </a:r>
            <a:r>
              <a:rPr lang="en-US" sz="1600" b="1" dirty="0">
                <a:solidFill>
                  <a:srgbClr val="800000"/>
                </a:solidFill>
                <a:latin typeface="Consolas" panose="020B0609020204030204" pitchFamily="49" charset="0"/>
              </a:rPr>
              <a:t>extract</a:t>
            </a:r>
            <a:r>
              <a:rPr lang="en-US" sz="1600" b="1" dirty="0">
                <a:solidFill>
                  <a:srgbClr val="000000"/>
                </a:solidFill>
                <a:latin typeface="Consolas" panose="020B0609020204030204" pitchFamily="49" charset="0"/>
              </a:rPr>
              <a:t>(</a:t>
            </a:r>
            <a:r>
              <a:rPr lang="en-US" sz="1600" b="1" dirty="0">
                <a:solidFill>
                  <a:srgbClr val="800000"/>
                </a:solidFill>
                <a:latin typeface="Consolas" panose="020B0609020204030204" pitchFamily="49" charset="0"/>
              </a:rPr>
              <a:t>year</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from</a:t>
            </a:r>
            <a:r>
              <a:rPr lang="en-US" sz="1600" b="1" dirty="0">
                <a:solidFill>
                  <a:srgbClr val="000000"/>
                </a:solidFill>
                <a:latin typeface="Consolas" panose="020B0609020204030204" pitchFamily="49" charset="0"/>
              </a:rPr>
              <a:t> </a:t>
            </a:r>
            <a:r>
              <a:rPr lang="en-US" sz="1600" b="1" dirty="0" err="1">
                <a:solidFill>
                  <a:srgbClr val="000080"/>
                </a:solidFill>
                <a:latin typeface="Consolas" panose="020B0609020204030204" pitchFamily="49" charset="0"/>
              </a:rPr>
              <a:t>current_date</a:t>
            </a:r>
            <a:r>
              <a:rPr lang="en-US" sz="1600" b="1" dirty="0">
                <a:solidFill>
                  <a:srgbClr val="000000"/>
                </a:solidFill>
                <a:latin typeface="Consolas" panose="020B0609020204030204" pitchFamily="49" charset="0"/>
              </a:rPr>
              <a:t>)) </a:t>
            </a:r>
            <a:r>
              <a:rPr lang="es-MX" sz="1600" dirty="0">
                <a:solidFill>
                  <a:srgbClr val="000000"/>
                </a:solidFill>
                <a:latin typeface="Consolas" panose="020B0609020204030204" pitchFamily="49" charset="0"/>
              </a:rPr>
              <a:t>) t </a:t>
            </a:r>
            <a:r>
              <a:rPr lang="es-MX" sz="1600" b="1" dirty="0" err="1">
                <a:solidFill>
                  <a:srgbClr val="800000"/>
                </a:solidFill>
                <a:latin typeface="Consolas" panose="020B0609020204030204" pitchFamily="49" charset="0"/>
              </a:rPr>
              <a:t>on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i.id_update</a:t>
            </a:r>
            <a:r>
              <a:rPr lang="es-MX" sz="1600" b="1" dirty="0">
                <a:solidFill>
                  <a:srgbClr val="000000"/>
                </a:solidFill>
                <a:latin typeface="Consolas" panose="020B0609020204030204" pitchFamily="49" charset="0"/>
              </a:rPr>
              <a:t> = </a:t>
            </a:r>
            <a:r>
              <a:rPr lang="es-MX" sz="1600" b="1" dirty="0" err="1">
                <a:solidFill>
                  <a:srgbClr val="000000"/>
                </a:solidFill>
                <a:latin typeface="Consolas" panose="020B0609020204030204" pitchFamily="49" charset="0"/>
              </a:rPr>
              <a:t>t.id</a:t>
            </a:r>
            <a:r>
              <a:rPr lang="es-MX" sz="1600" b="1" dirty="0">
                <a:solidFill>
                  <a:srgbClr val="000000"/>
                </a:solidFill>
                <a:latin typeface="Consolas" panose="020B0609020204030204" pitchFamily="49" charset="0"/>
              </a:rPr>
              <a:t> </a:t>
            </a:r>
            <a:r>
              <a:rPr lang="es-MX" sz="1600" b="1" dirty="0" err="1">
                <a:solidFill>
                  <a:srgbClr val="800000"/>
                </a:solidFill>
                <a:latin typeface="Consolas" panose="020B0609020204030204" pitchFamily="49" charset="0"/>
              </a:rPr>
              <a:t>join</a:t>
            </a:r>
            <a:r>
              <a:rPr lang="es-MX" sz="1600" b="1" dirty="0">
                <a:solidFill>
                  <a:srgbClr val="000000"/>
                </a:solidFill>
                <a:latin typeface="Consolas" panose="020B0609020204030204" pitchFamily="49" charset="0"/>
              </a:rPr>
              <a:t> update1 u </a:t>
            </a:r>
            <a:r>
              <a:rPr lang="es-MX" sz="1600" b="1" dirty="0" err="1">
                <a:solidFill>
                  <a:srgbClr val="800000"/>
                </a:solidFill>
                <a:latin typeface="Consolas" panose="020B0609020204030204" pitchFamily="49" charset="0"/>
              </a:rPr>
              <a:t>on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i.id_update</a:t>
            </a:r>
            <a:r>
              <a:rPr lang="es-MX" sz="1600" b="1" dirty="0">
                <a:solidFill>
                  <a:srgbClr val="000000"/>
                </a:solidFill>
                <a:latin typeface="Consolas" panose="020B0609020204030204" pitchFamily="49" charset="0"/>
              </a:rPr>
              <a:t> = </a:t>
            </a:r>
            <a:r>
              <a:rPr lang="es-MX" sz="1600" b="1" dirty="0" err="1">
                <a:solidFill>
                  <a:srgbClr val="000000"/>
                </a:solidFill>
                <a:latin typeface="Consolas" panose="020B0609020204030204" pitchFamily="49" charset="0"/>
              </a:rPr>
              <a:t>u.id_update</a:t>
            </a:r>
            <a:r>
              <a:rPr lang="es-MX" sz="1600" b="1" dirty="0">
                <a:solidFill>
                  <a:srgbClr val="000000"/>
                </a:solidFill>
                <a:latin typeface="Consolas" panose="020B0609020204030204" pitchFamily="49" charset="0"/>
              </a:rPr>
              <a:t> </a:t>
            </a:r>
            <a:r>
              <a:rPr lang="es-MX" sz="1600" b="1" dirty="0" err="1">
                <a:solidFill>
                  <a:srgbClr val="800000"/>
                </a:solidFill>
                <a:latin typeface="Consolas" panose="020B0609020204030204" pitchFamily="49" charset="0"/>
              </a:rPr>
              <a:t>join</a:t>
            </a:r>
            <a:r>
              <a:rPr lang="es-MX" sz="1600" b="1" dirty="0">
                <a:solidFill>
                  <a:srgbClr val="000000"/>
                </a:solidFill>
                <a:latin typeface="Consolas" panose="020B0609020204030204" pitchFamily="49" charset="0"/>
              </a:rPr>
              <a:t> hospital h </a:t>
            </a:r>
            <a:r>
              <a:rPr lang="es-MX" sz="1600" b="1" dirty="0" err="1">
                <a:solidFill>
                  <a:srgbClr val="800000"/>
                </a:solidFill>
                <a:latin typeface="Consolas" panose="020B0609020204030204" pitchFamily="49" charset="0"/>
              </a:rPr>
              <a:t>on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h.id_hosp</a:t>
            </a:r>
            <a:r>
              <a:rPr lang="es-MX" sz="1600" b="1" dirty="0">
                <a:solidFill>
                  <a:srgbClr val="000000"/>
                </a:solidFill>
                <a:latin typeface="Consolas" panose="020B0609020204030204" pitchFamily="49" charset="0"/>
              </a:rPr>
              <a:t> = </a:t>
            </a:r>
            <a:r>
              <a:rPr lang="es-MX" sz="1600" b="1" dirty="0" err="1">
                <a:solidFill>
                  <a:srgbClr val="000000"/>
                </a:solidFill>
                <a:latin typeface="Consolas" panose="020B0609020204030204" pitchFamily="49" charset="0"/>
              </a:rPr>
              <a:t>u.id_hosp</a:t>
            </a:r>
            <a:r>
              <a:rPr lang="es-MX" sz="1600" b="1" dirty="0">
                <a:solidFill>
                  <a:srgbClr val="000000"/>
                </a:solidFill>
                <a:latin typeface="Consolas" panose="020B0609020204030204" pitchFamily="49" charset="0"/>
              </a:rPr>
              <a:t> </a:t>
            </a:r>
            <a:r>
              <a:rPr lang="es-MX" sz="1600" b="1" dirty="0" err="1">
                <a:solidFill>
                  <a:srgbClr val="800000"/>
                </a:solidFill>
                <a:latin typeface="Consolas" panose="020B0609020204030204" pitchFamily="49" charset="0"/>
              </a:rPr>
              <a:t>join</a:t>
            </a:r>
            <a:r>
              <a:rPr lang="es-MX" sz="1600" b="1" dirty="0">
                <a:solidFill>
                  <a:srgbClr val="000000"/>
                </a:solidFill>
                <a:latin typeface="Consolas" panose="020B0609020204030204" pitchFamily="49" charset="0"/>
              </a:rPr>
              <a:t> country c </a:t>
            </a:r>
            <a:r>
              <a:rPr lang="es-MX" sz="1600" b="1" dirty="0" err="1">
                <a:solidFill>
                  <a:srgbClr val="800000"/>
                </a:solidFill>
                <a:latin typeface="Consolas" panose="020B0609020204030204" pitchFamily="49" charset="0"/>
              </a:rPr>
              <a:t>on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c.country_name</a:t>
            </a:r>
            <a:r>
              <a:rPr lang="es-MX" sz="1600" b="1" dirty="0">
                <a:solidFill>
                  <a:srgbClr val="000000"/>
                </a:solidFill>
                <a:latin typeface="Consolas" panose="020B0609020204030204" pitchFamily="49" charset="0"/>
              </a:rPr>
              <a:t> = </a:t>
            </a:r>
            <a:r>
              <a:rPr lang="es-MX" sz="1600" b="1" dirty="0" err="1">
                <a:solidFill>
                  <a:srgbClr val="000000"/>
                </a:solidFill>
                <a:latin typeface="Consolas" panose="020B0609020204030204" pitchFamily="49" charset="0"/>
              </a:rPr>
              <a:t>h.country_name</a:t>
            </a:r>
            <a:r>
              <a:rPr lang="es-MX" sz="1600" b="1" dirty="0">
                <a:solidFill>
                  <a:srgbClr val="000000"/>
                </a:solidFill>
                <a:latin typeface="Consolas" panose="020B0609020204030204" pitchFamily="49" charset="0"/>
              </a:rPr>
              <a:t> </a:t>
            </a:r>
            <a:r>
              <a:rPr lang="es-MX" sz="1600" b="1" dirty="0" err="1">
                <a:solidFill>
                  <a:srgbClr val="800000"/>
                </a:solidFill>
                <a:latin typeface="Consolas" panose="020B0609020204030204" pitchFamily="49" charset="0"/>
              </a:rPr>
              <a:t>group</a:t>
            </a:r>
            <a:r>
              <a:rPr lang="es-MX" sz="1600" b="1" dirty="0">
                <a:solidFill>
                  <a:srgbClr val="000000"/>
                </a:solidFill>
                <a:latin typeface="Consolas" panose="020B0609020204030204" pitchFamily="49" charset="0"/>
              </a:rPr>
              <a:t> </a:t>
            </a:r>
            <a:r>
              <a:rPr lang="es-MX" sz="1600" b="1" dirty="0" err="1">
                <a:solidFill>
                  <a:srgbClr val="800000"/>
                </a:solidFill>
                <a:latin typeface="Consolas" panose="020B0609020204030204" pitchFamily="49" charset="0"/>
              </a:rPr>
              <a:t>by</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oxygen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c.country_name</a:t>
            </a:r>
            <a:endParaRPr lang="es-MX" sz="1600" dirty="0"/>
          </a:p>
        </p:txBody>
      </p:sp>
      <p:pic>
        <p:nvPicPr>
          <p:cNvPr id="5" name="Imagen 4">
            <a:extLst>
              <a:ext uri="{FF2B5EF4-FFF2-40B4-BE49-F238E27FC236}">
                <a16:creationId xmlns:a16="http://schemas.microsoft.com/office/drawing/2014/main" id="{3305EAE8-73CA-42C8-AB6D-2D4269C9D981}"/>
              </a:ext>
            </a:extLst>
          </p:cNvPr>
          <p:cNvPicPr>
            <a:picLocks noChangeAspect="1"/>
          </p:cNvPicPr>
          <p:nvPr/>
        </p:nvPicPr>
        <p:blipFill>
          <a:blip r:embed="rId2"/>
          <a:stretch>
            <a:fillRect/>
          </a:stretch>
        </p:blipFill>
        <p:spPr>
          <a:xfrm>
            <a:off x="2857339" y="5201175"/>
            <a:ext cx="4705614" cy="1074272"/>
          </a:xfrm>
          <a:prstGeom prst="rect">
            <a:avLst/>
          </a:prstGeom>
        </p:spPr>
      </p:pic>
    </p:spTree>
    <p:extLst>
      <p:ext uri="{BB962C8B-B14F-4D97-AF65-F5344CB8AC3E}">
        <p14:creationId xmlns:p14="http://schemas.microsoft.com/office/powerpoint/2010/main" val="86852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7C4E9-F818-4C3D-859D-CB6E6624E0AB}"/>
              </a:ext>
            </a:extLst>
          </p:cNvPr>
          <p:cNvSpPr>
            <a:spLocks noGrp="1"/>
          </p:cNvSpPr>
          <p:nvPr>
            <p:ph type="title"/>
          </p:nvPr>
        </p:nvSpPr>
        <p:spPr/>
        <p:txBody>
          <a:bodyPr/>
          <a:lstStyle/>
          <a:p>
            <a:r>
              <a:rPr lang="es-MX" dirty="0"/>
              <a:t>Reservas restantes a nivel provincia (Ejemplo con oxígeno)</a:t>
            </a:r>
          </a:p>
        </p:txBody>
      </p:sp>
      <p:sp>
        <p:nvSpPr>
          <p:cNvPr id="3" name="Marcador de contenido 2">
            <a:extLst>
              <a:ext uri="{FF2B5EF4-FFF2-40B4-BE49-F238E27FC236}">
                <a16:creationId xmlns:a16="http://schemas.microsoft.com/office/drawing/2014/main" id="{4761070F-F9AB-413F-81D7-EC86B34FDF01}"/>
              </a:ext>
            </a:extLst>
          </p:cNvPr>
          <p:cNvSpPr>
            <a:spLocks noGrp="1"/>
          </p:cNvSpPr>
          <p:nvPr>
            <p:ph idx="1"/>
          </p:nvPr>
        </p:nvSpPr>
        <p:spPr>
          <a:xfrm>
            <a:off x="1122830" y="2295590"/>
            <a:ext cx="8825659" cy="3416300"/>
          </a:xfrm>
        </p:spPr>
        <p:txBody>
          <a:bodyPr>
            <a:normAutofit/>
          </a:bodyPr>
          <a:lstStyle/>
          <a:p>
            <a:pPr algn="l"/>
            <a:r>
              <a:rPr lang="es-MX" sz="1600" b="1" dirty="0" err="1">
                <a:solidFill>
                  <a:srgbClr val="800000"/>
                </a:solidFill>
                <a:latin typeface="Consolas" panose="020B0609020204030204" pitchFamily="49" charset="0"/>
              </a:rPr>
              <a:t>select</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h.prov</a:t>
            </a:r>
            <a:r>
              <a:rPr lang="es-MX" sz="1600" b="1" dirty="0">
                <a:solidFill>
                  <a:srgbClr val="000000"/>
                </a:solidFill>
                <a:latin typeface="Consolas" panose="020B0609020204030204" pitchFamily="49" charset="0"/>
              </a:rPr>
              <a:t> </a:t>
            </a:r>
            <a:r>
              <a:rPr lang="es-MX" sz="1600" b="1" dirty="0">
                <a:solidFill>
                  <a:srgbClr val="800000"/>
                </a:solidFill>
                <a:latin typeface="Consolas" panose="020B0609020204030204" pitchFamily="49" charset="0"/>
              </a:rPr>
              <a:t>as</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Provincia,i.oxygen</a:t>
            </a:r>
            <a:r>
              <a:rPr lang="es-MX" sz="1600" b="1" dirty="0">
                <a:solidFill>
                  <a:srgbClr val="000000"/>
                </a:solidFill>
                <a:latin typeface="Consolas" panose="020B0609020204030204" pitchFamily="49" charset="0"/>
              </a:rPr>
              <a:t> </a:t>
            </a:r>
            <a:r>
              <a:rPr lang="es-MX" sz="1600" b="1" dirty="0">
                <a:solidFill>
                  <a:srgbClr val="800000"/>
                </a:solidFill>
                <a:latin typeface="Consolas" panose="020B0609020204030204" pitchFamily="49" charset="0"/>
              </a:rPr>
              <a:t>as</a:t>
            </a:r>
            <a:r>
              <a:rPr lang="es-MX" sz="1600" b="1" dirty="0">
                <a:solidFill>
                  <a:srgbClr val="000000"/>
                </a:solidFill>
                <a:latin typeface="Consolas" panose="020B0609020204030204" pitchFamily="49" charset="0"/>
              </a:rPr>
              <a:t> Oxigeno, </a:t>
            </a:r>
            <a:r>
              <a:rPr lang="es-MX" sz="1600" b="1" dirty="0" err="1">
                <a:solidFill>
                  <a:srgbClr val="000080"/>
                </a:solidFill>
                <a:latin typeface="Consolas" panose="020B0609020204030204" pitchFamily="49" charset="0"/>
              </a:rPr>
              <a:t>count</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t.Oxigeno</a:t>
            </a:r>
            <a:r>
              <a:rPr lang="es-MX" sz="1600" b="1" dirty="0">
                <a:solidFill>
                  <a:srgbClr val="000000"/>
                </a:solidFill>
                <a:latin typeface="Consolas" panose="020B0609020204030204" pitchFamily="49" charset="0"/>
              </a:rPr>
              <a:t>) </a:t>
            </a:r>
            <a:r>
              <a:rPr lang="es-MX" sz="1600" b="1" dirty="0">
                <a:solidFill>
                  <a:srgbClr val="800000"/>
                </a:solidFill>
                <a:latin typeface="Consolas" panose="020B0609020204030204" pitchFamily="49" charset="0"/>
              </a:rPr>
              <a:t>as</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Num_Hospitals</a:t>
            </a:r>
            <a:r>
              <a:rPr lang="es-MX" sz="1600" b="1" dirty="0">
                <a:solidFill>
                  <a:srgbClr val="000000"/>
                </a:solidFill>
                <a:latin typeface="Consolas" panose="020B0609020204030204" pitchFamily="49" charset="0"/>
              </a:rPr>
              <a:t> </a:t>
            </a:r>
            <a:r>
              <a:rPr lang="es-MX" sz="1600" b="1" dirty="0" err="1">
                <a:solidFill>
                  <a:srgbClr val="800000"/>
                </a:solidFill>
                <a:latin typeface="Consolas" panose="020B0609020204030204" pitchFamily="49" charset="0"/>
              </a:rPr>
              <a:t>from</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inventory</a:t>
            </a:r>
            <a:r>
              <a:rPr lang="es-MX" sz="1600" b="1" dirty="0">
                <a:solidFill>
                  <a:srgbClr val="000000"/>
                </a:solidFill>
                <a:latin typeface="Consolas" panose="020B0609020204030204" pitchFamily="49" charset="0"/>
              </a:rPr>
              <a:t> i </a:t>
            </a:r>
            <a:r>
              <a:rPr lang="es-MX" sz="1600" b="1" dirty="0" err="1">
                <a:solidFill>
                  <a:srgbClr val="800000"/>
                </a:solidFill>
                <a:latin typeface="Consolas" panose="020B0609020204030204" pitchFamily="49" charset="0"/>
              </a:rPr>
              <a:t>join</a:t>
            </a:r>
            <a:r>
              <a:rPr lang="es-MX" sz="1600" b="1" dirty="0">
                <a:solidFill>
                  <a:srgbClr val="000000"/>
                </a:solidFill>
                <a:latin typeface="Consolas" panose="020B0609020204030204" pitchFamily="49" charset="0"/>
              </a:rPr>
              <a:t>(</a:t>
            </a:r>
            <a:r>
              <a:rPr lang="es-MX" sz="1600" b="1" dirty="0" err="1">
                <a:solidFill>
                  <a:srgbClr val="800000"/>
                </a:solidFill>
                <a:latin typeface="Consolas" panose="020B0609020204030204" pitchFamily="49" charset="0"/>
              </a:rPr>
              <a:t>select</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date_up</a:t>
            </a:r>
            <a:r>
              <a:rPr lang="es-MX" sz="1600" b="1" dirty="0">
                <a:solidFill>
                  <a:srgbClr val="000000"/>
                </a:solidFill>
                <a:latin typeface="Consolas" panose="020B0609020204030204" pitchFamily="49" charset="0"/>
              </a:rPr>
              <a:t> </a:t>
            </a:r>
            <a:r>
              <a:rPr lang="es-MX" sz="1600" b="1" dirty="0">
                <a:solidFill>
                  <a:srgbClr val="800000"/>
                </a:solidFill>
                <a:latin typeface="Consolas" panose="020B0609020204030204" pitchFamily="49" charset="0"/>
              </a:rPr>
              <a:t>as</a:t>
            </a:r>
            <a:r>
              <a:rPr lang="es-MX" sz="1600" b="1" dirty="0">
                <a:solidFill>
                  <a:srgbClr val="000000"/>
                </a:solidFill>
                <a:latin typeface="Consolas" panose="020B0609020204030204" pitchFamily="49" charset="0"/>
              </a:rPr>
              <a:t> Fecha, </a:t>
            </a:r>
            <a:r>
              <a:rPr lang="es-MX" sz="1600" b="1" dirty="0" err="1">
                <a:solidFill>
                  <a:srgbClr val="000000"/>
                </a:solidFill>
                <a:latin typeface="Consolas" panose="020B0609020204030204" pitchFamily="49" charset="0"/>
              </a:rPr>
              <a:t>oxygen</a:t>
            </a:r>
            <a:r>
              <a:rPr lang="es-MX" sz="1600" b="1" dirty="0">
                <a:solidFill>
                  <a:srgbClr val="000000"/>
                </a:solidFill>
                <a:latin typeface="Consolas" panose="020B0609020204030204" pitchFamily="49" charset="0"/>
              </a:rPr>
              <a:t> </a:t>
            </a:r>
            <a:r>
              <a:rPr lang="es-MX" sz="1600" b="1" dirty="0">
                <a:solidFill>
                  <a:srgbClr val="800000"/>
                </a:solidFill>
                <a:latin typeface="Consolas" panose="020B0609020204030204" pitchFamily="49" charset="0"/>
              </a:rPr>
              <a:t>as</a:t>
            </a:r>
            <a:r>
              <a:rPr lang="es-MX" sz="1600" b="1" dirty="0">
                <a:solidFill>
                  <a:srgbClr val="000000"/>
                </a:solidFill>
                <a:latin typeface="Consolas" panose="020B0609020204030204" pitchFamily="49" charset="0"/>
              </a:rPr>
              <a:t> Oxigeno, </a:t>
            </a:r>
            <a:r>
              <a:rPr lang="es-MX" sz="1600" b="1" dirty="0" err="1">
                <a:solidFill>
                  <a:srgbClr val="000080"/>
                </a:solidFill>
                <a:latin typeface="Consolas" panose="020B0609020204030204" pitchFamily="49" charset="0"/>
              </a:rPr>
              <a:t>name</a:t>
            </a:r>
            <a:r>
              <a:rPr lang="es-MX" sz="1600" b="1" dirty="0">
                <a:solidFill>
                  <a:srgbClr val="000000"/>
                </a:solidFill>
                <a:latin typeface="Consolas" panose="020B0609020204030204" pitchFamily="49" charset="0"/>
              </a:rPr>
              <a:t> </a:t>
            </a:r>
            <a:r>
              <a:rPr lang="es-MX" sz="1600" b="1" dirty="0">
                <a:solidFill>
                  <a:srgbClr val="800000"/>
                </a:solidFill>
                <a:latin typeface="Consolas" panose="020B0609020204030204" pitchFamily="49" charset="0"/>
              </a:rPr>
              <a:t>as</a:t>
            </a:r>
            <a:r>
              <a:rPr lang="es-MX" sz="1600" b="1" dirty="0">
                <a:solidFill>
                  <a:srgbClr val="000000"/>
                </a:solidFill>
                <a:latin typeface="Consolas" panose="020B0609020204030204" pitchFamily="49" charset="0"/>
              </a:rPr>
              <a:t> Hospital, </a:t>
            </a:r>
            <a:r>
              <a:rPr lang="es-MX" sz="1600" b="1" dirty="0" err="1">
                <a:solidFill>
                  <a:srgbClr val="000000"/>
                </a:solidFill>
                <a:latin typeface="Consolas" panose="020B0609020204030204" pitchFamily="49" charset="0"/>
              </a:rPr>
              <a:t>c.country_name</a:t>
            </a:r>
            <a:r>
              <a:rPr lang="es-MX" sz="1600" b="1" dirty="0">
                <a:solidFill>
                  <a:srgbClr val="000000"/>
                </a:solidFill>
                <a:latin typeface="Consolas" panose="020B0609020204030204" pitchFamily="49" charset="0"/>
              </a:rPr>
              <a:t> </a:t>
            </a:r>
            <a:r>
              <a:rPr lang="es-MX" sz="1600" b="1" dirty="0">
                <a:solidFill>
                  <a:srgbClr val="800000"/>
                </a:solidFill>
                <a:latin typeface="Consolas" panose="020B0609020204030204" pitchFamily="49" charset="0"/>
              </a:rPr>
              <a:t>as</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Pais</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i.id_update</a:t>
            </a:r>
            <a:r>
              <a:rPr lang="es-MX" sz="1600" b="1" dirty="0">
                <a:solidFill>
                  <a:srgbClr val="000000"/>
                </a:solidFill>
                <a:latin typeface="Consolas" panose="020B0609020204030204" pitchFamily="49" charset="0"/>
              </a:rPr>
              <a:t> </a:t>
            </a:r>
            <a:r>
              <a:rPr lang="es-MX" sz="1600" b="1" dirty="0">
                <a:solidFill>
                  <a:srgbClr val="800000"/>
                </a:solidFill>
                <a:latin typeface="Consolas" panose="020B0609020204030204" pitchFamily="49" charset="0"/>
              </a:rPr>
              <a:t>as</a:t>
            </a:r>
            <a:r>
              <a:rPr lang="es-MX" sz="1600" b="1" dirty="0">
                <a:solidFill>
                  <a:srgbClr val="000000"/>
                </a:solidFill>
                <a:latin typeface="Consolas" panose="020B0609020204030204" pitchFamily="49" charset="0"/>
              </a:rPr>
              <a:t> id </a:t>
            </a:r>
            <a:r>
              <a:rPr lang="es-MX" sz="1600" b="1" dirty="0" err="1">
                <a:solidFill>
                  <a:srgbClr val="800000"/>
                </a:solidFill>
                <a:latin typeface="Consolas" panose="020B0609020204030204" pitchFamily="49" charset="0"/>
              </a:rPr>
              <a:t>from</a:t>
            </a:r>
            <a:r>
              <a:rPr lang="es-MX" sz="1600" b="1" dirty="0">
                <a:solidFill>
                  <a:srgbClr val="000000"/>
                </a:solidFill>
                <a:latin typeface="Consolas" panose="020B0609020204030204" pitchFamily="49" charset="0"/>
              </a:rPr>
              <a:t> update1 u </a:t>
            </a:r>
            <a:r>
              <a:rPr lang="es-MX" sz="1600" b="1" dirty="0" err="1">
                <a:solidFill>
                  <a:srgbClr val="800000"/>
                </a:solidFill>
                <a:latin typeface="Consolas" panose="020B0609020204030204" pitchFamily="49" charset="0"/>
              </a:rPr>
              <a:t>join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inventory</a:t>
            </a:r>
            <a:r>
              <a:rPr lang="es-MX" sz="1600" b="1" dirty="0">
                <a:solidFill>
                  <a:srgbClr val="000000"/>
                </a:solidFill>
                <a:latin typeface="Consolas" panose="020B0609020204030204" pitchFamily="49" charset="0"/>
              </a:rPr>
              <a:t> i </a:t>
            </a:r>
            <a:r>
              <a:rPr lang="es-MX" sz="1600" b="1" dirty="0" err="1">
                <a:solidFill>
                  <a:srgbClr val="800000"/>
                </a:solidFill>
                <a:latin typeface="Consolas" panose="020B0609020204030204" pitchFamily="49" charset="0"/>
              </a:rPr>
              <a:t>on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i.id_update</a:t>
            </a:r>
            <a:r>
              <a:rPr lang="es-MX" sz="1600" b="1" dirty="0">
                <a:solidFill>
                  <a:srgbClr val="000000"/>
                </a:solidFill>
                <a:latin typeface="Consolas" panose="020B0609020204030204" pitchFamily="49" charset="0"/>
              </a:rPr>
              <a:t> = </a:t>
            </a:r>
            <a:r>
              <a:rPr lang="es-MX" sz="1600" b="1" dirty="0" err="1">
                <a:solidFill>
                  <a:srgbClr val="000000"/>
                </a:solidFill>
                <a:latin typeface="Consolas" panose="020B0609020204030204" pitchFamily="49" charset="0"/>
              </a:rPr>
              <a:t>u.id_update</a:t>
            </a:r>
            <a:r>
              <a:rPr lang="es-MX" sz="1600" b="1" dirty="0">
                <a:solidFill>
                  <a:srgbClr val="000000"/>
                </a:solidFill>
                <a:latin typeface="Consolas" panose="020B0609020204030204" pitchFamily="49" charset="0"/>
              </a:rPr>
              <a:t> </a:t>
            </a:r>
            <a:r>
              <a:rPr lang="es-MX" sz="1600" b="1" dirty="0" err="1">
                <a:solidFill>
                  <a:srgbClr val="800000"/>
                </a:solidFill>
                <a:latin typeface="Consolas" panose="020B0609020204030204" pitchFamily="49" charset="0"/>
              </a:rPr>
              <a:t>join</a:t>
            </a:r>
            <a:r>
              <a:rPr lang="es-MX" sz="1600" b="1" dirty="0">
                <a:solidFill>
                  <a:srgbClr val="000000"/>
                </a:solidFill>
                <a:latin typeface="Consolas" panose="020B0609020204030204" pitchFamily="49" charset="0"/>
              </a:rPr>
              <a:t> hospital h </a:t>
            </a:r>
            <a:r>
              <a:rPr lang="es-MX" sz="1600" b="1" dirty="0" err="1">
                <a:solidFill>
                  <a:srgbClr val="800000"/>
                </a:solidFill>
                <a:latin typeface="Consolas" panose="020B0609020204030204" pitchFamily="49" charset="0"/>
              </a:rPr>
              <a:t>on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h.id_hosp</a:t>
            </a:r>
            <a:r>
              <a:rPr lang="es-MX" sz="1600" b="1" dirty="0">
                <a:solidFill>
                  <a:srgbClr val="000000"/>
                </a:solidFill>
                <a:latin typeface="Consolas" panose="020B0609020204030204" pitchFamily="49" charset="0"/>
              </a:rPr>
              <a:t> = </a:t>
            </a:r>
            <a:r>
              <a:rPr lang="es-MX" sz="1600" b="1" dirty="0" err="1">
                <a:solidFill>
                  <a:srgbClr val="000000"/>
                </a:solidFill>
                <a:latin typeface="Consolas" panose="020B0609020204030204" pitchFamily="49" charset="0"/>
              </a:rPr>
              <a:t>u.id_hosp</a:t>
            </a:r>
            <a:r>
              <a:rPr lang="es-MX" sz="1600" b="1" dirty="0">
                <a:solidFill>
                  <a:srgbClr val="000000"/>
                </a:solidFill>
                <a:latin typeface="Consolas" panose="020B0609020204030204" pitchFamily="49" charset="0"/>
              </a:rPr>
              <a:t> </a:t>
            </a:r>
            <a:r>
              <a:rPr lang="es-MX" sz="1600" b="1" dirty="0" err="1">
                <a:solidFill>
                  <a:srgbClr val="800000"/>
                </a:solidFill>
                <a:latin typeface="Consolas" panose="020B0609020204030204" pitchFamily="49" charset="0"/>
              </a:rPr>
              <a:t>join</a:t>
            </a:r>
            <a:r>
              <a:rPr lang="es-MX" sz="1600" b="1" dirty="0">
                <a:solidFill>
                  <a:srgbClr val="000000"/>
                </a:solidFill>
                <a:latin typeface="Consolas" panose="020B0609020204030204" pitchFamily="49" charset="0"/>
              </a:rPr>
              <a:t> country c </a:t>
            </a:r>
            <a:r>
              <a:rPr lang="es-MX" sz="1600" b="1" dirty="0" err="1">
                <a:solidFill>
                  <a:srgbClr val="800000"/>
                </a:solidFill>
                <a:latin typeface="Consolas" panose="020B0609020204030204" pitchFamily="49" charset="0"/>
              </a:rPr>
              <a:t>on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c.country_name</a:t>
            </a:r>
            <a:r>
              <a:rPr lang="es-MX" sz="1600" b="1" dirty="0">
                <a:solidFill>
                  <a:srgbClr val="000000"/>
                </a:solidFill>
                <a:latin typeface="Consolas" panose="020B0609020204030204" pitchFamily="49" charset="0"/>
              </a:rPr>
              <a:t> = </a:t>
            </a:r>
            <a:r>
              <a:rPr lang="es-MX" sz="1600" b="1" dirty="0" err="1">
                <a:solidFill>
                  <a:srgbClr val="000000"/>
                </a:solidFill>
                <a:latin typeface="Consolas" panose="020B0609020204030204" pitchFamily="49" charset="0"/>
              </a:rPr>
              <a:t>h.country_name</a:t>
            </a:r>
            <a:r>
              <a:rPr lang="es-MX"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where</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extract</a:t>
            </a:r>
            <a:r>
              <a:rPr lang="en-US" sz="1600" b="1" dirty="0">
                <a:solidFill>
                  <a:srgbClr val="000000"/>
                </a:solidFill>
                <a:latin typeface="Consolas" panose="020B0609020204030204" pitchFamily="49" charset="0"/>
              </a:rPr>
              <a:t>(</a:t>
            </a:r>
            <a:r>
              <a:rPr lang="en-US" sz="1600" b="1" dirty="0">
                <a:solidFill>
                  <a:srgbClr val="800000"/>
                </a:solidFill>
                <a:latin typeface="Consolas" panose="020B0609020204030204" pitchFamily="49" charset="0"/>
              </a:rPr>
              <a:t>month</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from</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date_up</a:t>
            </a:r>
            <a:r>
              <a:rPr lang="en-US" sz="1600" b="1" dirty="0">
                <a:solidFill>
                  <a:srgbClr val="000000"/>
                </a:solidFill>
                <a:latin typeface="Consolas" panose="020B0609020204030204" pitchFamily="49" charset="0"/>
              </a:rPr>
              <a:t>) = </a:t>
            </a:r>
            <a:r>
              <a:rPr lang="en-US" sz="1600" b="1" dirty="0">
                <a:solidFill>
                  <a:srgbClr val="800000"/>
                </a:solidFill>
                <a:latin typeface="Consolas" panose="020B0609020204030204" pitchFamily="49" charset="0"/>
              </a:rPr>
              <a:t>extract</a:t>
            </a:r>
            <a:r>
              <a:rPr lang="en-US" sz="1600" b="1" dirty="0">
                <a:solidFill>
                  <a:srgbClr val="000000"/>
                </a:solidFill>
                <a:latin typeface="Consolas" panose="020B0609020204030204" pitchFamily="49" charset="0"/>
              </a:rPr>
              <a:t>(</a:t>
            </a:r>
            <a:r>
              <a:rPr lang="en-US" sz="1600" b="1" dirty="0">
                <a:solidFill>
                  <a:srgbClr val="800000"/>
                </a:solidFill>
                <a:latin typeface="Consolas" panose="020B0609020204030204" pitchFamily="49" charset="0"/>
              </a:rPr>
              <a:t>month</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from</a:t>
            </a:r>
            <a:r>
              <a:rPr lang="en-US" sz="1600" b="1" dirty="0">
                <a:solidFill>
                  <a:srgbClr val="000000"/>
                </a:solidFill>
                <a:latin typeface="Consolas" panose="020B0609020204030204" pitchFamily="49" charset="0"/>
              </a:rPr>
              <a:t> </a:t>
            </a:r>
            <a:r>
              <a:rPr lang="en-US" sz="1600" b="1" dirty="0" err="1">
                <a:solidFill>
                  <a:srgbClr val="000080"/>
                </a:solidFill>
                <a:latin typeface="Consolas" panose="020B0609020204030204" pitchFamily="49" charset="0"/>
              </a:rPr>
              <a:t>current_date</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and</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extract</a:t>
            </a:r>
            <a:r>
              <a:rPr lang="en-US" sz="1600" b="1" dirty="0">
                <a:solidFill>
                  <a:srgbClr val="000000"/>
                </a:solidFill>
                <a:latin typeface="Consolas" panose="020B0609020204030204" pitchFamily="49" charset="0"/>
              </a:rPr>
              <a:t>(</a:t>
            </a:r>
            <a:r>
              <a:rPr lang="en-US" sz="1600" b="1" dirty="0">
                <a:solidFill>
                  <a:srgbClr val="800000"/>
                </a:solidFill>
                <a:latin typeface="Consolas" panose="020B0609020204030204" pitchFamily="49" charset="0"/>
              </a:rPr>
              <a:t>year</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from</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date_up</a:t>
            </a:r>
            <a:r>
              <a:rPr lang="en-US" sz="1600" b="1" dirty="0">
                <a:solidFill>
                  <a:srgbClr val="000000"/>
                </a:solidFill>
                <a:latin typeface="Consolas" panose="020B0609020204030204" pitchFamily="49" charset="0"/>
              </a:rPr>
              <a:t>) = </a:t>
            </a:r>
            <a:r>
              <a:rPr lang="en-US" sz="1600" b="1" dirty="0">
                <a:solidFill>
                  <a:srgbClr val="800000"/>
                </a:solidFill>
                <a:latin typeface="Consolas" panose="020B0609020204030204" pitchFamily="49" charset="0"/>
              </a:rPr>
              <a:t>extract</a:t>
            </a:r>
            <a:r>
              <a:rPr lang="en-US" sz="1600" b="1" dirty="0">
                <a:solidFill>
                  <a:srgbClr val="000000"/>
                </a:solidFill>
                <a:latin typeface="Consolas" panose="020B0609020204030204" pitchFamily="49" charset="0"/>
              </a:rPr>
              <a:t>(</a:t>
            </a:r>
            <a:r>
              <a:rPr lang="en-US" sz="1600" b="1" dirty="0">
                <a:solidFill>
                  <a:srgbClr val="800000"/>
                </a:solidFill>
                <a:latin typeface="Consolas" panose="020B0609020204030204" pitchFamily="49" charset="0"/>
              </a:rPr>
              <a:t>year</a:t>
            </a:r>
            <a:r>
              <a:rPr lang="en-US" sz="1600" b="1" dirty="0">
                <a:solidFill>
                  <a:srgbClr val="000000"/>
                </a:solidFill>
                <a:latin typeface="Consolas" panose="020B0609020204030204" pitchFamily="49" charset="0"/>
              </a:rPr>
              <a:t> </a:t>
            </a:r>
            <a:r>
              <a:rPr lang="en-US" sz="1600" b="1" dirty="0">
                <a:solidFill>
                  <a:srgbClr val="800000"/>
                </a:solidFill>
                <a:latin typeface="Consolas" panose="020B0609020204030204" pitchFamily="49" charset="0"/>
              </a:rPr>
              <a:t>from</a:t>
            </a:r>
            <a:r>
              <a:rPr lang="en-US" sz="1600" b="1" dirty="0">
                <a:solidFill>
                  <a:srgbClr val="000000"/>
                </a:solidFill>
                <a:latin typeface="Consolas" panose="020B0609020204030204" pitchFamily="49" charset="0"/>
              </a:rPr>
              <a:t> </a:t>
            </a:r>
            <a:r>
              <a:rPr lang="en-US" sz="1600" b="1" dirty="0" err="1">
                <a:solidFill>
                  <a:srgbClr val="000080"/>
                </a:solidFill>
                <a:latin typeface="Consolas" panose="020B0609020204030204" pitchFamily="49" charset="0"/>
              </a:rPr>
              <a:t>current_date</a:t>
            </a:r>
            <a:r>
              <a:rPr lang="en-US" sz="1600" b="1" dirty="0">
                <a:solidFill>
                  <a:srgbClr val="000000"/>
                </a:solidFill>
                <a:latin typeface="Consolas" panose="020B0609020204030204" pitchFamily="49" charset="0"/>
              </a:rPr>
              <a:t>)</a:t>
            </a:r>
            <a:r>
              <a:rPr lang="es-MX" sz="1600" dirty="0">
                <a:solidFill>
                  <a:srgbClr val="000000"/>
                </a:solidFill>
                <a:latin typeface="Consolas" panose="020B0609020204030204" pitchFamily="49" charset="0"/>
              </a:rPr>
              <a:t>) t </a:t>
            </a:r>
            <a:r>
              <a:rPr lang="es-MX" sz="1600" b="1" dirty="0" err="1">
                <a:solidFill>
                  <a:srgbClr val="800000"/>
                </a:solidFill>
                <a:latin typeface="Consolas" panose="020B0609020204030204" pitchFamily="49" charset="0"/>
              </a:rPr>
              <a:t>on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i.id_update</a:t>
            </a:r>
            <a:r>
              <a:rPr lang="es-MX" sz="1600" b="1" dirty="0">
                <a:solidFill>
                  <a:srgbClr val="000000"/>
                </a:solidFill>
                <a:latin typeface="Consolas" panose="020B0609020204030204" pitchFamily="49" charset="0"/>
              </a:rPr>
              <a:t> = </a:t>
            </a:r>
            <a:r>
              <a:rPr lang="es-MX" sz="1600" b="1" dirty="0" err="1">
                <a:solidFill>
                  <a:srgbClr val="000000"/>
                </a:solidFill>
                <a:latin typeface="Consolas" panose="020B0609020204030204" pitchFamily="49" charset="0"/>
              </a:rPr>
              <a:t>t.id</a:t>
            </a:r>
            <a:r>
              <a:rPr lang="es-MX" sz="1600" b="1" dirty="0">
                <a:solidFill>
                  <a:srgbClr val="000000"/>
                </a:solidFill>
                <a:latin typeface="Consolas" panose="020B0609020204030204" pitchFamily="49" charset="0"/>
              </a:rPr>
              <a:t> </a:t>
            </a:r>
            <a:r>
              <a:rPr lang="es-MX" sz="1600" b="1" dirty="0" err="1">
                <a:solidFill>
                  <a:srgbClr val="800000"/>
                </a:solidFill>
                <a:latin typeface="Consolas" panose="020B0609020204030204" pitchFamily="49" charset="0"/>
              </a:rPr>
              <a:t>join</a:t>
            </a:r>
            <a:r>
              <a:rPr lang="es-MX" sz="1600" b="1" dirty="0">
                <a:solidFill>
                  <a:srgbClr val="000000"/>
                </a:solidFill>
                <a:latin typeface="Consolas" panose="020B0609020204030204" pitchFamily="49" charset="0"/>
              </a:rPr>
              <a:t> update1 u </a:t>
            </a:r>
            <a:r>
              <a:rPr lang="es-MX" sz="1600" b="1" dirty="0" err="1">
                <a:solidFill>
                  <a:srgbClr val="800000"/>
                </a:solidFill>
                <a:latin typeface="Consolas" panose="020B0609020204030204" pitchFamily="49" charset="0"/>
              </a:rPr>
              <a:t>on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i.id_update</a:t>
            </a:r>
            <a:r>
              <a:rPr lang="es-MX" sz="1600" b="1" dirty="0">
                <a:solidFill>
                  <a:srgbClr val="000000"/>
                </a:solidFill>
                <a:latin typeface="Consolas" panose="020B0609020204030204" pitchFamily="49" charset="0"/>
              </a:rPr>
              <a:t> = </a:t>
            </a:r>
            <a:r>
              <a:rPr lang="es-MX" sz="1600" b="1" dirty="0" err="1">
                <a:solidFill>
                  <a:srgbClr val="000000"/>
                </a:solidFill>
                <a:latin typeface="Consolas" panose="020B0609020204030204" pitchFamily="49" charset="0"/>
              </a:rPr>
              <a:t>u.id_update</a:t>
            </a:r>
            <a:r>
              <a:rPr lang="es-MX" sz="1600" b="1" dirty="0">
                <a:solidFill>
                  <a:srgbClr val="000000"/>
                </a:solidFill>
                <a:latin typeface="Consolas" panose="020B0609020204030204" pitchFamily="49" charset="0"/>
              </a:rPr>
              <a:t> </a:t>
            </a:r>
            <a:r>
              <a:rPr lang="es-MX" sz="1600" b="1" dirty="0" err="1">
                <a:solidFill>
                  <a:srgbClr val="800000"/>
                </a:solidFill>
                <a:latin typeface="Consolas" panose="020B0609020204030204" pitchFamily="49" charset="0"/>
              </a:rPr>
              <a:t>join</a:t>
            </a:r>
            <a:r>
              <a:rPr lang="es-MX" sz="1600" b="1" dirty="0">
                <a:solidFill>
                  <a:srgbClr val="000000"/>
                </a:solidFill>
                <a:latin typeface="Consolas" panose="020B0609020204030204" pitchFamily="49" charset="0"/>
              </a:rPr>
              <a:t> hospital h </a:t>
            </a:r>
            <a:r>
              <a:rPr lang="es-MX" sz="1600" b="1" dirty="0" err="1">
                <a:solidFill>
                  <a:srgbClr val="800000"/>
                </a:solidFill>
                <a:latin typeface="Consolas" panose="020B0609020204030204" pitchFamily="49" charset="0"/>
              </a:rPr>
              <a:t>on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h.id_hosp</a:t>
            </a:r>
            <a:r>
              <a:rPr lang="es-MX" sz="1600" b="1" dirty="0">
                <a:solidFill>
                  <a:srgbClr val="000000"/>
                </a:solidFill>
                <a:latin typeface="Consolas" panose="020B0609020204030204" pitchFamily="49" charset="0"/>
              </a:rPr>
              <a:t> = </a:t>
            </a:r>
            <a:r>
              <a:rPr lang="es-MX" sz="1600" b="1" dirty="0" err="1">
                <a:solidFill>
                  <a:srgbClr val="000000"/>
                </a:solidFill>
                <a:latin typeface="Consolas" panose="020B0609020204030204" pitchFamily="49" charset="0"/>
              </a:rPr>
              <a:t>u.id_hosp</a:t>
            </a:r>
            <a:r>
              <a:rPr lang="es-MX" sz="1600" b="1" dirty="0">
                <a:solidFill>
                  <a:srgbClr val="000000"/>
                </a:solidFill>
                <a:latin typeface="Consolas" panose="020B0609020204030204" pitchFamily="49" charset="0"/>
              </a:rPr>
              <a:t> </a:t>
            </a:r>
            <a:r>
              <a:rPr lang="es-MX" sz="1600" b="1" dirty="0" err="1">
                <a:solidFill>
                  <a:srgbClr val="800000"/>
                </a:solidFill>
                <a:latin typeface="Consolas" panose="020B0609020204030204" pitchFamily="49" charset="0"/>
              </a:rPr>
              <a:t>join</a:t>
            </a:r>
            <a:r>
              <a:rPr lang="es-MX" sz="1600" b="1" dirty="0">
                <a:solidFill>
                  <a:srgbClr val="000000"/>
                </a:solidFill>
                <a:latin typeface="Consolas" panose="020B0609020204030204" pitchFamily="49" charset="0"/>
              </a:rPr>
              <a:t> country c </a:t>
            </a:r>
            <a:r>
              <a:rPr lang="es-MX" sz="1600" b="1" dirty="0" err="1">
                <a:solidFill>
                  <a:srgbClr val="800000"/>
                </a:solidFill>
                <a:latin typeface="Consolas" panose="020B0609020204030204" pitchFamily="49" charset="0"/>
              </a:rPr>
              <a:t>on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c.country_name</a:t>
            </a:r>
            <a:r>
              <a:rPr lang="es-MX" sz="1600" b="1" dirty="0">
                <a:solidFill>
                  <a:srgbClr val="000000"/>
                </a:solidFill>
                <a:latin typeface="Consolas" panose="020B0609020204030204" pitchFamily="49" charset="0"/>
              </a:rPr>
              <a:t> = </a:t>
            </a:r>
            <a:r>
              <a:rPr lang="es-MX" sz="1600" b="1" dirty="0" err="1">
                <a:solidFill>
                  <a:srgbClr val="000000"/>
                </a:solidFill>
                <a:latin typeface="Consolas" panose="020B0609020204030204" pitchFamily="49" charset="0"/>
              </a:rPr>
              <a:t>h.country_name</a:t>
            </a:r>
            <a:r>
              <a:rPr lang="es-MX" sz="1600" b="1" dirty="0">
                <a:solidFill>
                  <a:srgbClr val="000000"/>
                </a:solidFill>
                <a:latin typeface="Consolas" panose="020B0609020204030204" pitchFamily="49" charset="0"/>
              </a:rPr>
              <a:t> </a:t>
            </a:r>
            <a:r>
              <a:rPr lang="es-MX" sz="1600" b="1" dirty="0" err="1">
                <a:solidFill>
                  <a:srgbClr val="800000"/>
                </a:solidFill>
                <a:latin typeface="Consolas" panose="020B0609020204030204" pitchFamily="49" charset="0"/>
              </a:rPr>
              <a:t>group</a:t>
            </a:r>
            <a:r>
              <a:rPr lang="es-MX" sz="1600" b="1" dirty="0">
                <a:solidFill>
                  <a:srgbClr val="000000"/>
                </a:solidFill>
                <a:latin typeface="Consolas" panose="020B0609020204030204" pitchFamily="49" charset="0"/>
              </a:rPr>
              <a:t> </a:t>
            </a:r>
            <a:r>
              <a:rPr lang="es-MX" sz="1600" b="1" dirty="0" err="1">
                <a:solidFill>
                  <a:srgbClr val="800000"/>
                </a:solidFill>
                <a:latin typeface="Consolas" panose="020B0609020204030204" pitchFamily="49" charset="0"/>
              </a:rPr>
              <a:t>by</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oxygen</a:t>
            </a:r>
            <a:r>
              <a:rPr lang="es-MX" sz="1600" b="1" dirty="0">
                <a:solidFill>
                  <a:srgbClr val="000000"/>
                </a:solidFill>
                <a:latin typeface="Consolas" panose="020B0609020204030204" pitchFamily="49" charset="0"/>
              </a:rPr>
              <a:t>, </a:t>
            </a:r>
            <a:r>
              <a:rPr lang="es-MX" sz="1600" b="1" dirty="0" err="1">
                <a:solidFill>
                  <a:srgbClr val="000000"/>
                </a:solidFill>
                <a:latin typeface="Consolas" panose="020B0609020204030204" pitchFamily="49" charset="0"/>
              </a:rPr>
              <a:t>h.prov</a:t>
            </a:r>
            <a:r>
              <a:rPr lang="es-MX" sz="1600" b="1" dirty="0">
                <a:solidFill>
                  <a:srgbClr val="000000"/>
                </a:solidFill>
                <a:latin typeface="Consolas" panose="020B0609020204030204" pitchFamily="49" charset="0"/>
              </a:rPr>
              <a:t> </a:t>
            </a:r>
          </a:p>
          <a:p>
            <a:pPr lvl="1"/>
            <a:endParaRPr lang="es-MX" dirty="0">
              <a:latin typeface="Consolas" panose="020B0609020204030204" pitchFamily="49" charset="0"/>
            </a:endParaRPr>
          </a:p>
          <a:p>
            <a:endParaRPr lang="es-MX" dirty="0"/>
          </a:p>
        </p:txBody>
      </p:sp>
      <p:pic>
        <p:nvPicPr>
          <p:cNvPr id="7" name="Imagen 6">
            <a:extLst>
              <a:ext uri="{FF2B5EF4-FFF2-40B4-BE49-F238E27FC236}">
                <a16:creationId xmlns:a16="http://schemas.microsoft.com/office/drawing/2014/main" id="{1EEEB018-492F-408D-BD9E-A711AB4B750A}"/>
              </a:ext>
            </a:extLst>
          </p:cNvPr>
          <p:cNvPicPr>
            <a:picLocks noChangeAspect="1"/>
          </p:cNvPicPr>
          <p:nvPr/>
        </p:nvPicPr>
        <p:blipFill>
          <a:blip r:embed="rId2"/>
          <a:stretch>
            <a:fillRect/>
          </a:stretch>
        </p:blipFill>
        <p:spPr>
          <a:xfrm>
            <a:off x="2545312" y="5171492"/>
            <a:ext cx="5741729" cy="1080796"/>
          </a:xfrm>
          <a:prstGeom prst="rect">
            <a:avLst/>
          </a:prstGeom>
        </p:spPr>
      </p:pic>
    </p:spTree>
    <p:extLst>
      <p:ext uri="{BB962C8B-B14F-4D97-AF65-F5344CB8AC3E}">
        <p14:creationId xmlns:p14="http://schemas.microsoft.com/office/powerpoint/2010/main" val="147026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73C2A9-8BF9-44F5-AEE6-BA77EBEF356E}"/>
              </a:ext>
            </a:extLst>
          </p:cNvPr>
          <p:cNvSpPr>
            <a:spLocks noGrp="1"/>
          </p:cNvSpPr>
          <p:nvPr>
            <p:ph type="title"/>
          </p:nvPr>
        </p:nvSpPr>
        <p:spPr/>
        <p:txBody>
          <a:bodyPr/>
          <a:lstStyle/>
          <a:p>
            <a:r>
              <a:rPr lang="es-MX" dirty="0"/>
              <a:t>¿Cómo presentar los datos de reservas de oxígeno? </a:t>
            </a:r>
          </a:p>
        </p:txBody>
      </p:sp>
      <p:pic>
        <p:nvPicPr>
          <p:cNvPr id="8" name="Imagen 7">
            <a:extLst>
              <a:ext uri="{FF2B5EF4-FFF2-40B4-BE49-F238E27FC236}">
                <a16:creationId xmlns:a16="http://schemas.microsoft.com/office/drawing/2014/main" id="{FFAACFF5-C14E-4C4E-BB85-66672C5A9786}"/>
              </a:ext>
            </a:extLst>
          </p:cNvPr>
          <p:cNvPicPr>
            <a:picLocks noChangeAspect="1"/>
          </p:cNvPicPr>
          <p:nvPr/>
        </p:nvPicPr>
        <p:blipFill>
          <a:blip r:embed="rId2"/>
          <a:stretch>
            <a:fillRect/>
          </a:stretch>
        </p:blipFill>
        <p:spPr>
          <a:xfrm>
            <a:off x="667363" y="2514266"/>
            <a:ext cx="6169665" cy="4077739"/>
          </a:xfrm>
          <a:prstGeom prst="rect">
            <a:avLst/>
          </a:prstGeom>
        </p:spPr>
      </p:pic>
      <p:sp>
        <p:nvSpPr>
          <p:cNvPr id="6" name="Elipse 5">
            <a:extLst>
              <a:ext uri="{FF2B5EF4-FFF2-40B4-BE49-F238E27FC236}">
                <a16:creationId xmlns:a16="http://schemas.microsoft.com/office/drawing/2014/main" id="{EC93CA3A-48A4-4559-A29C-BDC269D4762E}"/>
              </a:ext>
            </a:extLst>
          </p:cNvPr>
          <p:cNvSpPr/>
          <p:nvPr/>
        </p:nvSpPr>
        <p:spPr>
          <a:xfrm>
            <a:off x="4026525" y="5796793"/>
            <a:ext cx="2726612" cy="87245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s-MX" dirty="0"/>
          </a:p>
        </p:txBody>
      </p:sp>
      <p:sp>
        <p:nvSpPr>
          <p:cNvPr id="9" name="Flecha: a la derecha 8">
            <a:extLst>
              <a:ext uri="{FF2B5EF4-FFF2-40B4-BE49-F238E27FC236}">
                <a16:creationId xmlns:a16="http://schemas.microsoft.com/office/drawing/2014/main" id="{28B3A04D-05D9-432B-B0EC-B9EEF859B995}"/>
              </a:ext>
            </a:extLst>
          </p:cNvPr>
          <p:cNvSpPr/>
          <p:nvPr/>
        </p:nvSpPr>
        <p:spPr>
          <a:xfrm>
            <a:off x="7013196" y="6035880"/>
            <a:ext cx="1216404" cy="39428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0" name="CuadroTexto 9">
            <a:extLst>
              <a:ext uri="{FF2B5EF4-FFF2-40B4-BE49-F238E27FC236}">
                <a16:creationId xmlns:a16="http://schemas.microsoft.com/office/drawing/2014/main" id="{BF276DE4-DC07-4A20-A4FF-1E4859572C03}"/>
              </a:ext>
            </a:extLst>
          </p:cNvPr>
          <p:cNvSpPr txBox="1"/>
          <p:nvPr/>
        </p:nvSpPr>
        <p:spPr>
          <a:xfrm>
            <a:off x="8405768" y="5379094"/>
            <a:ext cx="2692866" cy="1477328"/>
          </a:xfrm>
          <a:prstGeom prst="rect">
            <a:avLst/>
          </a:prstGeom>
          <a:noFill/>
        </p:spPr>
        <p:txBody>
          <a:bodyPr wrap="square" rtlCol="0">
            <a:spAutoFit/>
          </a:bodyPr>
          <a:lstStyle/>
          <a:p>
            <a:r>
              <a:rPr lang="es-MX" dirty="0"/>
              <a:t>Es una manera más digerible de presentar los datos para el usuario común, pero es ambigua.</a:t>
            </a:r>
          </a:p>
        </p:txBody>
      </p:sp>
    </p:spTree>
    <p:extLst>
      <p:ext uri="{BB962C8B-B14F-4D97-AF65-F5344CB8AC3E}">
        <p14:creationId xmlns:p14="http://schemas.microsoft.com/office/powerpoint/2010/main" val="49780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9" name="Rectangle 28">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3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4" name="Group 3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5" name="Rectangle 3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graphicFrame>
        <p:nvGraphicFramePr>
          <p:cNvPr id="5" name="Gráfico 4">
            <a:extLst>
              <a:ext uri="{FF2B5EF4-FFF2-40B4-BE49-F238E27FC236}">
                <a16:creationId xmlns:a16="http://schemas.microsoft.com/office/drawing/2014/main" id="{3A5D7E11-54A9-4560-BBE3-1FA608F686F0}"/>
              </a:ext>
            </a:extLst>
          </p:cNvPr>
          <p:cNvGraphicFramePr/>
          <p:nvPr>
            <p:extLst>
              <p:ext uri="{D42A27DB-BD31-4B8C-83A1-F6EECF244321}">
                <p14:modId xmlns:p14="http://schemas.microsoft.com/office/powerpoint/2010/main" val="1461500613"/>
              </p:ext>
            </p:extLst>
          </p:nvPr>
        </p:nvGraphicFramePr>
        <p:xfrm>
          <a:off x="1109763" y="1114621"/>
          <a:ext cx="6443180" cy="4628758"/>
        </p:xfrm>
        <a:graphic>
          <a:graphicData uri="http://schemas.openxmlformats.org/drawingml/2006/chart">
            <c:chart xmlns:c="http://schemas.openxmlformats.org/drawingml/2006/chart" xmlns:r="http://schemas.openxmlformats.org/officeDocument/2006/relationships" r:id="rId3"/>
          </a:graphicData>
        </a:graphic>
      </p:graphicFrame>
      <p:sp>
        <p:nvSpPr>
          <p:cNvPr id="15" name="CuadroTexto 14">
            <a:extLst>
              <a:ext uri="{FF2B5EF4-FFF2-40B4-BE49-F238E27FC236}">
                <a16:creationId xmlns:a16="http://schemas.microsoft.com/office/drawing/2014/main" id="{883C5CFC-1244-418D-A0E2-BDA174245183}"/>
              </a:ext>
            </a:extLst>
          </p:cNvPr>
          <p:cNvSpPr txBox="1"/>
          <p:nvPr/>
        </p:nvSpPr>
        <p:spPr>
          <a:xfrm>
            <a:off x="8382055" y="2651836"/>
            <a:ext cx="2879994" cy="2585323"/>
          </a:xfrm>
          <a:prstGeom prst="rect">
            <a:avLst/>
          </a:prstGeom>
          <a:noFill/>
        </p:spPr>
        <p:txBody>
          <a:bodyPr wrap="square" rtlCol="0">
            <a:spAutoFit/>
          </a:bodyPr>
          <a:lstStyle/>
          <a:p>
            <a:r>
              <a:rPr lang="es-MX" dirty="0">
                <a:solidFill>
                  <a:schemeClr val="bg1"/>
                </a:solidFill>
              </a:rPr>
              <a:t>El promedio de días hasta que se acaben las reservas de oxígeno en este caso es de 12 días! Este promedio no muestra la urgencia de los 30 hospitales que no tienen reservas restantes. </a:t>
            </a:r>
          </a:p>
        </p:txBody>
      </p:sp>
    </p:spTree>
    <p:extLst>
      <p:ext uri="{BB962C8B-B14F-4D97-AF65-F5344CB8AC3E}">
        <p14:creationId xmlns:p14="http://schemas.microsoft.com/office/powerpoint/2010/main" val="1539574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{23616825-2EC5-490A-B99F-D70911E9FFAA}tf02900722</Template>
  <TotalTime>359</TotalTime>
  <Words>951</Words>
  <Application>Microsoft Office PowerPoint</Application>
  <PresentationFormat>Panorámica</PresentationFormat>
  <Paragraphs>21</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Century Gothic</vt:lpstr>
      <vt:lpstr>Consolas</vt:lpstr>
      <vt:lpstr>Wingdings 3</vt:lpstr>
      <vt:lpstr>Sala de reuniones Ion</vt:lpstr>
      <vt:lpstr>Vistas analíticas para monitoreo de COVID-19 realizado por VOXMAPP</vt:lpstr>
      <vt:lpstr>Objetivos de mi propuesta</vt:lpstr>
      <vt:lpstr>Hospitales que no tienen un update exitoso en la “wave” actual</vt:lpstr>
      <vt:lpstr>Presentación de PowerPoint</vt:lpstr>
      <vt:lpstr>Updates exitosos en el “wave” actual, con información de las encuestas (Reservas de oxígeno) </vt:lpstr>
      <vt:lpstr>Reservas restantes a nivel nacional (Ejemplo con oxígeno)</vt:lpstr>
      <vt:lpstr>Reservas restantes a nivel provincia (Ejemplo con oxígeno)</vt:lpstr>
      <vt:lpstr>¿Cómo presentar los datos de reservas de oxígeno? </vt:lpstr>
      <vt:lpstr>Presentación de PowerPoint</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Vistas analíticas para monitoreo de COVID-19 realizado por VOXMAPP</dc:title>
  <dc:creator>Sebastian González</dc:creator>
  <cp:lastModifiedBy>Sebastian González</cp:lastModifiedBy>
  <cp:revision>11</cp:revision>
  <dcterms:created xsi:type="dcterms:W3CDTF">2021-05-26T15:48:38Z</dcterms:created>
  <dcterms:modified xsi:type="dcterms:W3CDTF">2021-05-26T21:47:45Z</dcterms:modified>
</cp:coreProperties>
</file>