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57" r:id="rId3"/>
    <p:sldId id="275" r:id="rId4"/>
    <p:sldId id="281" r:id="rId5"/>
    <p:sldId id="267" r:id="rId6"/>
    <p:sldId id="277" r:id="rId7"/>
    <p:sldId id="268" r:id="rId8"/>
    <p:sldId id="269" r:id="rId9"/>
    <p:sldId id="270" r:id="rId10"/>
    <p:sldId id="278" r:id="rId11"/>
    <p:sldId id="279" r:id="rId12"/>
    <p:sldId id="280" r:id="rId13"/>
    <p:sldId id="271" r:id="rId14"/>
    <p:sldId id="266" r:id="rId15"/>
    <p:sldId id="272" r:id="rId16"/>
    <p:sldId id="274" r:id="rId17"/>
    <p:sldId id="273" r:id="rId18"/>
    <p:sldId id="276" r:id="rId19"/>
  </p:sldIdLst>
  <p:sldSz cx="9144000" cy="6858000" type="screen4x3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6" userDrawn="1">
          <p15:clr>
            <a:srgbClr val="A4A3A4"/>
          </p15:clr>
        </p15:guide>
        <p15:guide id="2" orient="horz" pos="3618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79AB9"/>
    <a:srgbClr val="9ABCD1"/>
    <a:srgbClr val="3278A1"/>
    <a:srgbClr val="4D89AE"/>
    <a:srgbClr val="99D6EB"/>
    <a:srgbClr val="4CBADF"/>
    <a:srgbClr val="31B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1" autoAdjust="0"/>
    <p:restoredTop sz="96699" autoAdjust="0"/>
  </p:normalViewPr>
  <p:slideViewPr>
    <p:cSldViewPr snapToObjects="1">
      <p:cViewPr varScale="1">
        <p:scale>
          <a:sx n="112" d="100"/>
          <a:sy n="112" d="100"/>
        </p:scale>
        <p:origin x="1368" y="-72"/>
      </p:cViewPr>
      <p:guideLst>
        <p:guide orient="horz" pos="906"/>
        <p:guide orient="horz" pos="3618"/>
        <p:guide pos="226"/>
        <p:guide pos="5534"/>
        <p:guide orient="horz"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EDDC4-A7BF-4A62-85FF-17C95660EF76}" type="datetimeFigureOut">
              <a:rPr lang="de-DE" smtClean="0"/>
              <a:t>23.08.2023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B551E-9F22-4B6E-924D-4DC3CE728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5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ürmchen"/>
          <p:cNvGrpSpPr>
            <a:grpSpLocks noChangeAspect="1"/>
          </p:cNvGrpSpPr>
          <p:nvPr userDrawn="1"/>
        </p:nvGrpSpPr>
        <p:grpSpPr bwMode="auto">
          <a:xfrm>
            <a:off x="5634992" y="1035714"/>
            <a:ext cx="3508375" cy="4606925"/>
            <a:chOff x="3550" y="652"/>
            <a:chExt cx="2210" cy="2902"/>
          </a:xfrm>
        </p:grpSpPr>
        <p:sp>
          <p:nvSpPr>
            <p:cNvPr id="27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4D89A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3278A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936750"/>
            <a:ext cx="6409225" cy="1277938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32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1" y="3214688"/>
            <a:ext cx="6408000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81105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grpSp>
        <p:nvGrpSpPr>
          <p:cNvPr id="32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48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9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51" name="Linie"/>
            <p:cNvCxnSpPr/>
            <p:nvPr userDrawn="1"/>
          </p:nvCxnSpPr>
          <p:spPr>
            <a:xfrm>
              <a:off x="9252000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Linie"/>
            <p:cNvCxnSpPr/>
            <p:nvPr userDrawn="1"/>
          </p:nvCxnSpPr>
          <p:spPr>
            <a:xfrm>
              <a:off x="-467999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60" name="Linie"/>
            <p:cNvCxnSpPr/>
            <p:nvPr userDrawn="1"/>
          </p:nvCxnSpPr>
          <p:spPr>
            <a:xfrm>
              <a:off x="-467999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ie"/>
            <p:cNvCxnSpPr/>
            <p:nvPr userDrawn="1"/>
          </p:nvCxnSpPr>
          <p:spPr>
            <a:xfrm>
              <a:off x="9252000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5" userDrawn="1">
          <p15:clr>
            <a:srgbClr val="FBAE40"/>
          </p15:clr>
        </p15:guide>
        <p15:guide id="3" pos="226" userDrawn="1">
          <p15:clr>
            <a:srgbClr val="FBAE40"/>
          </p15:clr>
        </p15:guide>
        <p15:guide id="4" pos="553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äche"/>
          <p:cNvSpPr/>
          <p:nvPr userDrawn="1"/>
        </p:nvSpPr>
        <p:spPr>
          <a:xfrm>
            <a:off x="0" y="0"/>
            <a:ext cx="9144000" cy="567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Türmchen"/>
          <p:cNvGrpSpPr>
            <a:grpSpLocks noChangeAspect="1"/>
          </p:cNvGrpSpPr>
          <p:nvPr userDrawn="1"/>
        </p:nvGrpSpPr>
        <p:grpSpPr bwMode="auto">
          <a:xfrm>
            <a:off x="5634992" y="1035714"/>
            <a:ext cx="3508375" cy="4606925"/>
            <a:chOff x="3550" y="652"/>
            <a:chExt cx="2210" cy="2902"/>
          </a:xfrm>
        </p:grpSpPr>
        <p:sp>
          <p:nvSpPr>
            <p:cNvPr id="16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9ABC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679A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367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13100"/>
            <a:ext cx="6408000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804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40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41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2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3" name="Linie"/>
            <p:cNvCxnSpPr/>
            <p:nvPr userDrawn="1"/>
          </p:nvCxnSpPr>
          <p:spPr>
            <a:xfrm>
              <a:off x="9252000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-467999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50" name="Linie"/>
            <p:cNvCxnSpPr/>
            <p:nvPr userDrawn="1"/>
          </p:nvCxnSpPr>
          <p:spPr>
            <a:xfrm>
              <a:off x="-467999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Linie"/>
            <p:cNvCxnSpPr/>
            <p:nvPr userDrawn="1"/>
          </p:nvCxnSpPr>
          <p:spPr>
            <a:xfrm>
              <a:off x="9252000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1521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4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ypoe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0000" y="1936750"/>
            <a:ext cx="6408000" cy="1276350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3200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13100"/>
            <a:ext cx="6408000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2123728" y="60804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37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38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9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0" name="Linie"/>
            <p:cNvCxnSpPr/>
            <p:nvPr userDrawn="1"/>
          </p:nvCxnSpPr>
          <p:spPr>
            <a:xfrm>
              <a:off x="9252000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-467999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7" name="Linie"/>
            <p:cNvCxnSpPr/>
            <p:nvPr userDrawn="1"/>
          </p:nvCxnSpPr>
          <p:spPr>
            <a:xfrm>
              <a:off x="-467999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9252000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Ecke">
            <a:extLst>
              <a:ext uri="{FF2B5EF4-FFF2-40B4-BE49-F238E27FC236}">
                <a16:creationId xmlns:a16="http://schemas.microsoft.com/office/drawing/2014/main" id="{A03B2CA8-8009-400C-9463-3525EAD0174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761037" y="0"/>
            <a:ext cx="3382963" cy="6858000"/>
            <a:chOff x="1316" y="-660"/>
            <a:chExt cx="2131" cy="4320"/>
          </a:xfrm>
        </p:grpSpPr>
        <p:sp>
          <p:nvSpPr>
            <p:cNvPr id="26" name="Fläche">
              <a:extLst>
                <a:ext uri="{FF2B5EF4-FFF2-40B4-BE49-F238E27FC236}">
                  <a16:creationId xmlns:a16="http://schemas.microsoft.com/office/drawing/2014/main" id="{40DA1845-DCE1-4A68-A427-08C049495B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ONT">
              <a:extLst>
                <a:ext uri="{FF2B5EF4-FFF2-40B4-BE49-F238E27FC236}">
                  <a16:creationId xmlns:a16="http://schemas.microsoft.com/office/drawing/2014/main" id="{A829A565-07C2-4C60-8C77-74EA71CB21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44219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4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ypoec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936750"/>
            <a:ext cx="6409225" cy="1276350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213100"/>
            <a:ext cx="6408000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2123728" y="6080400"/>
            <a:ext cx="3420273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38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39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0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41" name="Linie"/>
            <p:cNvCxnSpPr/>
            <p:nvPr userDrawn="1"/>
          </p:nvCxnSpPr>
          <p:spPr>
            <a:xfrm>
              <a:off x="9252000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-467999" y="3214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8" name="Linie"/>
            <p:cNvCxnSpPr/>
            <p:nvPr userDrawn="1"/>
          </p:nvCxnSpPr>
          <p:spPr>
            <a:xfrm>
              <a:off x="-467999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nie"/>
            <p:cNvCxnSpPr/>
            <p:nvPr userDrawn="1"/>
          </p:nvCxnSpPr>
          <p:spPr>
            <a:xfrm>
              <a:off x="9252000" y="1936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Ecke">
            <a:extLst>
              <a:ext uri="{FF2B5EF4-FFF2-40B4-BE49-F238E27FC236}">
                <a16:creationId xmlns:a16="http://schemas.microsoft.com/office/drawing/2014/main" id="{D405AD1F-04FE-446A-B8F5-50B6D32CB3B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761037" y="0"/>
            <a:ext cx="3382963" cy="6858000"/>
            <a:chOff x="1316" y="-660"/>
            <a:chExt cx="2131" cy="4320"/>
          </a:xfrm>
        </p:grpSpPr>
        <p:sp>
          <p:nvSpPr>
            <p:cNvPr id="26" name="Fläche">
              <a:extLst>
                <a:ext uri="{FF2B5EF4-FFF2-40B4-BE49-F238E27FC236}">
                  <a16:creationId xmlns:a16="http://schemas.microsoft.com/office/drawing/2014/main" id="{4E780B1A-2ADE-4673-BD91-88CD323519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ONT">
              <a:extLst>
                <a:ext uri="{FF2B5EF4-FFF2-40B4-BE49-F238E27FC236}">
                  <a16:creationId xmlns:a16="http://schemas.microsoft.com/office/drawing/2014/main" id="{0F62ED23-0720-4042-AA31-016307710E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9022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4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intergrundbild"/>
          <p:cNvPicPr>
            <a:picLocks noChangeAspect="1"/>
          </p:cNvPicPr>
          <p:nvPr userDrawn="1"/>
        </p:nvPicPr>
        <p:blipFill rotWithShape="1">
          <a:blip r:embed="rId2"/>
          <a:srcRect t="300" b="5222"/>
          <a:stretch/>
        </p:blipFill>
        <p:spPr>
          <a:xfrm>
            <a:off x="0" y="0"/>
            <a:ext cx="9144000" cy="5669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1104" y="1943100"/>
            <a:ext cx="6337289" cy="400110"/>
          </a:xfrm>
          <a:solidFill>
            <a:schemeClr val="bg2"/>
          </a:solidFill>
        </p:spPr>
        <p:txBody>
          <a:bodyPr wrap="none" lIns="90000" tIns="0" rIns="9000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6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Titel der Präsentation erste Zeile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0000" y="3590925"/>
            <a:ext cx="2016000" cy="1800000"/>
          </a:xfrm>
        </p:spPr>
        <p:txBody>
          <a:bodyPr/>
          <a:lstStyle>
            <a:lvl1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</a:p>
          <a:p>
            <a:pPr lvl="0"/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0" name="Logo"/>
          <p:cNvSpPr>
            <a:spLocks noChangeAspect="1" noEditPoints="1"/>
          </p:cNvSpPr>
          <p:nvPr userDrawn="1"/>
        </p:nvSpPr>
        <p:spPr bwMode="auto">
          <a:xfrm>
            <a:off x="360000" y="304199"/>
            <a:ext cx="2700000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9144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wissen.leben"/>
          <p:cNvSpPr>
            <a:spLocks noEditPoints="1"/>
          </p:cNvSpPr>
          <p:nvPr userDrawn="1"/>
        </p:nvSpPr>
        <p:spPr bwMode="auto">
          <a:xfrm>
            <a:off x="358775" y="6323606"/>
            <a:ext cx="1350000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>
            <a:off x="3600000" y="-7200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5"/>
          </p:nvPr>
        </p:nvSpPr>
        <p:spPr>
          <a:xfrm>
            <a:off x="360000" y="7020000"/>
            <a:ext cx="5184000" cy="360000"/>
          </a:xfrm>
        </p:spPr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6"/>
          </p:nvPr>
        </p:nvSpPr>
        <p:spPr>
          <a:xfrm>
            <a:off x="8064000" y="7020000"/>
            <a:ext cx="720000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26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361104" y="2410588"/>
            <a:ext cx="4933058" cy="400110"/>
          </a:xfrm>
          <a:solidFill>
            <a:schemeClr val="bg2"/>
          </a:solidFill>
        </p:spPr>
        <p:txBody>
          <a:bodyPr vert="horz" wrap="none" lIns="90000" rIns="9000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sz="2600" b="1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defRPr sz="3200" b="1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Zwei Zeilen einfügen hier</a:t>
            </a:r>
          </a:p>
        </p:txBody>
      </p:sp>
      <p:sp>
        <p:nvSpPr>
          <p:cNvPr id="30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3600001" y="6080400"/>
            <a:ext cx="5185224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1200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2052737" y="-468000"/>
            <a:ext cx="11664737" cy="7776000"/>
            <a:chOff x="-2052737" y="-468000"/>
            <a:chExt cx="11664737" cy="7776000"/>
          </a:xfrm>
        </p:grpSpPr>
        <p:sp>
          <p:nvSpPr>
            <p:cNvPr id="32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3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4" name="Linie"/>
            <p:cNvCxnSpPr/>
            <p:nvPr userDrawn="1"/>
          </p:nvCxnSpPr>
          <p:spPr>
            <a:xfrm>
              <a:off x="9252000" y="241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-467999" y="241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1" name="Linie"/>
            <p:cNvCxnSpPr/>
            <p:nvPr userDrawn="1"/>
          </p:nvCxnSpPr>
          <p:spPr>
            <a:xfrm>
              <a:off x="-467999" y="1944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Linie"/>
            <p:cNvCxnSpPr/>
            <p:nvPr userDrawn="1"/>
          </p:nvCxnSpPr>
          <p:spPr>
            <a:xfrm>
              <a:off x="9252000" y="1944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inie"/>
            <p:cNvCxnSpPr/>
            <p:nvPr userDrawn="1"/>
          </p:nvCxnSpPr>
          <p:spPr>
            <a:xfrm>
              <a:off x="-467999" y="3592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Linie"/>
            <p:cNvCxnSpPr/>
            <p:nvPr userDrawn="1"/>
          </p:nvCxnSpPr>
          <p:spPr>
            <a:xfrm>
              <a:off x="9252000" y="35928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101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4" userDrawn="1">
          <p15:clr>
            <a:srgbClr val="FBAE40"/>
          </p15:clr>
        </p15:guide>
        <p15:guide id="2" orient="horz" pos="2262" userDrawn="1">
          <p15:clr>
            <a:srgbClr val="FBAE40"/>
          </p15:clr>
        </p15:guide>
        <p15:guide id="3" pos="226">
          <p15:clr>
            <a:srgbClr val="FBAE40"/>
          </p15:clr>
        </p15:guide>
        <p15:guide id="4" pos="5534">
          <p15:clr>
            <a:srgbClr val="FBAE40"/>
          </p15:clr>
        </p15:guide>
        <p15:guide id="5" orient="horz" pos="151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1438275"/>
            <a:ext cx="8426451" cy="577054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286000"/>
            <a:ext cx="8425225" cy="3457575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26738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906" userDrawn="1">
          <p15:clr>
            <a:srgbClr val="FBAE40"/>
          </p15:clr>
        </p15:guide>
        <p15:guide id="3" orient="horz" pos="1440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438275"/>
            <a:ext cx="8425226" cy="577054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6" y="2285999"/>
            <a:ext cx="8426450" cy="34575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906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1438275"/>
            <a:ext cx="4030774" cy="9926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  <a:br>
              <a:rPr lang="de-DE" dirty="0"/>
            </a:br>
            <a:r>
              <a:rPr lang="de-DE" dirty="0"/>
              <a:t>über zwei Zeilen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8775" y="2698751"/>
            <a:ext cx="4032000" cy="304323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>
          <a:xfrm>
            <a:off x="3600000" y="388800"/>
            <a:ext cx="5185225" cy="360000"/>
          </a:xfrm>
        </p:spPr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Name: der Referentin / des Referenten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4734865" y="1512000"/>
            <a:ext cx="4050360" cy="302868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1200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4734865" y="4680000"/>
            <a:ext cx="4050510" cy="1061988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latin typeface="+mn-lt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1200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383131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7" userDrawn="1">
          <p15:clr>
            <a:srgbClr val="FBAE40"/>
          </p15:clr>
        </p15:guide>
        <p15:guide id="2" orient="horz" pos="906" userDrawn="1">
          <p15:clr>
            <a:srgbClr val="FBAE40"/>
          </p15:clr>
        </p15:guide>
        <p15:guide id="3" orient="horz" pos="1700" userDrawn="1">
          <p15:clr>
            <a:srgbClr val="FBAE40"/>
          </p15:clr>
        </p15:guide>
        <p15:guide id="4" pos="226" userDrawn="1">
          <p15:clr>
            <a:srgbClr val="FBAE40"/>
          </p15:clr>
        </p15:guide>
        <p15:guide id="5" pos="55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der Titel der Präsentation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‹Nr.›</a:t>
            </a:fld>
            <a:r>
              <a:rPr lang="de-DE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83634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6" userDrawn="1">
          <p15:clr>
            <a:srgbClr val="FBAE40"/>
          </p15:clr>
        </p15:guide>
        <p15:guide id="2" orient="horz" pos="1440" userDrawn="1">
          <p15:clr>
            <a:srgbClr val="FBAE40"/>
          </p15:clr>
        </p15:guide>
        <p15:guide id="3" pos="5534" userDrawn="1">
          <p15:clr>
            <a:srgbClr val="FBAE40"/>
          </p15:clr>
        </p15:guide>
        <p15:guide id="4" orient="horz" pos="3617" userDrawn="1">
          <p15:clr>
            <a:srgbClr val="FBAE40"/>
          </p15:clr>
        </p15:guide>
        <p15:guide id="5" orient="horz" pos="90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Regieanweisungen"/>
          <p:cNvGrpSpPr/>
          <p:nvPr userDrawn="1"/>
        </p:nvGrpSpPr>
        <p:grpSpPr>
          <a:xfrm>
            <a:off x="-2052737" y="-468000"/>
            <a:ext cx="12781421" cy="7776001"/>
            <a:chOff x="-2052737" y="-468000"/>
            <a:chExt cx="12781421" cy="7776001"/>
          </a:xfrm>
        </p:grpSpPr>
        <p:sp>
          <p:nvSpPr>
            <p:cNvPr id="44" name="Fußzeile"/>
            <p:cNvSpPr txBox="1"/>
            <p:nvPr userDrawn="1"/>
          </p:nvSpPr>
          <p:spPr>
            <a:xfrm rot="10800000" flipH="1" flipV="1">
              <a:off x="9252000" y="388800"/>
              <a:ext cx="1476684" cy="10512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bg2"/>
                  </a:solidFill>
                  <a:latin typeface="+mn-lt"/>
                </a:rPr>
                <a:t>Datumsfeld dient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bg2"/>
                  </a:solidFill>
                  <a:latin typeface="+mn-lt"/>
                </a:rPr>
                <a:t>als Kopfzeile!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Einfügen &gt; Text </a:t>
              </a:r>
            </a:p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&gt; Kopf- und Fußzeile</a:t>
              </a:r>
            </a:p>
          </p:txBody>
        </p:sp>
        <p:grpSp>
          <p:nvGrpSpPr>
            <p:cNvPr id="29" name="Listenebenen"/>
            <p:cNvGrpSpPr/>
            <p:nvPr userDrawn="1"/>
          </p:nvGrpSpPr>
          <p:grpSpPr>
            <a:xfrm>
              <a:off x="-2052736" y="2376000"/>
              <a:ext cx="1944736" cy="1476000"/>
              <a:chOff x="-2052736" y="1368000"/>
              <a:chExt cx="1944736" cy="1107000"/>
            </a:xfrm>
          </p:grpSpPr>
          <p:sp>
            <p:nvSpPr>
              <p:cNvPr id="12" name="Text // Listenebene erhöhen"/>
              <p:cNvSpPr txBox="1"/>
              <p:nvPr userDrawn="1"/>
            </p:nvSpPr>
            <p:spPr>
              <a:xfrm>
                <a:off x="-1656000" y="1989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8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8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3" name="Text // Listenebene verringern"/>
              <p:cNvSpPr txBox="1"/>
              <p:nvPr userDrawn="1"/>
            </p:nvSpPr>
            <p:spPr>
              <a:xfrm>
                <a:off x="-1656000" y="2286000"/>
                <a:ext cx="864680" cy="189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8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8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5" name="Listenebenen"/>
              <p:cNvSpPr txBox="1"/>
              <p:nvPr userDrawn="1"/>
            </p:nvSpPr>
            <p:spPr>
              <a:xfrm rot="10800000" flipH="1" flipV="1">
                <a:off x="-2052736" y="1368000"/>
                <a:ext cx="1944736" cy="54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 dirty="0">
                    <a:solidFill>
                      <a:schemeClr val="tx1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1207904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9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9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7" name="Bild // Listenebene verringern"/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-684000" y="2286000"/>
                <a:ext cx="544320" cy="189000"/>
              </a:xfrm>
              <a:prstGeom prst="rect">
                <a:avLst/>
              </a:prstGeom>
            </p:spPr>
          </p:pic>
          <p:pic>
            <p:nvPicPr>
              <p:cNvPr id="28" name="Bild // Listenebene erhöhen"/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-684000" y="1989000"/>
                <a:ext cx="544320" cy="189000"/>
              </a:xfrm>
              <a:prstGeom prst="rect">
                <a:avLst/>
              </a:prstGeom>
            </p:spPr>
          </p:pic>
        </p:grpSp>
        <p:sp>
          <p:nvSpPr>
            <p:cNvPr id="14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360000" y="-468000"/>
              <a:ext cx="8425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16" name="Fußzeile"/>
            <p:cNvSpPr txBox="1"/>
            <p:nvPr userDrawn="1"/>
          </p:nvSpPr>
          <p:spPr>
            <a:xfrm rot="10800000" flipH="1" flipV="1">
              <a:off x="395999" y="6948001"/>
              <a:ext cx="8389225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785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cxnSp>
          <p:nvCxnSpPr>
            <p:cNvPr id="17" name="Linie"/>
            <p:cNvCxnSpPr/>
            <p:nvPr userDrawn="1"/>
          </p:nvCxnSpPr>
          <p:spPr>
            <a:xfrm>
              <a:off x="9252000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nie"/>
            <p:cNvCxnSpPr/>
            <p:nvPr userDrawn="1"/>
          </p:nvCxnSpPr>
          <p:spPr>
            <a:xfrm>
              <a:off x="925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Linie"/>
            <p:cNvCxnSpPr/>
            <p:nvPr userDrawn="1"/>
          </p:nvCxnSpPr>
          <p:spPr>
            <a:xfrm>
              <a:off x="878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Linie"/>
            <p:cNvCxnSpPr/>
            <p:nvPr userDrawn="1"/>
          </p:nvCxnSpPr>
          <p:spPr>
            <a:xfrm>
              <a:off x="878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nie"/>
            <p:cNvCxnSpPr/>
            <p:nvPr userDrawn="1"/>
          </p:nvCxnSpPr>
          <p:spPr>
            <a:xfrm>
              <a:off x="-467999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9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9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1207904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-467999" y="14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9252000" y="1438599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1440000"/>
            <a:ext cx="8425225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60000" y="2284414"/>
            <a:ext cx="8425225" cy="34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3600000" y="388800"/>
            <a:ext cx="5185225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i="0" baseline="0">
                <a:solidFill>
                  <a:schemeClr val="bg2"/>
                </a:solidFill>
                <a:latin typeface="+mn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200" b="1" i="0" baseline="0">
                <a:latin typeface="+mn-lt"/>
              </a:defRPr>
            </a:lvl9pPr>
          </a:lstStyle>
          <a:p>
            <a:r>
              <a:rPr lang="de-DE" dirty="0"/>
              <a:t>Hier steht der Titel der Präsentation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360000" y="6172447"/>
            <a:ext cx="5184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="0" i="0" baseline="0">
                <a:latin typeface="+mn-lt"/>
              </a:defRPr>
            </a:lvl9pPr>
          </a:lstStyle>
          <a:p>
            <a:r>
              <a:rPr lang="de-DE" dirty="0"/>
              <a:t>Name: der Referentin / des Referenten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8064000" y="6172448"/>
            <a:ext cx="720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67" b="1" i="0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867" b="1" i="0" baseline="0">
                <a:latin typeface="+mj-lt"/>
              </a:defRPr>
            </a:lvl9pPr>
          </a:lstStyle>
          <a:p>
            <a:fld id="{6C8FC03C-C266-4645-ABC5-645062898383}" type="slidenum">
              <a:rPr lang="de-DE" smtClean="0"/>
              <a:pPr/>
              <a:t>‹Nr.›</a:t>
            </a:fld>
            <a:r>
              <a:rPr lang="de-DE" dirty="0"/>
              <a:t> </a:t>
            </a:r>
            <a:endParaRPr lang="de-DE" sz="1400" dirty="0"/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auto">
          <a:xfrm>
            <a:off x="360000" y="304200"/>
            <a:ext cx="1440000" cy="41580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34" name="Linie"/>
          <p:cNvSpPr/>
          <p:nvPr userDrawn="1"/>
        </p:nvSpPr>
        <p:spPr>
          <a:xfrm>
            <a:off x="0" y="6030720"/>
            <a:ext cx="9144000" cy="1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0" r:id="rId6"/>
    <p:sldLayoutId id="2147483650" r:id="rId7"/>
    <p:sldLayoutId id="2147483661" r:id="rId8"/>
    <p:sldLayoutId id="2147483654" r:id="rId9"/>
  </p:sldLayoutIdLst>
  <p:hf hdr="0"/>
  <p:txStyles>
    <p:titleStyle>
      <a:lvl1pPr marL="0" indent="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600" b="1" i="0" kern="120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Arial" panose="020B0604020202020204" pitchFamily="34" charset="0"/>
        <a:buNone/>
        <a:defRPr lang="de-DE" sz="1700" b="0" i="0" u="none" strike="noStrike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864000" indent="-144000" algn="l" defTabSz="914377" rtl="0" eaLnBrk="1" latinLnBrk="0" hangingPunct="1">
        <a:lnSpc>
          <a:spcPct val="108000"/>
        </a:lnSpc>
        <a:spcBef>
          <a:spcPts val="700"/>
        </a:spcBef>
        <a:spcAft>
          <a:spcPts val="0"/>
        </a:spcAft>
        <a:buFont typeface="Meta Offc Pro" panose="020B0504030101020102" pitchFamily="34" charset="0"/>
        <a:buChar char="-"/>
        <a:defRPr sz="17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ossenrobotics.com/phantomx-ax-hexapod.aspx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360000" y="1644211"/>
            <a:ext cx="6948304" cy="1276350"/>
          </a:xfrm>
        </p:spPr>
        <p:txBody>
          <a:bodyPr/>
          <a:lstStyle/>
          <a:p>
            <a:r>
              <a:rPr lang="de-DE" sz="2500" dirty="0"/>
              <a:t>Leveraging MATLAB Simulink for Hexapod Robot Simulation and Control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360000" y="2564904"/>
            <a:ext cx="6408000" cy="2944946"/>
          </a:xfrm>
        </p:spPr>
        <p:txBody>
          <a:bodyPr/>
          <a:lstStyle/>
          <a:p>
            <a:r>
              <a:rPr lang="de-DE" dirty="0"/>
              <a:t>Zwischenvortrag zu Bachelorarbeit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Bastian Klein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Hier steht der Titel der Präsentation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Name: der Referentin / des Referenten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</a:t>
            </a:fld>
            <a:r>
              <a:rPr lang="de-DE" dirty="0"/>
              <a:t> </a:t>
            </a:r>
          </a:p>
        </p:txBody>
      </p:sp>
      <p:sp>
        <p:nvSpPr>
          <p:cNvPr id="16" name="Vertikaler Textplatzhalter 15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en-US" dirty="0"/>
              <a:t>Embedded Systems AG </a:t>
            </a:r>
          </a:p>
          <a:p>
            <a:r>
              <a:rPr lang="en-US" dirty="0"/>
              <a:t> Autonomous Intelligent Systems 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81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 err="1"/>
              <a:t>Insect</a:t>
            </a:r>
            <a:r>
              <a:rPr lang="de-DE" dirty="0"/>
              <a:t> </a:t>
            </a:r>
            <a:r>
              <a:rPr lang="de-DE" dirty="0" err="1"/>
              <a:t>Locomotion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Auf das konzentrieren, was Zuhören benötigen, um restlichen Vortrag zu verstehen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10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74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Inverse Kinematik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Auf das konzentrieren, was Zuhören benötigen, um restlichen Vortrag zu verstehen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11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693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PID-Controller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Auf das konzentrieren, was Zuhören benötigen, um restlichen Vortrag zu verstehen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12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46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Ansatz in Tiefe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13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77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Warum ist Thema interessant und wichtig ?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14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17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Aktueller Stand/ Nächste Schritte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15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958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Im Zwischenvortrag noch nicht </a:t>
            </a:r>
            <a:r>
              <a:rPr lang="de-DE" b="0" dirty="0" err="1"/>
              <a:t>umbedingt</a:t>
            </a:r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16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0840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Quellen: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[Fig.1]: </a:t>
            </a:r>
            <a:r>
              <a:rPr lang="de-DE" b="0" dirty="0">
                <a:hlinkClick r:id="rId2"/>
              </a:rPr>
              <a:t>https://www.trossenrobotics.com/phantomx-ax-hexapod.aspx</a:t>
            </a:r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17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255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Template-Folie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18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74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 err="1"/>
              <a:t>Aufmacher_template</a:t>
            </a:r>
            <a:br>
              <a:rPr lang="de-DE" dirty="0"/>
            </a:b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Warum ist Thema interessant und wichtig ?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77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FFED855-7177-CA4D-D429-6D0FAA8B72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18" y="811213"/>
            <a:ext cx="4608512" cy="4608512"/>
          </a:xfrm>
          <a:prstGeom prst="rect">
            <a:avLst/>
          </a:prstGeom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 err="1"/>
              <a:t>Hexapods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8775" y="2204864"/>
            <a:ext cx="3781177" cy="353871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b="0" dirty="0"/>
              <a:t>6 Beine</a:t>
            </a:r>
          </a:p>
          <a:p>
            <a:pPr marL="285750" indent="-285750">
              <a:buFontTx/>
              <a:buChar char="-"/>
            </a:pPr>
            <a:r>
              <a:rPr lang="de-DE" dirty="0"/>
              <a:t>Meist 3 Gelenke pro Bein</a:t>
            </a:r>
          </a:p>
          <a:p>
            <a:pPr marL="285750" indent="-285750">
              <a:buFontTx/>
              <a:buChar char="-"/>
            </a:pPr>
            <a:r>
              <a:rPr lang="de-DE" dirty="0"/>
              <a:t>Hohe Stabilität, auch auf unebenem Gelände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0C243AD-915E-729D-6B39-122A49BF06BF}"/>
              </a:ext>
            </a:extLst>
          </p:cNvPr>
          <p:cNvSpPr txBox="1"/>
          <p:nvPr/>
        </p:nvSpPr>
        <p:spPr>
          <a:xfrm>
            <a:off x="5507293" y="4604874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[Fig.1] </a:t>
            </a:r>
            <a:r>
              <a:rPr lang="de-DE" sz="800" dirty="0" err="1"/>
              <a:t>PhantomX</a:t>
            </a:r>
            <a:r>
              <a:rPr lang="de-DE" sz="800" dirty="0"/>
              <a:t> MK3, Trossen Robotics</a:t>
            </a:r>
          </a:p>
        </p:txBody>
      </p:sp>
    </p:spTree>
    <p:extLst>
      <p:ext uri="{BB962C8B-B14F-4D97-AF65-F5344CB8AC3E}">
        <p14:creationId xmlns:p14="http://schemas.microsoft.com/office/powerpoint/2010/main" val="19100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MATLAB Simulink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8774" y="2204864"/>
            <a:ext cx="6301457" cy="353871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Modellierung mittels hierarchisch angeordneter Blöcke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Übertragung von Daten durch Signallinien</a:t>
            </a:r>
          </a:p>
          <a:p>
            <a:pPr marL="285750" indent="-285750">
              <a:buFontTx/>
              <a:buChar char="-"/>
            </a:pPr>
            <a:r>
              <a:rPr lang="de-DE" dirty="0"/>
              <a:t>Große Vielfalt an vordefinierten Blöcken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4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0C243AD-915E-729D-6B39-122A49BF06BF}"/>
              </a:ext>
            </a:extLst>
          </p:cNvPr>
          <p:cNvSpPr txBox="1"/>
          <p:nvPr/>
        </p:nvSpPr>
        <p:spPr>
          <a:xfrm>
            <a:off x="6660231" y="5528131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[Fig.2] Beispiel eines Simulink-Modells</a:t>
            </a:r>
          </a:p>
        </p:txBody>
      </p:sp>
    </p:spTree>
    <p:extLst>
      <p:ext uri="{BB962C8B-B14F-4D97-AF65-F5344CB8AC3E}">
        <p14:creationId xmlns:p14="http://schemas.microsoft.com/office/powerpoint/2010/main" val="166350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 err="1"/>
              <a:t>Problem_template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/>
              <a:t>Welches bisher ungelöste Problem wird gelöst</a:t>
            </a:r>
          </a:p>
          <a:p>
            <a:r>
              <a:rPr lang="de-DE" b="0" dirty="0"/>
              <a:t>Auf einer Folie zusammenfassen</a:t>
            </a:r>
          </a:p>
          <a:p>
            <a:endParaRPr lang="de-DE" dirty="0"/>
          </a:p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5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739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Entwicklung von Controllern komplex -&gt; Simulation sinnvoll</a:t>
            </a:r>
          </a:p>
          <a:p>
            <a:pPr marL="285750" indent="-285750">
              <a:buFontTx/>
              <a:buChar char="-"/>
            </a:pPr>
            <a:r>
              <a:rPr lang="de-DE" dirty="0"/>
              <a:t>Kein öffentlich verfügbares, modernes Hexapod-Modell in Simulink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  <a:p>
            <a:r>
              <a:rPr lang="de-DE" dirty="0"/>
              <a:t>Welches bisher ungelöste Problem wird gelöst</a:t>
            </a:r>
          </a:p>
          <a:p>
            <a:r>
              <a:rPr lang="de-DE" b="0" dirty="0"/>
              <a:t>Auf einer Folie zusammenfassen</a:t>
            </a:r>
          </a:p>
          <a:p>
            <a:endParaRPr lang="de-DE" dirty="0"/>
          </a:p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6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64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Ansatz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Am besten mit Bild</a:t>
            </a:r>
          </a:p>
          <a:p>
            <a:r>
              <a:rPr lang="de-DE" b="0" dirty="0"/>
              <a:t>Auf einer Folie -&gt; Fokus auf wesentliche Ideen, keine </a:t>
            </a:r>
            <a:r>
              <a:rPr lang="de-DE" b="0" dirty="0" err="1"/>
              <a:t>tech</a:t>
            </a:r>
            <a:r>
              <a:rPr lang="de-DE" b="0" dirty="0"/>
              <a:t>. Details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7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301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Übersicht/Gliederung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Wie ist restlicher Vortrag strukturiert</a:t>
            </a:r>
          </a:p>
          <a:p>
            <a:r>
              <a:rPr lang="de-DE" dirty="0"/>
              <a:t>Hier kann auch Ansatz-Bild verwendet werden, wenn dort alle wichtigen Themen vorkommen</a:t>
            </a:r>
          </a:p>
          <a:p>
            <a:r>
              <a:rPr lang="de-DE" b="0" dirty="0"/>
              <a:t>Normalerweise der Fall</a:t>
            </a:r>
          </a:p>
          <a:p>
            <a:endParaRPr lang="de-DE" b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8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494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60000" y="1438275"/>
            <a:ext cx="8426451" cy="577054"/>
          </a:xfrm>
        </p:spPr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b="0" dirty="0"/>
              <a:t>Auf das konzentrieren, was Zuhören benötigen, um restlichen Vortrag zu verstehen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>
          <a:xfrm>
            <a:off x="5652120" y="388800"/>
            <a:ext cx="3133105" cy="360000"/>
          </a:xfrm>
        </p:spPr>
        <p:txBody>
          <a:bodyPr/>
          <a:lstStyle/>
          <a:p>
            <a:r>
              <a:rPr lang="en-US" sz="1000" dirty="0"/>
              <a:t>Leveraging MATLAB Simulink for Hexapod  Robot Simulation and Control</a:t>
            </a: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Bastian Klein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9</a:t>
            </a:fld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710802"/>
      </p:ext>
    </p:extLst>
  </p:cSld>
  <p:clrMapOvr>
    <a:masterClrMapping/>
  </p:clrMapOvr>
</p:sld>
</file>

<file path=ppt/theme/theme1.xml><?xml version="1.0" encoding="utf-8"?>
<a:theme xmlns:a="http://schemas.openxmlformats.org/drawingml/2006/main" name="WWU Münster PowerPoint Master">
  <a:themeElements>
    <a:clrScheme name="WWU Münster Var3">
      <a:dk1>
        <a:srgbClr val="58585A"/>
      </a:dk1>
      <a:lt1>
        <a:srgbClr val="F4F4F4"/>
      </a:lt1>
      <a:dk2>
        <a:srgbClr val="F4F4F4"/>
      </a:dk2>
      <a:lt2>
        <a:srgbClr val="00568A"/>
      </a:lt2>
      <a:accent1>
        <a:srgbClr val="009DD1"/>
      </a:accent1>
      <a:accent2>
        <a:srgbClr val="67C5E4"/>
      </a:accent2>
      <a:accent3>
        <a:srgbClr val="008E96"/>
      </a:accent3>
      <a:accent4>
        <a:srgbClr val="65BBBF"/>
      </a:accent4>
      <a:accent5>
        <a:srgbClr val="00568A"/>
      </a:accent5>
      <a:accent6>
        <a:srgbClr val="679AB9"/>
      </a:accent6>
      <a:hlink>
        <a:srgbClr val="58585A"/>
      </a:hlink>
      <a:folHlink>
        <a:srgbClr val="58585A"/>
      </a:folHlink>
    </a:clrScheme>
    <a:fontScheme name="WWU Münster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WWU_Var3_Verdana_02.potx" id="{86C5B0ED-9ED2-4732-8331-F161F8B2AB6F}" vid="{8F10AF84-1616-4FD4-9329-367EC034119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PPT_WWU_Var3_Verdana_02</Template>
  <TotalTime>0</TotalTime>
  <Words>481</Words>
  <Application>Microsoft Office PowerPoint</Application>
  <PresentationFormat>Bildschirmpräsentation (4:3)</PresentationFormat>
  <Paragraphs>113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Meta Offc Pro</vt:lpstr>
      <vt:lpstr>Verdana</vt:lpstr>
      <vt:lpstr>WWU Münster PowerPoint Master</vt:lpstr>
      <vt:lpstr>Leveraging MATLAB Simulink for Hexapod Robot Simulation and Control</vt:lpstr>
      <vt:lpstr>Aufmacher_template </vt:lpstr>
      <vt:lpstr>Hexapods</vt:lpstr>
      <vt:lpstr>MATLAB Simulink</vt:lpstr>
      <vt:lpstr>Problem_template</vt:lpstr>
      <vt:lpstr>Problem</vt:lpstr>
      <vt:lpstr>Ansatz</vt:lpstr>
      <vt:lpstr>Übersicht/Gliederung</vt:lpstr>
      <vt:lpstr>Grundlagen</vt:lpstr>
      <vt:lpstr>Insect Locomotion</vt:lpstr>
      <vt:lpstr>Inverse Kinematik</vt:lpstr>
      <vt:lpstr>PID-Controller</vt:lpstr>
      <vt:lpstr>Ansatz in Tiefe</vt:lpstr>
      <vt:lpstr>Fazit</vt:lpstr>
      <vt:lpstr>Aktueller Stand/ Nächste Schritte</vt:lpstr>
      <vt:lpstr>Ausblick</vt:lpstr>
      <vt:lpstr>Quellen:</vt:lpstr>
      <vt:lpstr>Template-Folie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zweizeilige Titel der Präsentation</dc:title>
  <dc:creator>Bastian Klein</dc:creator>
  <cp:lastModifiedBy>Bastian Klein</cp:lastModifiedBy>
  <cp:revision>19</cp:revision>
  <dcterms:created xsi:type="dcterms:W3CDTF">2023-08-17T11:57:25Z</dcterms:created>
  <dcterms:modified xsi:type="dcterms:W3CDTF">2023-08-23T18:38:26Z</dcterms:modified>
</cp:coreProperties>
</file>