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242338" cy="30243463"/>
  <p:notesSz cx="20929600" cy="29819600"/>
  <p:defaultTextStyle>
    <a:defPPr>
      <a:defRPr lang="de-DE"/>
    </a:defPPr>
    <a:lvl1pPr marL="0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0995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41991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12986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883981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54976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25972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296967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767962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6">
          <p15:clr>
            <a:srgbClr val="A4A3A4"/>
          </p15:clr>
        </p15:guide>
        <p15:guide id="2" pos="66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15151"/>
    <a:srgbClr val="FF9400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480" y="-5707"/>
      </p:cViewPr>
      <p:guideLst>
        <p:guide orient="horz" pos="9526"/>
        <p:guide pos="66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B6599F-9E79-43DE-BF87-FDFF6EF92985}" type="doc">
      <dgm:prSet loTypeId="urn:microsoft.com/office/officeart/2005/8/layout/chevron1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298647AC-11DE-4BC8-8640-5CA490886D7F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1 (M3)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27.03.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Anforderungen definieren</a:t>
          </a:r>
        </a:p>
      </dgm:t>
    </dgm:pt>
    <dgm:pt modelId="{7C34DC2D-0186-4E6B-BCEF-3930CAE8A6F4}" type="parTrans" cxnId="{F02A9142-1602-4C43-9571-D340886E7181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B0B5C1-2B95-4637-B57F-BDD297E24B3D}" type="sibTrans" cxnId="{F02A9142-1602-4C43-9571-D340886E7181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A1A312-608C-4EAF-A43C-BBD8E15B7B72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2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12.04.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 Einrichtung Werkzeuge + M3</a:t>
          </a:r>
        </a:p>
      </dgm:t>
    </dgm:pt>
    <dgm:pt modelId="{72021EA4-C7F9-478F-BD00-FF7208E384EF}" type="parTrans" cxnId="{89D6C4F4-D32F-4C48-98DC-AB01EF8EC94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D40A93-CC81-4C64-BD9F-D3674112F741}" type="sibTrans" cxnId="{89D6C4F4-D32F-4C48-98DC-AB01EF8EC94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6BE1F7-D1CB-4021-932C-48F11A0CEBF0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3 (M4)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02.05.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Architektur + Grobentwurf</a:t>
          </a:r>
        </a:p>
      </dgm:t>
    </dgm:pt>
    <dgm:pt modelId="{78DE0060-E412-4183-9727-5E547084265A}" type="parTrans" cxnId="{3EBE9D68-8C5E-4C54-ACA9-C0B2A28966C7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67B1DD-94E0-4536-8260-402ADD34D2BD}" type="sibTrans" cxnId="{3EBE9D68-8C5E-4C54-ACA9-C0B2A28966C7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873AFF-E76A-4851-8894-20829D131FDB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4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17.05.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Backend</a:t>
          </a:r>
        </a:p>
      </dgm:t>
    </dgm:pt>
    <dgm:pt modelId="{3BDA13EE-6A78-4DE5-8876-549EAD40E01B}" type="parTrans" cxnId="{41127296-77B4-4E71-ADC4-B52E3528FB5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6D995D-486F-4DF5-9320-39008AD49B66}" type="sibTrans" cxnId="{41127296-77B4-4E71-ADC4-B52E3528FB5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4EA7D4-8F38-42FE-9E6C-072093E5A9DE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5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31.05.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BE FE + </a:t>
          </a:r>
          <a:r>
            <a:rPr lang="de-DE" dirty="0" err="1">
              <a:latin typeface="Arial" panose="020B0604020202020204" pitchFamily="34" charset="0"/>
              <a:cs typeface="Arial" panose="020B0604020202020204" pitchFamily="34" charset="0"/>
            </a:rPr>
            <a:t>Posterentwurf</a:t>
          </a:r>
          <a:endParaRPr lang="de-D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3ACB58-BB1D-4F26-A510-FCE177889A2E}" type="parTrans" cxnId="{50368C44-92E5-47FC-9B2D-E0A45ED2B55D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A94A9B-538F-4387-9E7A-EF88353ED30A}" type="sibTrans" cxnId="{50368C44-92E5-47FC-9B2D-E0A45ED2B55D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376E6E-DBB7-450E-86D9-2FC71467F99E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6 (M5)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19.06.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+ Poster + Portfolio</a:t>
          </a:r>
        </a:p>
      </dgm:t>
    </dgm:pt>
    <dgm:pt modelId="{22F28AB3-A869-4BF0-BB70-1B4E6AE4CE26}" type="parTrans" cxnId="{DF3B31C1-9500-4439-B963-CC59F4123E0E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95AE55-1AC2-4E31-A2B8-0F1D40631FEE}" type="sibTrans" cxnId="{DF3B31C1-9500-4439-B963-CC59F4123E0E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FA30A8-72B9-44C8-A8A5-FECA06C7A2BD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„Release-Week“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19.-24.06.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Vorbereitung Präsentation</a:t>
          </a:r>
        </a:p>
      </dgm:t>
    </dgm:pt>
    <dgm:pt modelId="{10862838-3E08-424E-A1A2-56BB127A2D76}" type="parTrans" cxnId="{CCD51A7F-6C72-40EE-A94F-D835BCE1087C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77F640-355C-484F-A5A1-1CEC39F797CD}" type="sibTrans" cxnId="{CCD51A7F-6C72-40EE-A94F-D835BCE1087C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D61C65-77EF-44A7-BACE-471CA21A7869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7 (Abgabe)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28.07.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Nachbearbeitung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Reflexionsberichte</a:t>
          </a:r>
        </a:p>
      </dgm:t>
    </dgm:pt>
    <dgm:pt modelId="{11FC1FA7-295D-4DD3-82C8-7022A3681C7D}" type="parTrans" cxnId="{15C9A20F-FD05-40B9-86F0-42B5D0A8BF59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3D62FB-F5C9-4292-9466-37DC4F6D66C9}" type="sibTrans" cxnId="{15C9A20F-FD05-40B9-86F0-42B5D0A8BF59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42342B-9C4F-496A-A081-4B8B5EFCE523}" type="pres">
      <dgm:prSet presAssocID="{E4B6599F-9E79-43DE-BF87-FDFF6EF92985}" presName="Name0" presStyleCnt="0">
        <dgm:presLayoutVars>
          <dgm:dir/>
          <dgm:animLvl val="lvl"/>
          <dgm:resizeHandles val="exact"/>
        </dgm:presLayoutVars>
      </dgm:prSet>
      <dgm:spPr/>
    </dgm:pt>
    <dgm:pt modelId="{9852A6D5-C6AC-425B-B9D6-591FE944A030}" type="pres">
      <dgm:prSet presAssocID="{298647AC-11DE-4BC8-8640-5CA490886D7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972B9D2D-9A55-4A68-9F96-9546EFA26852}" type="pres">
      <dgm:prSet presAssocID="{81B0B5C1-2B95-4637-B57F-BDD297E24B3D}" presName="parTxOnlySpace" presStyleCnt="0"/>
      <dgm:spPr/>
    </dgm:pt>
    <dgm:pt modelId="{BEA54C82-EE03-458B-A060-C4CEE64F4F9D}" type="pres">
      <dgm:prSet presAssocID="{D5A1A312-608C-4EAF-A43C-BBD8E15B7B72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AE14EAFF-3730-4BFC-A87B-D158AD98F2BC}" type="pres">
      <dgm:prSet presAssocID="{0CD40A93-CC81-4C64-BD9F-D3674112F741}" presName="parTxOnlySpace" presStyleCnt="0"/>
      <dgm:spPr/>
    </dgm:pt>
    <dgm:pt modelId="{2014C0D1-9380-45DE-9524-9653FA144C5D}" type="pres">
      <dgm:prSet presAssocID="{E76BE1F7-D1CB-4021-932C-48F11A0CEBF0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4B987A3B-3EC1-4544-A0F3-52EC62EB6AF3}" type="pres">
      <dgm:prSet presAssocID="{DC67B1DD-94E0-4536-8260-402ADD34D2BD}" presName="parTxOnlySpace" presStyleCnt="0"/>
      <dgm:spPr/>
    </dgm:pt>
    <dgm:pt modelId="{1BFC8CD7-199E-4D15-BB73-27B86B644C50}" type="pres">
      <dgm:prSet presAssocID="{C6873AFF-E76A-4851-8894-20829D131FD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252F4618-3F59-4064-BB4D-864753CAF062}" type="pres">
      <dgm:prSet presAssocID="{E16D995D-486F-4DF5-9320-39008AD49B66}" presName="parTxOnlySpace" presStyleCnt="0"/>
      <dgm:spPr/>
    </dgm:pt>
    <dgm:pt modelId="{538D363E-99CC-4E59-8B5F-014403156D14}" type="pres">
      <dgm:prSet presAssocID="{9B4EA7D4-8F38-42FE-9E6C-072093E5A9DE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067A0EB2-BC39-4D52-A8D9-9A76E1236DE3}" type="pres">
      <dgm:prSet presAssocID="{26A94A9B-538F-4387-9E7A-EF88353ED30A}" presName="parTxOnlySpace" presStyleCnt="0"/>
      <dgm:spPr/>
    </dgm:pt>
    <dgm:pt modelId="{27644D4A-39D1-4F66-8BDB-9E9B2BF911B5}" type="pres">
      <dgm:prSet presAssocID="{3F376E6E-DBB7-450E-86D9-2FC71467F99E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16A63C76-E33F-45F6-A929-F6E0F96594F6}" type="pres">
      <dgm:prSet presAssocID="{9495AE55-1AC2-4E31-A2B8-0F1D40631FEE}" presName="parTxOnlySpace" presStyleCnt="0"/>
      <dgm:spPr/>
    </dgm:pt>
    <dgm:pt modelId="{E3616A5D-E254-4F82-8BD8-B25DE851045B}" type="pres">
      <dgm:prSet presAssocID="{97FA30A8-72B9-44C8-A8A5-FECA06C7A2BD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B1BC6CF8-BF09-4CD3-B967-D5EB50BA14C3}" type="pres">
      <dgm:prSet presAssocID="{BC77F640-355C-484F-A5A1-1CEC39F797CD}" presName="parTxOnlySpace" presStyleCnt="0"/>
      <dgm:spPr/>
    </dgm:pt>
    <dgm:pt modelId="{1CBDAAA1-E412-4DDA-8BE4-588C34D90E62}" type="pres">
      <dgm:prSet presAssocID="{7CD61C65-77EF-44A7-BACE-471CA21A7869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5C9A20F-FD05-40B9-86F0-42B5D0A8BF59}" srcId="{E4B6599F-9E79-43DE-BF87-FDFF6EF92985}" destId="{7CD61C65-77EF-44A7-BACE-471CA21A7869}" srcOrd="7" destOrd="0" parTransId="{11FC1FA7-295D-4DD3-82C8-7022A3681C7D}" sibTransId="{663D62FB-F5C9-4292-9466-37DC4F6D66C9}"/>
    <dgm:cxn modelId="{46D78E14-D7B8-460F-B84A-8CC7F19617DE}" type="presOf" srcId="{9B4EA7D4-8F38-42FE-9E6C-072093E5A9DE}" destId="{538D363E-99CC-4E59-8B5F-014403156D14}" srcOrd="0" destOrd="0" presId="urn:microsoft.com/office/officeart/2005/8/layout/chevron1"/>
    <dgm:cxn modelId="{1C7B8926-E60F-4FC9-89E9-847F481BE599}" type="presOf" srcId="{C6873AFF-E76A-4851-8894-20829D131FDB}" destId="{1BFC8CD7-199E-4D15-BB73-27B86B644C50}" srcOrd="0" destOrd="0" presId="urn:microsoft.com/office/officeart/2005/8/layout/chevron1"/>
    <dgm:cxn modelId="{A18AA338-C15C-4153-8A67-116B6CBBD6C8}" type="presOf" srcId="{97FA30A8-72B9-44C8-A8A5-FECA06C7A2BD}" destId="{E3616A5D-E254-4F82-8BD8-B25DE851045B}" srcOrd="0" destOrd="0" presId="urn:microsoft.com/office/officeart/2005/8/layout/chevron1"/>
    <dgm:cxn modelId="{459F6B61-5C92-4541-AA33-D86BE5F2EB4A}" type="presOf" srcId="{E4B6599F-9E79-43DE-BF87-FDFF6EF92985}" destId="{3E42342B-9C4F-496A-A081-4B8B5EFCE523}" srcOrd="0" destOrd="0" presId="urn:microsoft.com/office/officeart/2005/8/layout/chevron1"/>
    <dgm:cxn modelId="{F02A9142-1602-4C43-9571-D340886E7181}" srcId="{E4B6599F-9E79-43DE-BF87-FDFF6EF92985}" destId="{298647AC-11DE-4BC8-8640-5CA490886D7F}" srcOrd="0" destOrd="0" parTransId="{7C34DC2D-0186-4E6B-BCEF-3930CAE8A6F4}" sibTransId="{81B0B5C1-2B95-4637-B57F-BDD297E24B3D}"/>
    <dgm:cxn modelId="{50368C44-92E5-47FC-9B2D-E0A45ED2B55D}" srcId="{E4B6599F-9E79-43DE-BF87-FDFF6EF92985}" destId="{9B4EA7D4-8F38-42FE-9E6C-072093E5A9DE}" srcOrd="4" destOrd="0" parTransId="{B73ACB58-BB1D-4F26-A510-FCE177889A2E}" sibTransId="{26A94A9B-538F-4387-9E7A-EF88353ED30A}"/>
    <dgm:cxn modelId="{3EBE9D68-8C5E-4C54-ACA9-C0B2A28966C7}" srcId="{E4B6599F-9E79-43DE-BF87-FDFF6EF92985}" destId="{E76BE1F7-D1CB-4021-932C-48F11A0CEBF0}" srcOrd="2" destOrd="0" parTransId="{78DE0060-E412-4183-9727-5E547084265A}" sibTransId="{DC67B1DD-94E0-4536-8260-402ADD34D2BD}"/>
    <dgm:cxn modelId="{9459FE6A-3D91-465B-92E4-81C03C3520EE}" type="presOf" srcId="{E76BE1F7-D1CB-4021-932C-48F11A0CEBF0}" destId="{2014C0D1-9380-45DE-9524-9653FA144C5D}" srcOrd="0" destOrd="0" presId="urn:microsoft.com/office/officeart/2005/8/layout/chevron1"/>
    <dgm:cxn modelId="{CCD51A7F-6C72-40EE-A94F-D835BCE1087C}" srcId="{E4B6599F-9E79-43DE-BF87-FDFF6EF92985}" destId="{97FA30A8-72B9-44C8-A8A5-FECA06C7A2BD}" srcOrd="6" destOrd="0" parTransId="{10862838-3E08-424E-A1A2-56BB127A2D76}" sibTransId="{BC77F640-355C-484F-A5A1-1CEC39F797CD}"/>
    <dgm:cxn modelId="{41127296-77B4-4E71-ADC4-B52E3528FB53}" srcId="{E4B6599F-9E79-43DE-BF87-FDFF6EF92985}" destId="{C6873AFF-E76A-4851-8894-20829D131FDB}" srcOrd="3" destOrd="0" parTransId="{3BDA13EE-6A78-4DE5-8876-549EAD40E01B}" sibTransId="{E16D995D-486F-4DF5-9320-39008AD49B66}"/>
    <dgm:cxn modelId="{DF3B31C1-9500-4439-B963-CC59F4123E0E}" srcId="{E4B6599F-9E79-43DE-BF87-FDFF6EF92985}" destId="{3F376E6E-DBB7-450E-86D9-2FC71467F99E}" srcOrd="5" destOrd="0" parTransId="{22F28AB3-A869-4BF0-BB70-1B4E6AE4CE26}" sibTransId="{9495AE55-1AC2-4E31-A2B8-0F1D40631FEE}"/>
    <dgm:cxn modelId="{E3895DC1-AA1C-4F5E-898C-17C1F583532B}" type="presOf" srcId="{7CD61C65-77EF-44A7-BACE-471CA21A7869}" destId="{1CBDAAA1-E412-4DDA-8BE4-588C34D90E62}" srcOrd="0" destOrd="0" presId="urn:microsoft.com/office/officeart/2005/8/layout/chevron1"/>
    <dgm:cxn modelId="{CA01EADB-9D03-410F-AD45-84DC58DD3E25}" type="presOf" srcId="{298647AC-11DE-4BC8-8640-5CA490886D7F}" destId="{9852A6D5-C6AC-425B-B9D6-591FE944A030}" srcOrd="0" destOrd="0" presId="urn:microsoft.com/office/officeart/2005/8/layout/chevron1"/>
    <dgm:cxn modelId="{9517DFE0-22FA-4505-B458-AF5962D9EC69}" type="presOf" srcId="{D5A1A312-608C-4EAF-A43C-BBD8E15B7B72}" destId="{BEA54C82-EE03-458B-A060-C4CEE64F4F9D}" srcOrd="0" destOrd="0" presId="urn:microsoft.com/office/officeart/2005/8/layout/chevron1"/>
    <dgm:cxn modelId="{89D6C4F4-D32F-4C48-98DC-AB01EF8EC943}" srcId="{E4B6599F-9E79-43DE-BF87-FDFF6EF92985}" destId="{D5A1A312-608C-4EAF-A43C-BBD8E15B7B72}" srcOrd="1" destOrd="0" parTransId="{72021EA4-C7F9-478F-BD00-FF7208E384EF}" sibTransId="{0CD40A93-CC81-4C64-BD9F-D3674112F741}"/>
    <dgm:cxn modelId="{463B7FFB-3615-45B8-9343-89C1B8687B54}" type="presOf" srcId="{3F376E6E-DBB7-450E-86D9-2FC71467F99E}" destId="{27644D4A-39D1-4F66-8BDB-9E9B2BF911B5}" srcOrd="0" destOrd="0" presId="urn:microsoft.com/office/officeart/2005/8/layout/chevron1"/>
    <dgm:cxn modelId="{A6B7A873-72A1-4DD9-9979-3B176E30808D}" type="presParOf" srcId="{3E42342B-9C4F-496A-A081-4B8B5EFCE523}" destId="{9852A6D5-C6AC-425B-B9D6-591FE944A030}" srcOrd="0" destOrd="0" presId="urn:microsoft.com/office/officeart/2005/8/layout/chevron1"/>
    <dgm:cxn modelId="{9F56B397-D2D9-4FB7-983B-14C2671180BC}" type="presParOf" srcId="{3E42342B-9C4F-496A-A081-4B8B5EFCE523}" destId="{972B9D2D-9A55-4A68-9F96-9546EFA26852}" srcOrd="1" destOrd="0" presId="urn:microsoft.com/office/officeart/2005/8/layout/chevron1"/>
    <dgm:cxn modelId="{9A68E907-2D12-49FD-810D-2D6039777F18}" type="presParOf" srcId="{3E42342B-9C4F-496A-A081-4B8B5EFCE523}" destId="{BEA54C82-EE03-458B-A060-C4CEE64F4F9D}" srcOrd="2" destOrd="0" presId="urn:microsoft.com/office/officeart/2005/8/layout/chevron1"/>
    <dgm:cxn modelId="{7E5E80E5-A40A-4B32-BD40-519B58FD50C7}" type="presParOf" srcId="{3E42342B-9C4F-496A-A081-4B8B5EFCE523}" destId="{AE14EAFF-3730-4BFC-A87B-D158AD98F2BC}" srcOrd="3" destOrd="0" presId="urn:microsoft.com/office/officeart/2005/8/layout/chevron1"/>
    <dgm:cxn modelId="{1DE97EAC-3B01-4AE3-ADE5-78E633AD8126}" type="presParOf" srcId="{3E42342B-9C4F-496A-A081-4B8B5EFCE523}" destId="{2014C0D1-9380-45DE-9524-9653FA144C5D}" srcOrd="4" destOrd="0" presId="urn:microsoft.com/office/officeart/2005/8/layout/chevron1"/>
    <dgm:cxn modelId="{D076F000-6BC3-4BF2-B2C9-398C94DC76EC}" type="presParOf" srcId="{3E42342B-9C4F-496A-A081-4B8B5EFCE523}" destId="{4B987A3B-3EC1-4544-A0F3-52EC62EB6AF3}" srcOrd="5" destOrd="0" presId="urn:microsoft.com/office/officeart/2005/8/layout/chevron1"/>
    <dgm:cxn modelId="{08A126A5-02A0-47DF-ADC1-7399BB0BE644}" type="presParOf" srcId="{3E42342B-9C4F-496A-A081-4B8B5EFCE523}" destId="{1BFC8CD7-199E-4D15-BB73-27B86B644C50}" srcOrd="6" destOrd="0" presId="urn:microsoft.com/office/officeart/2005/8/layout/chevron1"/>
    <dgm:cxn modelId="{921DD226-91D0-4619-B099-037F0EB099B8}" type="presParOf" srcId="{3E42342B-9C4F-496A-A081-4B8B5EFCE523}" destId="{252F4618-3F59-4064-BB4D-864753CAF062}" srcOrd="7" destOrd="0" presId="urn:microsoft.com/office/officeart/2005/8/layout/chevron1"/>
    <dgm:cxn modelId="{1E6B7E87-EDA8-4373-9F73-B08D889747D9}" type="presParOf" srcId="{3E42342B-9C4F-496A-A081-4B8B5EFCE523}" destId="{538D363E-99CC-4E59-8B5F-014403156D14}" srcOrd="8" destOrd="0" presId="urn:microsoft.com/office/officeart/2005/8/layout/chevron1"/>
    <dgm:cxn modelId="{B3E9220B-A1D0-4D8D-9E3D-2F9BBF8D05E6}" type="presParOf" srcId="{3E42342B-9C4F-496A-A081-4B8B5EFCE523}" destId="{067A0EB2-BC39-4D52-A8D9-9A76E1236DE3}" srcOrd="9" destOrd="0" presId="urn:microsoft.com/office/officeart/2005/8/layout/chevron1"/>
    <dgm:cxn modelId="{4104314E-F821-42A9-AD66-E15C49E77AB0}" type="presParOf" srcId="{3E42342B-9C4F-496A-A081-4B8B5EFCE523}" destId="{27644D4A-39D1-4F66-8BDB-9E9B2BF911B5}" srcOrd="10" destOrd="0" presId="urn:microsoft.com/office/officeart/2005/8/layout/chevron1"/>
    <dgm:cxn modelId="{888D0D40-DA1F-4335-A33A-C80635FDB307}" type="presParOf" srcId="{3E42342B-9C4F-496A-A081-4B8B5EFCE523}" destId="{16A63C76-E33F-45F6-A929-F6E0F96594F6}" srcOrd="11" destOrd="0" presId="urn:microsoft.com/office/officeart/2005/8/layout/chevron1"/>
    <dgm:cxn modelId="{FC14948E-8014-4B60-BD86-F78A0460C07A}" type="presParOf" srcId="{3E42342B-9C4F-496A-A081-4B8B5EFCE523}" destId="{E3616A5D-E254-4F82-8BD8-B25DE851045B}" srcOrd="12" destOrd="0" presId="urn:microsoft.com/office/officeart/2005/8/layout/chevron1"/>
    <dgm:cxn modelId="{4BE319ED-5FB1-45BC-803A-7A9D2045BFD8}" type="presParOf" srcId="{3E42342B-9C4F-496A-A081-4B8B5EFCE523}" destId="{B1BC6CF8-BF09-4CD3-B967-D5EB50BA14C3}" srcOrd="13" destOrd="0" presId="urn:microsoft.com/office/officeart/2005/8/layout/chevron1"/>
    <dgm:cxn modelId="{DA1E42D6-4079-4CF3-A9F8-513175537A01}" type="presParOf" srcId="{3E42342B-9C4F-496A-A081-4B8B5EFCE523}" destId="{1CBDAAA1-E412-4DDA-8BE4-588C34D90E62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A6D5-C6AC-425B-B9D6-591FE944A030}">
      <dsp:nvSpPr>
        <dsp:cNvPr id="0" name=""/>
        <dsp:cNvSpPr/>
      </dsp:nvSpPr>
      <dsp:spPr>
        <a:xfrm>
          <a:off x="1770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1 (M3)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27.03.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Anforderungen definieren</a:t>
          </a:r>
        </a:p>
      </dsp:txBody>
      <dsp:txXfrm>
        <a:off x="569364" y="50106"/>
        <a:ext cx="1702782" cy="1135187"/>
      </dsp:txXfrm>
    </dsp:sp>
    <dsp:sp modelId="{BEA54C82-EE03-458B-A060-C4CEE64F4F9D}">
      <dsp:nvSpPr>
        <dsp:cNvPr id="0" name=""/>
        <dsp:cNvSpPr/>
      </dsp:nvSpPr>
      <dsp:spPr>
        <a:xfrm>
          <a:off x="2555942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2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12.04.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 Einrichtung Werkzeuge + M3</a:t>
          </a:r>
        </a:p>
      </dsp:txBody>
      <dsp:txXfrm>
        <a:off x="3123536" y="50106"/>
        <a:ext cx="1702782" cy="1135187"/>
      </dsp:txXfrm>
    </dsp:sp>
    <dsp:sp modelId="{2014C0D1-9380-45DE-9524-9653FA144C5D}">
      <dsp:nvSpPr>
        <dsp:cNvPr id="0" name=""/>
        <dsp:cNvSpPr/>
      </dsp:nvSpPr>
      <dsp:spPr>
        <a:xfrm>
          <a:off x="5110115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3 (M4)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02.05.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Architektur + Grobentwurf</a:t>
          </a:r>
        </a:p>
      </dsp:txBody>
      <dsp:txXfrm>
        <a:off x="5677709" y="50106"/>
        <a:ext cx="1702782" cy="1135187"/>
      </dsp:txXfrm>
    </dsp:sp>
    <dsp:sp modelId="{1BFC8CD7-199E-4D15-BB73-27B86B644C50}">
      <dsp:nvSpPr>
        <dsp:cNvPr id="0" name=""/>
        <dsp:cNvSpPr/>
      </dsp:nvSpPr>
      <dsp:spPr>
        <a:xfrm>
          <a:off x="7664287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4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17.05.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Entwicklung Backend</a:t>
          </a:r>
        </a:p>
      </dsp:txBody>
      <dsp:txXfrm>
        <a:off x="8231881" y="50106"/>
        <a:ext cx="1702782" cy="1135187"/>
      </dsp:txXfrm>
    </dsp:sp>
    <dsp:sp modelId="{538D363E-99CC-4E59-8B5F-014403156D14}">
      <dsp:nvSpPr>
        <dsp:cNvPr id="0" name=""/>
        <dsp:cNvSpPr/>
      </dsp:nvSpPr>
      <dsp:spPr>
        <a:xfrm>
          <a:off x="10218459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5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31.05.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Entwicklung BE FE + </a:t>
          </a:r>
          <a:r>
            <a:rPr lang="de-DE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Posterentwurf</a:t>
          </a:r>
          <a:endParaRPr lang="de-DE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786053" y="50106"/>
        <a:ext cx="1702782" cy="1135187"/>
      </dsp:txXfrm>
    </dsp:sp>
    <dsp:sp modelId="{27644D4A-39D1-4F66-8BDB-9E9B2BF911B5}">
      <dsp:nvSpPr>
        <dsp:cNvPr id="0" name=""/>
        <dsp:cNvSpPr/>
      </dsp:nvSpPr>
      <dsp:spPr>
        <a:xfrm>
          <a:off x="12772631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6 (M5)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19.06.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Entwicklung + Poster + Portfolio</a:t>
          </a:r>
        </a:p>
      </dsp:txBody>
      <dsp:txXfrm>
        <a:off x="13340225" y="50106"/>
        <a:ext cx="1702782" cy="1135187"/>
      </dsp:txXfrm>
    </dsp:sp>
    <dsp:sp modelId="{E3616A5D-E254-4F82-8BD8-B25DE851045B}">
      <dsp:nvSpPr>
        <dsp:cNvPr id="0" name=""/>
        <dsp:cNvSpPr/>
      </dsp:nvSpPr>
      <dsp:spPr>
        <a:xfrm>
          <a:off x="15326804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„Release-Week“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19.-24.06.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Vorbereitung Präsentation</a:t>
          </a:r>
        </a:p>
      </dsp:txBody>
      <dsp:txXfrm>
        <a:off x="15894398" y="50106"/>
        <a:ext cx="1702782" cy="1135187"/>
      </dsp:txXfrm>
    </dsp:sp>
    <dsp:sp modelId="{1CBDAAA1-E412-4DDA-8BE4-588C34D90E62}">
      <dsp:nvSpPr>
        <dsp:cNvPr id="0" name=""/>
        <dsp:cNvSpPr/>
      </dsp:nvSpPr>
      <dsp:spPr>
        <a:xfrm>
          <a:off x="17880976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7 (Abgabe)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28.07.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Nachbearbeitung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Reflexionsberichte</a:t>
          </a:r>
        </a:p>
      </dsp:txBody>
      <dsp:txXfrm>
        <a:off x="18448570" y="50106"/>
        <a:ext cx="1702782" cy="1135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185545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2F35C-CEA7-4A41-A6EB-7B100C25E6C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929438" y="3727450"/>
            <a:ext cx="7070725" cy="1006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092325" y="14351000"/>
            <a:ext cx="16744950" cy="11741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185545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448A9-2418-453B-9A2F-5C1377E53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80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448A9-2418-453B-9A2F-5C1377E533D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17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92178" y="504109"/>
            <a:ext cx="18055987" cy="187220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88322" y="4608564"/>
            <a:ext cx="14869637" cy="2952328"/>
          </a:xfrm>
        </p:spPr>
        <p:txBody>
          <a:bodyPr/>
          <a:lstStyle>
            <a:lvl1pPr marL="0" indent="0" algn="ctr">
              <a:buNone/>
              <a:defRPr sz="7600" baseline="0">
                <a:solidFill>
                  <a:schemeClr val="tx1">
                    <a:tint val="75000"/>
                  </a:schemeClr>
                </a:solidFill>
              </a:defRPr>
            </a:lvl1pPr>
            <a:lvl2pPr marL="1470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1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12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83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5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25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96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6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39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79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400696" y="1211145"/>
            <a:ext cx="4779526" cy="2580495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2118" y="1211145"/>
            <a:ext cx="13984539" cy="2580495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26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55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7999" y="19434227"/>
            <a:ext cx="18055987" cy="600668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77999" y="12818473"/>
            <a:ext cx="18055987" cy="6615755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099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41991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1298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839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5497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2597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29696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6796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45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2117" y="7056811"/>
            <a:ext cx="9382033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798188" y="7056811"/>
            <a:ext cx="9382033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31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2117" y="6769778"/>
            <a:ext cx="9385722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0995" indent="0">
              <a:buNone/>
              <a:defRPr sz="6400" b="1"/>
            </a:lvl2pPr>
            <a:lvl3pPr marL="2941991" indent="0">
              <a:buNone/>
              <a:defRPr sz="5800" b="1"/>
            </a:lvl3pPr>
            <a:lvl4pPr marL="4412986" indent="0">
              <a:buNone/>
              <a:defRPr sz="5100" b="1"/>
            </a:lvl4pPr>
            <a:lvl5pPr marL="5883981" indent="0">
              <a:buNone/>
              <a:defRPr sz="5100" b="1"/>
            </a:lvl5pPr>
            <a:lvl6pPr marL="7354976" indent="0">
              <a:buNone/>
              <a:defRPr sz="5100" b="1"/>
            </a:lvl6pPr>
            <a:lvl7pPr marL="8825972" indent="0">
              <a:buNone/>
              <a:defRPr sz="5100" b="1"/>
            </a:lvl7pPr>
            <a:lvl8pPr marL="10296967" indent="0">
              <a:buNone/>
              <a:defRPr sz="5100" b="1"/>
            </a:lvl8pPr>
            <a:lvl9pPr marL="11767962" indent="0">
              <a:buNone/>
              <a:defRPr sz="5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2117" y="9591098"/>
            <a:ext cx="9385722" cy="17424998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790814" y="6769778"/>
            <a:ext cx="9389408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0995" indent="0">
              <a:buNone/>
              <a:defRPr sz="6400" b="1"/>
            </a:lvl2pPr>
            <a:lvl3pPr marL="2941991" indent="0">
              <a:buNone/>
              <a:defRPr sz="5800" b="1"/>
            </a:lvl3pPr>
            <a:lvl4pPr marL="4412986" indent="0">
              <a:buNone/>
              <a:defRPr sz="5100" b="1"/>
            </a:lvl4pPr>
            <a:lvl5pPr marL="5883981" indent="0">
              <a:buNone/>
              <a:defRPr sz="5100" b="1"/>
            </a:lvl5pPr>
            <a:lvl6pPr marL="7354976" indent="0">
              <a:buNone/>
              <a:defRPr sz="5100" b="1"/>
            </a:lvl6pPr>
            <a:lvl7pPr marL="8825972" indent="0">
              <a:buNone/>
              <a:defRPr sz="5100" b="1"/>
            </a:lvl7pPr>
            <a:lvl8pPr marL="10296967" indent="0">
              <a:buNone/>
              <a:defRPr sz="5100" b="1"/>
            </a:lvl8pPr>
            <a:lvl9pPr marL="11767962" indent="0">
              <a:buNone/>
              <a:defRPr sz="5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790814" y="9591098"/>
            <a:ext cx="9389408" cy="17424998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19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4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61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2119" y="1204138"/>
            <a:ext cx="6988583" cy="5124587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05164" y="1204140"/>
            <a:ext cx="11875057" cy="25811958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2119" y="6328728"/>
            <a:ext cx="6988583" cy="20687371"/>
          </a:xfrm>
        </p:spPr>
        <p:txBody>
          <a:bodyPr/>
          <a:lstStyle>
            <a:lvl1pPr marL="0" indent="0">
              <a:buNone/>
              <a:defRPr sz="4500"/>
            </a:lvl1pPr>
            <a:lvl2pPr marL="1470995" indent="0">
              <a:buNone/>
              <a:defRPr sz="3900"/>
            </a:lvl2pPr>
            <a:lvl3pPr marL="2941991" indent="0">
              <a:buNone/>
              <a:defRPr sz="3200"/>
            </a:lvl3pPr>
            <a:lvl4pPr marL="4412986" indent="0">
              <a:buNone/>
              <a:defRPr sz="2900"/>
            </a:lvl4pPr>
            <a:lvl5pPr marL="5883981" indent="0">
              <a:buNone/>
              <a:defRPr sz="2900"/>
            </a:lvl5pPr>
            <a:lvl6pPr marL="7354976" indent="0">
              <a:buNone/>
              <a:defRPr sz="2900"/>
            </a:lvl6pPr>
            <a:lvl7pPr marL="8825972" indent="0">
              <a:buNone/>
              <a:defRPr sz="2900"/>
            </a:lvl7pPr>
            <a:lvl8pPr marL="10296967" indent="0">
              <a:buNone/>
              <a:defRPr sz="2900"/>
            </a:lvl8pPr>
            <a:lvl9pPr marL="11767962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37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63647" y="21170425"/>
            <a:ext cx="12745403" cy="2499287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163647" y="2702310"/>
            <a:ext cx="12745403" cy="18146078"/>
          </a:xfrm>
        </p:spPr>
        <p:txBody>
          <a:bodyPr/>
          <a:lstStyle>
            <a:lvl1pPr marL="0" indent="0">
              <a:buNone/>
              <a:defRPr sz="10300"/>
            </a:lvl1pPr>
            <a:lvl2pPr marL="1470995" indent="0">
              <a:buNone/>
              <a:defRPr sz="9000"/>
            </a:lvl2pPr>
            <a:lvl3pPr marL="2941991" indent="0">
              <a:buNone/>
              <a:defRPr sz="7700"/>
            </a:lvl3pPr>
            <a:lvl4pPr marL="4412986" indent="0">
              <a:buNone/>
              <a:defRPr sz="6400"/>
            </a:lvl4pPr>
            <a:lvl5pPr marL="5883981" indent="0">
              <a:buNone/>
              <a:defRPr sz="6400"/>
            </a:lvl5pPr>
            <a:lvl6pPr marL="7354976" indent="0">
              <a:buNone/>
              <a:defRPr sz="6400"/>
            </a:lvl6pPr>
            <a:lvl7pPr marL="8825972" indent="0">
              <a:buNone/>
              <a:defRPr sz="6400"/>
            </a:lvl7pPr>
            <a:lvl8pPr marL="10296967" indent="0">
              <a:buNone/>
              <a:defRPr sz="6400"/>
            </a:lvl8pPr>
            <a:lvl9pPr marL="11767962" indent="0">
              <a:buNone/>
              <a:defRPr sz="64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163647" y="23669714"/>
            <a:ext cx="12745403" cy="3549404"/>
          </a:xfrm>
        </p:spPr>
        <p:txBody>
          <a:bodyPr/>
          <a:lstStyle>
            <a:lvl1pPr marL="0" indent="0">
              <a:buNone/>
              <a:defRPr sz="4500"/>
            </a:lvl1pPr>
            <a:lvl2pPr marL="1470995" indent="0">
              <a:buNone/>
              <a:defRPr sz="3900"/>
            </a:lvl2pPr>
            <a:lvl3pPr marL="2941991" indent="0">
              <a:buNone/>
              <a:defRPr sz="3200"/>
            </a:lvl3pPr>
            <a:lvl4pPr marL="4412986" indent="0">
              <a:buNone/>
              <a:defRPr sz="2900"/>
            </a:lvl4pPr>
            <a:lvl5pPr marL="5883981" indent="0">
              <a:buNone/>
              <a:defRPr sz="2900"/>
            </a:lvl5pPr>
            <a:lvl6pPr marL="7354976" indent="0">
              <a:buNone/>
              <a:defRPr sz="2900"/>
            </a:lvl6pPr>
            <a:lvl7pPr marL="8825972" indent="0">
              <a:buNone/>
              <a:defRPr sz="2900"/>
            </a:lvl7pPr>
            <a:lvl8pPr marL="10296967" indent="0">
              <a:buNone/>
              <a:defRPr sz="2900"/>
            </a:lvl8pPr>
            <a:lvl9pPr marL="11767962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87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2117" y="1211141"/>
            <a:ext cx="19118104" cy="5040578"/>
          </a:xfrm>
          <a:prstGeom prst="rect">
            <a:avLst/>
          </a:prstGeom>
        </p:spPr>
        <p:txBody>
          <a:bodyPr vert="horz" lIns="294199" tIns="147100" rIns="294199" bIns="14710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2117" y="7056811"/>
            <a:ext cx="19118104" cy="19959287"/>
          </a:xfrm>
          <a:prstGeom prst="rect">
            <a:avLst/>
          </a:prstGeom>
        </p:spPr>
        <p:txBody>
          <a:bodyPr vert="horz" lIns="294199" tIns="147100" rIns="294199" bIns="14710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62117" y="28031212"/>
            <a:ext cx="4956546" cy="161018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257799" y="28031212"/>
            <a:ext cx="6726740" cy="161018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5223675" y="28031212"/>
            <a:ext cx="4956546" cy="161018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37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41991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3246" indent="-1103246" algn="l" defTabSz="2941991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0367" indent="-919372" algn="l" defTabSz="2941991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77488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8483" indent="-735498" algn="l" defTabSz="2941991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19479" indent="-735498" algn="l" defTabSz="2941991" rtl="0" eaLnBrk="1" latinLnBrk="0" hangingPunct="1">
        <a:spcBef>
          <a:spcPct val="20000"/>
        </a:spcBef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090474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61469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32465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03460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0995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41991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12986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83981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54976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25972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96967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67962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diagramData" Target="../diagrams/data1.xml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diagramColors" Target="../diagrams/colors1.xml"/><Relationship Id="rId7" Type="http://schemas.openxmlformats.org/officeDocument/2006/relationships/image" Target="../media/image5.png"/><Relationship Id="rId12" Type="http://schemas.openxmlformats.org/officeDocument/2006/relationships/image" Target="../media/image10.gif"/><Relationship Id="rId17" Type="http://schemas.openxmlformats.org/officeDocument/2006/relationships/image" Target="../media/image15.png"/><Relationship Id="rId25" Type="http://schemas.openxmlformats.org/officeDocument/2006/relationships/image" Target="../media/image18.png"/><Relationship Id="rId3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diagramQuickStyle" Target="../diagrams/quickStyle1.xml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7.png"/><Relationship Id="rId32" Type="http://schemas.openxmlformats.org/officeDocument/2006/relationships/image" Target="../media/image2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diagramLayout" Target="../diagrams/layout1.xml"/><Relationship Id="rId31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microsoft.com/office/2007/relationships/diagramDrawing" Target="../diagrams/drawing1.xml"/><Relationship Id="rId27" Type="http://schemas.openxmlformats.org/officeDocument/2006/relationships/image" Target="../media/image20.png"/><Relationship Id="rId30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rafik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4" y="29451322"/>
            <a:ext cx="20950131" cy="610891"/>
          </a:xfrm>
          <a:prstGeom prst="rect">
            <a:avLst/>
          </a:prstGeom>
        </p:spPr>
      </p:pic>
      <p:sp>
        <p:nvSpPr>
          <p:cNvPr id="56" name="Rechteck 55"/>
          <p:cNvSpPr/>
          <p:nvPr/>
        </p:nvSpPr>
        <p:spPr>
          <a:xfrm>
            <a:off x="304333" y="18039231"/>
            <a:ext cx="6657442" cy="10891249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Rechteck 56"/>
          <p:cNvSpPr/>
          <p:nvPr/>
        </p:nvSpPr>
        <p:spPr>
          <a:xfrm>
            <a:off x="7292448" y="18039231"/>
            <a:ext cx="6657442" cy="10890000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14280563" y="18039231"/>
            <a:ext cx="6657442" cy="10891249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Rechteck 46"/>
          <p:cNvSpPr/>
          <p:nvPr/>
        </p:nvSpPr>
        <p:spPr>
          <a:xfrm>
            <a:off x="253901" y="13050861"/>
            <a:ext cx="14026662" cy="3236927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92178" y="288083"/>
            <a:ext cx="18055987" cy="1872207"/>
          </a:xfrm>
        </p:spPr>
        <p:txBody>
          <a:bodyPr>
            <a:noAutofit/>
          </a:bodyPr>
          <a:lstStyle/>
          <a:p>
            <a:pPr algn="l"/>
            <a:r>
              <a:rPr lang="de-DE" sz="7200" dirty="0">
                <a:latin typeface="Arial" panose="020B0604020202020204" pitchFamily="34" charset="0"/>
                <a:cs typeface="Arial" panose="020B0604020202020204" pitchFamily="34" charset="0"/>
              </a:rPr>
              <a:t>Team 4: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67946" y="29275552"/>
            <a:ext cx="12106446" cy="916396"/>
          </a:xfrm>
        </p:spPr>
        <p:txBody>
          <a:bodyPr>
            <a:normAutofit/>
          </a:bodyPr>
          <a:lstStyle/>
          <a:p>
            <a:pPr algn="r"/>
            <a:r>
              <a:rPr lang="de-DE" sz="4000" dirty="0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Betreuer: Prof. Dr. M. Winter / Dipl.-Inf. U. Poborski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42216" y="11934024"/>
            <a:ext cx="19187102" cy="10286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b="1" dirty="0" err="1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Immopiraten</a:t>
            </a:r>
            <a:r>
              <a:rPr lang="de-DE" b="1" dirty="0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eine Metasuchmaschine für Immobilien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4826237" y="3690690"/>
            <a:ext cx="5199354" cy="3931569"/>
          </a:xfrm>
          <a:prstGeom prst="rect">
            <a:avLst/>
          </a:prstGeom>
          <a:noFill/>
          <a:ln w="25400" cmpd="sng">
            <a:noFill/>
          </a:ln>
        </p:spPr>
        <p:txBody>
          <a:bodyPr wrap="square" numCol="1" spcCol="5040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Beitz, Julia</a:t>
            </a:r>
          </a:p>
          <a:p>
            <a:pPr>
              <a:lnSpc>
                <a:spcPct val="150000"/>
              </a:lnSpc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Billerbeck, Kerstin</a:t>
            </a:r>
          </a:p>
          <a:p>
            <a:pPr>
              <a:lnSpc>
                <a:spcPct val="15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Brecklinghaus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Stephan</a:t>
            </a:r>
          </a:p>
          <a:p>
            <a:pPr>
              <a:lnSpc>
                <a:spcPct val="15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Ciecior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Peter</a:t>
            </a:r>
          </a:p>
          <a:p>
            <a:pPr>
              <a:lnSpc>
                <a:spcPct val="15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Mergenbaum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Andrea</a:t>
            </a:r>
          </a:p>
          <a:p>
            <a:pPr>
              <a:lnSpc>
                <a:spcPct val="15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Vranken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Sebastian</a:t>
            </a:r>
          </a:p>
        </p:txBody>
      </p:sp>
      <p:sp>
        <p:nvSpPr>
          <p:cNvPr id="5" name="Rechteck 4"/>
          <p:cNvSpPr/>
          <p:nvPr/>
        </p:nvSpPr>
        <p:spPr>
          <a:xfrm>
            <a:off x="470465" y="18080498"/>
            <a:ext cx="4402167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60878" y="18077411"/>
            <a:ext cx="390523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Architektur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4414066" y="18080498"/>
            <a:ext cx="3740126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Architektur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7466663" y="24408191"/>
            <a:ext cx="6466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Architekturkonzept.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7374790" y="28512434"/>
            <a:ext cx="6668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Ebenenstruktur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4450127" y="23909376"/>
            <a:ext cx="6407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Klassendiagramm.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4414066" y="24289897"/>
            <a:ext cx="644927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Realisierungstools: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968" y="316733"/>
            <a:ext cx="9274409" cy="152100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4" y="2040347"/>
            <a:ext cx="20950131" cy="5811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14429479" y="2897158"/>
            <a:ext cx="6502595" cy="8799943"/>
          </a:xfrm>
          <a:prstGeom prst="rect">
            <a:avLst/>
          </a:prstGeom>
          <a:noFill/>
          <a:ln w="57150"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247771" y="2879073"/>
            <a:ext cx="13707066" cy="8259353"/>
          </a:xfrm>
          <a:prstGeom prst="rect">
            <a:avLst/>
          </a:prstGeom>
          <a:solidFill>
            <a:srgbClr val="515151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09" y="3076394"/>
            <a:ext cx="9948373" cy="6707504"/>
          </a:xfrm>
          <a:prstGeom prst="rect">
            <a:avLst/>
          </a:prstGeom>
        </p:spPr>
      </p:pic>
      <p:sp>
        <p:nvSpPr>
          <p:cNvPr id="29" name="Pfeil: Chevron 28"/>
          <p:cNvSpPr/>
          <p:nvPr/>
        </p:nvSpPr>
        <p:spPr>
          <a:xfrm>
            <a:off x="12961313" y="5828434"/>
            <a:ext cx="439189" cy="1092405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Pfeil: Chevron 38"/>
          <p:cNvSpPr/>
          <p:nvPr/>
        </p:nvSpPr>
        <p:spPr>
          <a:xfrm flipH="1">
            <a:off x="859838" y="5828435"/>
            <a:ext cx="439189" cy="1092405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63" y="9813734"/>
            <a:ext cx="1889493" cy="1281380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7" y="9816561"/>
            <a:ext cx="1904300" cy="1291368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798" y="9817480"/>
            <a:ext cx="2232248" cy="1255027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255" y="9823574"/>
            <a:ext cx="1475412" cy="1245351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876" y="9819500"/>
            <a:ext cx="1746826" cy="122763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790" y="11195099"/>
            <a:ext cx="2819971" cy="39824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002" y="10370302"/>
            <a:ext cx="1668304" cy="645795"/>
          </a:xfrm>
          <a:prstGeom prst="rect">
            <a:avLst/>
          </a:prstGeom>
        </p:spPr>
      </p:pic>
      <p:pic>
        <p:nvPicPr>
          <p:cNvPr id="44" name="Grafik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022" y="10368744"/>
            <a:ext cx="1083793" cy="586991"/>
          </a:xfrm>
          <a:prstGeom prst="rect">
            <a:avLst/>
          </a:prstGeom>
        </p:spPr>
      </p:pic>
      <p:sp>
        <p:nvSpPr>
          <p:cNvPr id="45" name="Textfeld 44"/>
          <p:cNvSpPr txBox="1"/>
          <p:nvPr/>
        </p:nvSpPr>
        <p:spPr>
          <a:xfrm>
            <a:off x="470465" y="13062629"/>
            <a:ext cx="3948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latin typeface="Arial" panose="020B0604020202020204" pitchFamily="34" charset="0"/>
                <a:cs typeface="Arial" panose="020B0604020202020204" pitchFamily="34" charset="0"/>
              </a:rPr>
              <a:t>Produktvision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53901" y="13802289"/>
            <a:ext cx="140266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Bündeln von Suchergebnissen verschiedener Quellen auf einem Portal</a:t>
            </a:r>
          </a:p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Verwalten von Benutzern</a:t>
            </a:r>
          </a:p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Verwalten von Suchprofilen (Ablegen von Suchparametern)</a:t>
            </a:r>
          </a:p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Benachrichtigung über zum Suchprofil passenden Immobilien</a:t>
            </a:r>
          </a:p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Vereinheitlichung der Informationen einer Immobilie (evtl. in einer späteren Phase)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2" y="20886186"/>
            <a:ext cx="6325179" cy="352911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3672" y="24940314"/>
            <a:ext cx="6325179" cy="3550266"/>
          </a:xfrm>
          <a:prstGeom prst="rect">
            <a:avLst/>
          </a:prstGeom>
        </p:spPr>
      </p:pic>
      <p:sp>
        <p:nvSpPr>
          <p:cNvPr id="48" name="Rechteck 47"/>
          <p:cNvSpPr/>
          <p:nvPr/>
        </p:nvSpPr>
        <p:spPr>
          <a:xfrm>
            <a:off x="421356" y="19138584"/>
            <a:ext cx="64020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als Tool zur Projektorganisation. </a:t>
            </a:r>
          </a:p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 haben ein agiles Vorgehensmodell gewählt und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den generellen Strukturen umgesetzt. 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429863" y="24415302"/>
            <a:ext cx="6402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Momentaufnahme während des 1. Sprints.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429863" y="28478450"/>
            <a:ext cx="6402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Backlog mit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Epics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User Stories (User Story Board).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878" y="18937798"/>
            <a:ext cx="5391695" cy="5477504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878" y="24943026"/>
            <a:ext cx="6306762" cy="3547554"/>
          </a:xfrm>
          <a:prstGeom prst="rect">
            <a:avLst/>
          </a:prstGeom>
        </p:spPr>
      </p:pic>
      <p:graphicFrame>
        <p:nvGraphicFramePr>
          <p:cNvPr id="40" name="Diagramm 39"/>
          <p:cNvGraphicFramePr/>
          <p:nvPr>
            <p:extLst>
              <p:ext uri="{D42A27DB-BD31-4B8C-83A1-F6EECF244321}">
                <p14:modId xmlns:p14="http://schemas.microsoft.com/office/powerpoint/2010/main" val="469951144"/>
              </p:ext>
            </p:extLst>
          </p:nvPr>
        </p:nvGraphicFramePr>
        <p:xfrm>
          <a:off x="253901" y="16539245"/>
          <a:ext cx="20720716" cy="123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14529502" y="7933263"/>
            <a:ext cx="62456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Praktikum der Veranstaltung Fortgeschrittene Softwaretechnologie Verbundstudium 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Wirtschaftsinformatik Master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Sommersemester 2017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4825046" y="2997675"/>
            <a:ext cx="2484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Anbieter:</a:t>
            </a:r>
          </a:p>
        </p:txBody>
      </p:sp>
      <p:sp>
        <p:nvSpPr>
          <p:cNvPr id="18" name="Rechteck 17"/>
          <p:cNvSpPr/>
          <p:nvPr/>
        </p:nvSpPr>
        <p:spPr>
          <a:xfrm>
            <a:off x="242216" y="11305307"/>
            <a:ext cx="13707674" cy="449152"/>
          </a:xfrm>
          <a:prstGeom prst="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3" name="Grafik 5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1752" y="27670730"/>
            <a:ext cx="1159592" cy="1159592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193" y="27728282"/>
            <a:ext cx="1119500" cy="1119500"/>
          </a:xfrm>
          <a:prstGeom prst="rect">
            <a:avLst/>
          </a:prstGeom>
        </p:spPr>
      </p:pic>
      <p:pic>
        <p:nvPicPr>
          <p:cNvPr id="60" name="Grafik 5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1751" y="25389371"/>
            <a:ext cx="4090473" cy="961261"/>
          </a:xfrm>
          <a:prstGeom prst="rect">
            <a:avLst/>
          </a:prstGeom>
        </p:spPr>
      </p:pic>
      <p:pic>
        <p:nvPicPr>
          <p:cNvPr id="64" name="Grafik 6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463" y="26606641"/>
            <a:ext cx="1984523" cy="826885"/>
          </a:xfrm>
          <a:prstGeom prst="rect">
            <a:avLst/>
          </a:prstGeom>
        </p:spPr>
      </p:pic>
      <p:pic>
        <p:nvPicPr>
          <p:cNvPr id="68" name="Grafik 67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479" y="26607187"/>
            <a:ext cx="1577755" cy="826885"/>
          </a:xfrm>
          <a:prstGeom prst="rect">
            <a:avLst/>
          </a:prstGeom>
        </p:spPr>
      </p:pic>
      <p:pic>
        <p:nvPicPr>
          <p:cNvPr id="70" name="Grafik 69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6213358" y="26695704"/>
            <a:ext cx="2425112" cy="658660"/>
          </a:xfrm>
          <a:prstGeom prst="rect">
            <a:avLst/>
          </a:prstGeom>
        </p:spPr>
      </p:pic>
      <p:pic>
        <p:nvPicPr>
          <p:cNvPr id="74" name="Grafik 73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707" y="27732199"/>
            <a:ext cx="1098123" cy="1098123"/>
          </a:xfrm>
          <a:prstGeom prst="rect">
            <a:avLst/>
          </a:prstGeom>
        </p:spPr>
      </p:pic>
      <p:pic>
        <p:nvPicPr>
          <p:cNvPr id="76" name="Grafik 75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0" t="3437" r="-91" b="2620"/>
          <a:stretch/>
        </p:blipFill>
        <p:spPr>
          <a:xfrm>
            <a:off x="18817056" y="27654490"/>
            <a:ext cx="1257176" cy="1227276"/>
          </a:xfrm>
          <a:prstGeom prst="rect">
            <a:avLst/>
          </a:prstGeom>
        </p:spPr>
      </p:pic>
      <p:pic>
        <p:nvPicPr>
          <p:cNvPr id="78" name="Grafik 77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9571" y="25381330"/>
            <a:ext cx="1947298" cy="973649"/>
          </a:xfrm>
          <a:prstGeom prst="rect">
            <a:avLst/>
          </a:prstGeom>
        </p:spPr>
      </p:pic>
      <p:pic>
        <p:nvPicPr>
          <p:cNvPr id="59" name="Grafik 58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582" y="18937798"/>
            <a:ext cx="6319404" cy="494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7780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Benutzerdefiniert</PresentationFormat>
  <Paragraphs>56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Team 4: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1: MyApp</dc:title>
  <dc:creator>Mario Winter</dc:creator>
  <cp:lastModifiedBy>Julia Beitz</cp:lastModifiedBy>
  <cp:revision>48</cp:revision>
  <cp:lastPrinted>2013-03-08T14:05:05Z</cp:lastPrinted>
  <dcterms:created xsi:type="dcterms:W3CDTF">2013-03-08T13:49:29Z</dcterms:created>
  <dcterms:modified xsi:type="dcterms:W3CDTF">2017-06-16T15:58:46Z</dcterms:modified>
</cp:coreProperties>
</file>