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4.xml" ContentType="application/vnd.openxmlformats-officedocument.presentationml.notesSlide+xml"/>
  <Override PartName="/ppt/comments/comment7.xml" ContentType="application/vnd.openxmlformats-officedocument.presentationml.comments+xml"/>
  <Override PartName="/ppt/notesSlides/notesSlide5.xml" ContentType="application/vnd.openxmlformats-officedocument.presentationml.notesSlide+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81" r:id="rId3"/>
    <p:sldId id="382" r:id="rId4"/>
    <p:sldId id="371" r:id="rId5"/>
    <p:sldId id="364" r:id="rId6"/>
    <p:sldId id="369" r:id="rId7"/>
    <p:sldId id="374" r:id="rId8"/>
    <p:sldId id="375" r:id="rId9"/>
    <p:sldId id="376" r:id="rId10"/>
    <p:sldId id="372" r:id="rId11"/>
    <p:sldId id="338" r:id="rId12"/>
    <p:sldId id="276" r:id="rId13"/>
    <p:sldId id="295" r:id="rId14"/>
    <p:sldId id="292" r:id="rId15"/>
    <p:sldId id="293" r:id="rId16"/>
    <p:sldId id="380" r:id="rId17"/>
    <p:sldId id="378" r:id="rId18"/>
    <p:sldId id="379" r:id="rId19"/>
    <p:sldId id="358" r:id="rId20"/>
    <p:sldId id="356" r:id="rId21"/>
    <p:sldId id="363" r:id="rId22"/>
    <p:sldId id="289" r:id="rId23"/>
    <p:sldId id="405" r:id="rId24"/>
    <p:sldId id="291" r:id="rId25"/>
    <p:sldId id="305" r:id="rId26"/>
    <p:sldId id="339" r:id="rId27"/>
    <p:sldId id="324" r:id="rId28"/>
    <p:sldId id="359" r:id="rId29"/>
    <p:sldId id="302" r:id="rId30"/>
    <p:sldId id="345" r:id="rId31"/>
    <p:sldId id="310" r:id="rId32"/>
    <p:sldId id="304" r:id="rId33"/>
    <p:sldId id="333" r:id="rId34"/>
    <p:sldId id="361" r:id="rId35"/>
    <p:sldId id="377" r:id="rId36"/>
    <p:sldId id="340" r:id="rId37"/>
    <p:sldId id="341" r:id="rId38"/>
    <p:sldId id="362" r:id="rId39"/>
    <p:sldId id="342" r:id="rId40"/>
    <p:sldId id="335" r:id="rId41"/>
    <p:sldId id="385" r:id="rId42"/>
    <p:sldId id="386" r:id="rId43"/>
    <p:sldId id="387" r:id="rId44"/>
    <p:sldId id="388" r:id="rId45"/>
    <p:sldId id="389" r:id="rId46"/>
    <p:sldId id="404" r:id="rId47"/>
    <p:sldId id="390" r:id="rId48"/>
    <p:sldId id="39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itlin Sadowski" initials="CS"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40" autoAdjust="0"/>
  </p:normalViewPr>
  <p:slideViewPr>
    <p:cSldViewPr>
      <p:cViewPr varScale="1">
        <p:scale>
          <a:sx n="111" d="100"/>
          <a:sy n="111" d="100"/>
        </p:scale>
        <p:origin x="-1602" y="-9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0-07-20T16:42:58.409" idx="15">
    <p:pos x="10" y="10"/>
    <p:text>Also picture?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0-07-14T17:15:52.808" idx="17">
    <p:pos x="10" y="10"/>
    <p:text>Can we additionally add an even more compelling slide about data race consequences? (either here or at slide 10)
For example, these are virtual robots, but what about a more dangerous example where they were objects in the real world? Could mention Therac-25 disaster, 2003 blackout, etc.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07-20T16:26:02.197" idx="5">
    <p:pos x="10" y="10"/>
    <p:text>Why is it called a data "race"? Can you also explain with a metaphor? Jaeheon has one that he likes involving multiple people trying to get or examine cookies from the same tray.
</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0-07-19T13:37:53.660" idx="4">
    <p:pos x="10" y="10"/>
    <p:text>Another good example to have here would be two threads that both perform (for example) x++, and then ask the class what could happen.</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0-07-20T15:25:58.571" idx="6">
    <p:pos x="-9" y="10"/>
    <p:text>You have lock in quotes here; can you also have motivation for this term? (perhaps on a different slide) Specifically, what is the lock metaphor?</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0-07-20T15:26:42.085" idx="7">
    <p:pos x="10" y="10"/>
    <p:text>Can you have a picture here instead of (or in addition to) the text?</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0-07-20T16:38:00.868" idx="10">
    <p:pos x="10" y="10"/>
    <p:text>Maybe put a more exciting/motivating example here first? I have used one with a lock per bank account, and a trasfer method that involves locking first the "from" account and then the "to" account.</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0-07-20T16:42:25.939" idx="18">
    <p:pos x="10" y="10"/>
    <p:text>Second mention of atomicity violations before term is defined.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880FF-1E0C-41D3-AF92-580AE7D92601}" type="datetimeFigureOut">
              <a:rPr lang="en-US" smtClean="0"/>
              <a:pPr/>
              <a:t>5/2/2018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1BA54E-832E-41FC-BB66-3D37ADA9BE9C}" type="slidenum">
              <a:rPr lang="en-US" smtClean="0"/>
              <a:pPr/>
              <a:t>‹#›</a:t>
            </a:fld>
            <a:endParaRPr lang="en-US"/>
          </a:p>
        </p:txBody>
      </p:sp>
    </p:spTree>
    <p:extLst>
      <p:ext uri="{BB962C8B-B14F-4D97-AF65-F5344CB8AC3E}">
        <p14:creationId xmlns:p14="http://schemas.microsoft.com/office/powerpoint/2010/main" val="205183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Toub: It shouldn’t be inferred from this slide (maybe it’s a talking point) that these kinds of issues are avoided through message passing.  The same kinds of races still exist.  After all, you can build a distributed shared memory system on top of message passing, and you can build a message passing system on top of shared memory.</a:t>
            </a:r>
          </a:p>
        </p:txBody>
      </p:sp>
      <p:sp>
        <p:nvSpPr>
          <p:cNvPr id="4" name="Slide Number Placeholder 3"/>
          <p:cNvSpPr>
            <a:spLocks noGrp="1"/>
          </p:cNvSpPr>
          <p:nvPr>
            <p:ph type="sldNum" sz="quarter" idx="10"/>
          </p:nvPr>
        </p:nvSpPr>
        <p:spPr/>
        <p:txBody>
          <a:bodyPr/>
          <a:lstStyle/>
          <a:p>
            <a:fld id="{DC1BA54E-832E-41FC-BB66-3D37ADA9BE9C}"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TODO: replace task-loca</a:t>
            </a:r>
            <a:r>
              <a:rPr lang="en-US" baseline="0" dirty="0" smtClean="0"/>
              <a:t>l with isolated, etc.</a:t>
            </a:r>
            <a:endParaRPr lang="en-US" dirty="0"/>
          </a:p>
        </p:txBody>
      </p:sp>
      <p:sp>
        <p:nvSpPr>
          <p:cNvPr id="4" name="Slide Number Placeholder 3"/>
          <p:cNvSpPr>
            <a:spLocks noGrp="1"/>
          </p:cNvSpPr>
          <p:nvPr>
            <p:ph type="sldNum" sz="quarter" idx="10"/>
          </p:nvPr>
        </p:nvSpPr>
        <p:spPr/>
        <p:txBody>
          <a:bodyPr/>
          <a:lstStyle/>
          <a:p>
            <a:fld id="{DC1BA54E-832E-41FC-BB66-3D37ADA9BE9C}"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Toub: Where you say “</a:t>
            </a:r>
            <a:r>
              <a:rPr lang="en-US" sz="1200" kern="1200" dirty="0" err="1" smtClean="0">
                <a:solidFill>
                  <a:schemeClr val="tx1"/>
                </a:solidFill>
                <a:latin typeface="+mn-lt"/>
                <a:ea typeface="+mn-ea"/>
                <a:cs typeface="+mn-cs"/>
              </a:rPr>
              <a:t>nop</a:t>
            </a:r>
            <a:r>
              <a:rPr lang="en-US" sz="1200" kern="1200" dirty="0" smtClean="0">
                <a:solidFill>
                  <a:schemeClr val="tx1"/>
                </a:solidFill>
                <a:latin typeface="+mn-lt"/>
                <a:ea typeface="+mn-ea"/>
                <a:cs typeface="+mn-cs"/>
              </a:rPr>
              <a:t>”, might want to mention the term “reentrant”.  In doing so, a speaking might be that .NET Monitors (e.g. the lock described here) are reentrant, but not all synchronization primitives and locking types are.  Also, there is reference counting on the lock happening here, so while the thread will be allowed to enter the lock it already holds, it must exit it an equal number of times.</a:t>
            </a:r>
          </a:p>
          <a:p>
            <a:endParaRPr lang="en-US" dirty="0"/>
          </a:p>
        </p:txBody>
      </p:sp>
      <p:sp>
        <p:nvSpPr>
          <p:cNvPr id="4" name="Slide Number Placeholder 3"/>
          <p:cNvSpPr>
            <a:spLocks noGrp="1"/>
          </p:cNvSpPr>
          <p:nvPr>
            <p:ph type="sldNum" sz="quarter" idx="10"/>
          </p:nvPr>
        </p:nvSpPr>
        <p:spPr/>
        <p:txBody>
          <a:bodyPr/>
          <a:lstStyle/>
          <a:p>
            <a:fld id="{DC1BA54E-832E-41FC-BB66-3D37ADA9BE9C}" type="slidenum">
              <a:rPr lang="en-US" smtClean="0"/>
              <a:pPr/>
              <a:t>29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en-US" sz="1200" kern="1200" dirty="0" smtClean="0">
                <a:solidFill>
                  <a:schemeClr val="tx1"/>
                </a:solidFill>
                <a:latin typeface="+mn-lt"/>
                <a:ea typeface="+mn-ea"/>
                <a:cs typeface="+mn-cs"/>
              </a:rPr>
              <a:t>“in your mind”… at the very least it should be commented.  Ideally it would be expressed with contracts, attributes, etc., something we don’t yet have for this in .NET, unfortunately.</a:t>
            </a:r>
          </a:p>
          <a:p>
            <a:pPr lvl="2"/>
            <a:r>
              <a:rPr lang="en-US" sz="1200" kern="1200" dirty="0" smtClean="0">
                <a:solidFill>
                  <a:schemeClr val="tx1"/>
                </a:solidFill>
                <a:latin typeface="+mn-lt"/>
                <a:ea typeface="+mn-ea"/>
                <a:cs typeface="+mn-cs"/>
              </a:rPr>
              <a:t>“often”… but not something that’s publicly exposed, which is often the “object they are a part of”.  The lock represents internal state/implementation detail which is then leaked in this manner.</a:t>
            </a:r>
          </a:p>
          <a:p>
            <a:pPr lvl="2"/>
            <a:r>
              <a:rPr lang="en-US" sz="1200" kern="1200" dirty="0" smtClean="0">
                <a:solidFill>
                  <a:schemeClr val="tx1"/>
                </a:solidFill>
                <a:latin typeface="+mn-lt"/>
                <a:ea typeface="+mn-ea"/>
                <a:cs typeface="+mn-cs"/>
              </a:rPr>
              <a:t>“Guarantees: no data races”… the “data” here should be stressed… this is no way guarantees no races, but it does prevent the kind of races doesn’t this far.</a:t>
            </a:r>
          </a:p>
          <a:p>
            <a:endParaRPr lang="en-US" dirty="0"/>
          </a:p>
        </p:txBody>
      </p:sp>
      <p:sp>
        <p:nvSpPr>
          <p:cNvPr id="4" name="Slide Number Placeholder 3"/>
          <p:cNvSpPr>
            <a:spLocks noGrp="1"/>
          </p:cNvSpPr>
          <p:nvPr>
            <p:ph type="sldNum" sz="quarter" idx="10"/>
          </p:nvPr>
        </p:nvSpPr>
        <p:spPr/>
        <p:txBody>
          <a:bodyPr/>
          <a:lstStyle/>
          <a:p>
            <a:fld id="{DC1BA54E-832E-41FC-BB66-3D37ADA9BE9C}" type="slidenum">
              <a:rPr lang="en-US" smtClean="0"/>
              <a:pPr/>
              <a:t>33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1BA54E-832E-41FC-BB66-3D37ADA9BE9C}"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6/22/2010</a:t>
            </a:r>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Slide Number Placeholder 5"/>
          <p:cNvSpPr>
            <a:spLocks noGrp="1"/>
          </p:cNvSpPr>
          <p:nvPr>
            <p:ph type="sldNum" sz="quarter" idx="12"/>
          </p:nvPr>
        </p:nvSpPr>
        <p:spPr/>
        <p:txBody>
          <a:bodyPr/>
          <a:lstStyle/>
          <a:p>
            <a:fld id="{F4FB5E65-51E1-460A-B5D3-B6231F8C0386}" type="slidenum">
              <a:rPr lang="en-US" smtClean="0"/>
              <a:pPr/>
              <a:t>‹#›</a:t>
            </a:fld>
            <a:endParaRPr lang="en-US"/>
          </a:p>
        </p:txBody>
      </p:sp>
    </p:spTree>
    <p:extLst>
      <p:ext uri="{BB962C8B-B14F-4D97-AF65-F5344CB8AC3E}">
        <p14:creationId xmlns:p14="http://schemas.microsoft.com/office/powerpoint/2010/main" val="250641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6/22/2010</a:t>
            </a:r>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Slide Number Placeholder 5"/>
          <p:cNvSpPr>
            <a:spLocks noGrp="1"/>
          </p:cNvSpPr>
          <p:nvPr>
            <p:ph type="sldNum" sz="quarter" idx="12"/>
          </p:nvPr>
        </p:nvSpPr>
        <p:spPr/>
        <p:txBody>
          <a:bodyPr/>
          <a:lstStyle/>
          <a:p>
            <a:fld id="{F4FB5E65-51E1-460A-B5D3-B6231F8C0386}" type="slidenum">
              <a:rPr lang="en-US" smtClean="0"/>
              <a:pPr/>
              <a:t>‹#›</a:t>
            </a:fld>
            <a:endParaRPr lang="en-US"/>
          </a:p>
        </p:txBody>
      </p:sp>
    </p:spTree>
    <p:extLst>
      <p:ext uri="{BB962C8B-B14F-4D97-AF65-F5344CB8AC3E}">
        <p14:creationId xmlns:p14="http://schemas.microsoft.com/office/powerpoint/2010/main" val="2743609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6/22/2010</a:t>
            </a:r>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Slide Number Placeholder 5"/>
          <p:cNvSpPr>
            <a:spLocks noGrp="1"/>
          </p:cNvSpPr>
          <p:nvPr>
            <p:ph type="sldNum" sz="quarter" idx="12"/>
          </p:nvPr>
        </p:nvSpPr>
        <p:spPr/>
        <p:txBody>
          <a:bodyPr/>
          <a:lstStyle/>
          <a:p>
            <a:fld id="{F4FB5E65-51E1-460A-B5D3-B6231F8C0386}" type="slidenum">
              <a:rPr lang="en-US" smtClean="0"/>
              <a:pPr/>
              <a:t>‹#›</a:t>
            </a:fld>
            <a:endParaRPr lang="en-US"/>
          </a:p>
        </p:txBody>
      </p:sp>
    </p:spTree>
    <p:extLst>
      <p:ext uri="{BB962C8B-B14F-4D97-AF65-F5344CB8AC3E}">
        <p14:creationId xmlns:p14="http://schemas.microsoft.com/office/powerpoint/2010/main" val="34059254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6/22/2010</a:t>
            </a:r>
            <a:endParaRPr lang="en-US"/>
          </a:p>
        </p:txBody>
      </p:sp>
      <p:sp>
        <p:nvSpPr>
          <p:cNvPr id="5" name="Footer Placeholder 4"/>
          <p:cNvSpPr>
            <a:spLocks noGrp="1"/>
          </p:cNvSpPr>
          <p:nvPr>
            <p:ph type="ftr" sz="quarter" idx="3"/>
          </p:nvPr>
        </p:nvSpPr>
        <p:spPr>
          <a:xfrm>
            <a:off x="2971800" y="6356350"/>
            <a:ext cx="3200400" cy="50165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Practical Parallel and Concurrent Programming DRAFT: comments to msrpcpcp@microsoft.com </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B5E65-51E1-460A-B5D3-B6231F8C0386}" type="slidenum">
              <a:rPr lang="en-US" smtClean="0"/>
              <a:pPr/>
              <a:t>‹#›</a:t>
            </a:fld>
            <a:endParaRPr lang="en-US"/>
          </a:p>
        </p:txBody>
      </p:sp>
    </p:spTree>
    <p:extLst>
      <p:ext uri="{BB962C8B-B14F-4D97-AF65-F5344CB8AC3E}">
        <p14:creationId xmlns:p14="http://schemas.microsoft.com/office/powerpoint/2010/main" val="371579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Races and Locks</a:t>
            </a:r>
            <a:endParaRPr lang="en-US" dirty="0"/>
          </a:p>
        </p:txBody>
      </p:sp>
      <p:sp>
        <p:nvSpPr>
          <p:cNvPr id="3" name="Subtitle 2"/>
          <p:cNvSpPr>
            <a:spLocks noGrp="1"/>
          </p:cNvSpPr>
          <p:nvPr>
            <p:ph type="subTitle" idx="1"/>
          </p:nvPr>
        </p:nvSpPr>
        <p:spPr/>
        <p:txBody>
          <a:bodyPr/>
          <a:lstStyle/>
          <a:p>
            <a:r>
              <a:rPr lang="en-US" dirty="0" smtClean="0"/>
              <a:t>Unit 2.a</a:t>
            </a:r>
            <a:endParaRPr lang="en-US" dirty="0"/>
          </a:p>
        </p:txBody>
      </p:sp>
      <p:sp>
        <p:nvSpPr>
          <p:cNvPr id="4" name="Slide Number Placeholder 3"/>
          <p:cNvSpPr>
            <a:spLocks noGrp="1"/>
          </p:cNvSpPr>
          <p:nvPr>
            <p:ph type="sldNum" sz="quarter" idx="12"/>
          </p:nvPr>
        </p:nvSpPr>
        <p:spPr/>
        <p:txBody>
          <a:bodyPr/>
          <a:lstStyle/>
          <a:p>
            <a:fld id="{F4FB5E65-51E1-460A-B5D3-B6231F8C0386}"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Date Placeholder 5"/>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294990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Atomicity Problems</a:t>
            </a:r>
            <a:endParaRPr lang="en-US" dirty="0"/>
          </a:p>
        </p:txBody>
      </p:sp>
      <p:sp>
        <p:nvSpPr>
          <p:cNvPr id="3" name="Content Placeholder 2"/>
          <p:cNvSpPr>
            <a:spLocks noGrp="1"/>
          </p:cNvSpPr>
          <p:nvPr>
            <p:ph idx="1"/>
          </p:nvPr>
        </p:nvSpPr>
        <p:spPr/>
        <p:txBody>
          <a:bodyPr>
            <a:normAutofit lnSpcReduction="10000"/>
          </a:bodyPr>
          <a:lstStyle/>
          <a:p>
            <a:r>
              <a:rPr lang="en-US" dirty="0" smtClean="0"/>
              <a:t>Atomicity Problems are often a result of unexpected concurrency</a:t>
            </a:r>
          </a:p>
          <a:p>
            <a:pPr lvl="1"/>
            <a:r>
              <a:rPr lang="en-US" dirty="0" smtClean="0"/>
              <a:t>Programmer may not have been aware of issue</a:t>
            </a:r>
          </a:p>
          <a:p>
            <a:r>
              <a:rPr lang="en-US" dirty="0" smtClean="0">
                <a:solidFill>
                  <a:srgbClr val="FF0000"/>
                </a:solidFill>
              </a:rPr>
              <a:t>Data races </a:t>
            </a:r>
            <a:r>
              <a:rPr lang="en-US" dirty="0" smtClean="0"/>
              <a:t>are excellent indicators of potential atomicity problems</a:t>
            </a:r>
            <a:endParaRPr lang="en-US" dirty="0"/>
          </a:p>
          <a:p>
            <a:pPr lvl="1"/>
            <a:r>
              <a:rPr lang="en-US" dirty="0" smtClean="0">
                <a:solidFill>
                  <a:srgbClr val="FF0000"/>
                </a:solidFill>
              </a:rPr>
              <a:t>All</a:t>
            </a:r>
            <a:r>
              <a:rPr lang="en-US" dirty="0" smtClean="0"/>
              <a:t> of the atomicity problems shown on previous slides are also data races.</a:t>
            </a:r>
          </a:p>
          <a:p>
            <a:r>
              <a:rPr lang="en-US" u="sng" dirty="0" smtClean="0"/>
              <a:t>First line of defense</a:t>
            </a:r>
            <a:r>
              <a:rPr lang="en-US" dirty="0" smtClean="0"/>
              <a:t> against atomicity problems: Prevent data races.</a:t>
            </a:r>
          </a:p>
        </p:txBody>
      </p:sp>
      <p:sp>
        <p:nvSpPr>
          <p:cNvPr id="4" name="Date Placeholder 3"/>
          <p:cNvSpPr>
            <a:spLocks noGrp="1"/>
          </p:cNvSpPr>
          <p:nvPr>
            <p:ph type="dt" sz="half" idx="10"/>
          </p:nvPr>
        </p:nvSpPr>
        <p:spPr/>
        <p:txBody>
          <a:bodyPr/>
          <a:lstStyle/>
          <a:p>
            <a:r>
              <a:rPr lang="en-US" smtClean="0"/>
              <a:t>6/22/2010</a:t>
            </a:r>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Slide Number Placeholder 5"/>
          <p:cNvSpPr>
            <a:spLocks noGrp="1"/>
          </p:cNvSpPr>
          <p:nvPr>
            <p:ph type="sldNum" sz="quarter" idx="12"/>
          </p:nvPr>
        </p:nvSpPr>
        <p:spPr/>
        <p:txBody>
          <a:bodyPr/>
          <a:lstStyle/>
          <a:p>
            <a:fld id="{F4FB5E65-51E1-460A-B5D3-B6231F8C0386}" type="slidenum">
              <a:rPr lang="en-US" smtClean="0"/>
              <a:pPr/>
              <a:t>10</a:t>
            </a:fld>
            <a:endParaRPr lang="en-US" dirty="0"/>
          </a:p>
        </p:txBody>
      </p:sp>
    </p:spTree>
    <p:extLst>
      <p:ext uri="{BB962C8B-B14F-4D97-AF65-F5344CB8AC3E}">
        <p14:creationId xmlns:p14="http://schemas.microsoft.com/office/powerpoint/2010/main" val="3667723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Races</a:t>
            </a:r>
            <a:endParaRPr lang="en-US" dirty="0"/>
          </a:p>
        </p:txBody>
      </p:sp>
      <p:sp>
        <p:nvSpPr>
          <p:cNvPr id="5" name="Text Placeholder 4"/>
          <p:cNvSpPr>
            <a:spLocks noGrp="1"/>
          </p:cNvSpPr>
          <p:nvPr>
            <p:ph type="body" idx="1"/>
          </p:nvPr>
        </p:nvSpPr>
        <p:spPr/>
        <p:txBody>
          <a:bodyPr/>
          <a:lstStyle/>
          <a:p>
            <a:r>
              <a:rPr lang="en-US" dirty="0" smtClean="0"/>
              <a:t>Part 2</a:t>
            </a:r>
            <a:endParaRPr lang="en-US" dirty="0"/>
          </a:p>
        </p:txBody>
      </p:sp>
      <p:sp>
        <p:nvSpPr>
          <p:cNvPr id="6" name="Slide Number Placeholder 5"/>
          <p:cNvSpPr>
            <a:spLocks noGrp="1"/>
          </p:cNvSpPr>
          <p:nvPr>
            <p:ph type="sldNum" sz="quarter" idx="12"/>
          </p:nvPr>
        </p:nvSpPr>
        <p:spPr/>
        <p:txBody>
          <a:bodyPr/>
          <a:lstStyle/>
          <a:p>
            <a:fld id="{F4FB5E65-51E1-460A-B5D3-B6231F8C0386}"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2" name="Date Placeholder 1"/>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784752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What is a Data Race?</a:t>
            </a:r>
            <a:endParaRPr lang="en-US" dirty="0"/>
          </a:p>
        </p:txBody>
      </p:sp>
      <p:sp>
        <p:nvSpPr>
          <p:cNvPr id="3" name="Content Placeholder 2"/>
          <p:cNvSpPr>
            <a:spLocks noGrp="1"/>
          </p:cNvSpPr>
          <p:nvPr>
            <p:ph idx="1"/>
          </p:nvPr>
        </p:nvSpPr>
        <p:spPr>
          <a:xfrm>
            <a:off x="381000" y="1524000"/>
            <a:ext cx="8534400" cy="5334000"/>
          </a:xfrm>
        </p:spPr>
        <p:txBody>
          <a:bodyPr/>
          <a:lstStyle/>
          <a:p>
            <a:r>
              <a:rPr lang="en-US" dirty="0" smtClean="0"/>
              <a:t>Two </a:t>
            </a:r>
            <a:r>
              <a:rPr lang="en-US" dirty="0" smtClean="0">
                <a:solidFill>
                  <a:srgbClr val="FF0000"/>
                </a:solidFill>
              </a:rPr>
              <a:t>concurrent</a:t>
            </a:r>
            <a:r>
              <a:rPr lang="en-US" dirty="0" smtClean="0"/>
              <a:t> accesses to a memory location </a:t>
            </a:r>
            <a:r>
              <a:rPr lang="en-US" dirty="0" smtClean="0">
                <a:solidFill>
                  <a:schemeClr val="accent6">
                    <a:lumMod val="75000"/>
                  </a:schemeClr>
                </a:solidFill>
              </a:rPr>
              <a:t>at least one of which is a write</a:t>
            </a:r>
            <a:r>
              <a:rPr lang="en-US" dirty="0" smtClean="0"/>
              <a:t>.</a:t>
            </a:r>
          </a:p>
          <a:p>
            <a:r>
              <a:rPr lang="en-US" dirty="0" smtClean="0"/>
              <a:t>Example: Data race between a read and a write</a:t>
            </a:r>
          </a:p>
          <a:p>
            <a:endParaRPr lang="en-US" sz="900" dirty="0" smtClean="0"/>
          </a:p>
          <a:p>
            <a:pPr lvl="1">
              <a:buNone/>
            </a:pPr>
            <a:r>
              <a:rPr lang="en-US" sz="1800" dirty="0" err="1" smtClean="0">
                <a:latin typeface="Lucida Console" pitchFamily="49" charset="0"/>
              </a:rPr>
              <a:t>int</a:t>
            </a:r>
            <a:r>
              <a:rPr lang="en-US" sz="1800" dirty="0" smtClean="0">
                <a:latin typeface="Lucida Console" pitchFamily="49" charset="0"/>
              </a:rPr>
              <a:t> x = 1;</a:t>
            </a:r>
          </a:p>
          <a:p>
            <a:pPr lvl="1">
              <a:buNone/>
            </a:pPr>
            <a:r>
              <a:rPr lang="en-US" sz="1800" dirty="0" err="1" smtClean="0">
                <a:latin typeface="Lucida Console" pitchFamily="49" charset="0"/>
              </a:rPr>
              <a:t>Parallel.Invoke</a:t>
            </a:r>
            <a:r>
              <a:rPr lang="en-US" sz="1800" dirty="0" smtClean="0">
                <a:latin typeface="Lucida Console" pitchFamily="49" charset="0"/>
              </a:rPr>
              <a:t>( </a:t>
            </a:r>
          </a:p>
          <a:p>
            <a:pPr lvl="1">
              <a:buNone/>
            </a:pPr>
            <a:r>
              <a:rPr lang="en-US" sz="1800" dirty="0" smtClean="0">
                <a:latin typeface="Lucida Console" pitchFamily="49" charset="0"/>
              </a:rPr>
              <a:t>                 () =&gt; { x = 2; },</a:t>
            </a:r>
          </a:p>
          <a:p>
            <a:pPr lvl="1">
              <a:buNone/>
            </a:pPr>
            <a:r>
              <a:rPr lang="en-US" sz="1800" dirty="0" smtClean="0">
                <a:latin typeface="Lucida Console" pitchFamily="49" charset="0"/>
              </a:rPr>
              <a:t>                 () =&gt; { </a:t>
            </a:r>
            <a:r>
              <a:rPr lang="en-US" sz="1800" dirty="0" err="1" smtClean="0">
                <a:latin typeface="Lucida Console" pitchFamily="49" charset="0"/>
              </a:rPr>
              <a:t>System.Console.WriteLine</a:t>
            </a:r>
            <a:r>
              <a:rPr lang="en-US" sz="1800" dirty="0" smtClean="0">
                <a:latin typeface="Lucida Console" pitchFamily="49" charset="0"/>
              </a:rPr>
              <a:t>(x); }</a:t>
            </a:r>
          </a:p>
          <a:p>
            <a:pPr lvl="1">
              <a:buNone/>
            </a:pPr>
            <a:r>
              <a:rPr lang="en-US" sz="1800" dirty="0" smtClean="0">
                <a:latin typeface="Lucida Console" pitchFamily="49" charset="0"/>
              </a:rPr>
              <a:t>               );</a:t>
            </a:r>
          </a:p>
          <a:p>
            <a:r>
              <a:rPr lang="en-US" dirty="0" smtClean="0"/>
              <a:t>Outcome nondeterministic or worse</a:t>
            </a:r>
          </a:p>
          <a:p>
            <a:pPr lvl="1"/>
            <a:r>
              <a:rPr lang="en-US" dirty="0" smtClean="0"/>
              <a:t>may print 1 or 2, or arbitrarily bad things on a relaxed memory model</a:t>
            </a:r>
          </a:p>
        </p:txBody>
      </p:sp>
      <p:sp>
        <p:nvSpPr>
          <p:cNvPr id="4" name="Oval Callout 3"/>
          <p:cNvSpPr/>
          <p:nvPr/>
        </p:nvSpPr>
        <p:spPr>
          <a:xfrm>
            <a:off x="4724400" y="3276600"/>
            <a:ext cx="1447800" cy="533400"/>
          </a:xfrm>
          <a:prstGeom prst="wedgeEllipseCallout">
            <a:avLst>
              <a:gd name="adj1" fmla="val -52022"/>
              <a:gd name="adj2" fmla="val 773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writes x</a:t>
            </a:r>
            <a:endParaRPr lang="en-US" dirty="0"/>
          </a:p>
        </p:txBody>
      </p:sp>
      <p:sp>
        <p:nvSpPr>
          <p:cNvPr id="5" name="Oval Callout 4"/>
          <p:cNvSpPr/>
          <p:nvPr/>
        </p:nvSpPr>
        <p:spPr>
          <a:xfrm>
            <a:off x="7315200" y="3657600"/>
            <a:ext cx="1676400" cy="533400"/>
          </a:xfrm>
          <a:prstGeom prst="wedgeEllipseCallout">
            <a:avLst>
              <a:gd name="adj1" fmla="val -15446"/>
              <a:gd name="adj2" fmla="val 709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reads x</a:t>
            </a:r>
            <a:endParaRPr lang="en-US" dirty="0"/>
          </a:p>
        </p:txBody>
      </p:sp>
      <p:sp>
        <p:nvSpPr>
          <p:cNvPr id="6" name="Slide Number Placeholder 5"/>
          <p:cNvSpPr>
            <a:spLocks noGrp="1"/>
          </p:cNvSpPr>
          <p:nvPr>
            <p:ph type="sldNum" sz="quarter" idx="12"/>
          </p:nvPr>
        </p:nvSpPr>
        <p:spPr/>
        <p:txBody>
          <a:bodyPr/>
          <a:lstStyle/>
          <a:p>
            <a:fld id="{F4FB5E65-51E1-460A-B5D3-B6231F8C0386}"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8" name="Date Placeholder 7"/>
          <p:cNvSpPr>
            <a:spLocks noGrp="1"/>
          </p:cNvSpPr>
          <p:nvPr>
            <p:ph type="dt" sz="half" idx="10"/>
          </p:nvPr>
        </p:nvSpPr>
        <p:spPr/>
        <p:txBody>
          <a:bodyPr/>
          <a:lstStyle/>
          <a:p>
            <a:r>
              <a:rPr lang="en-US" smtClean="0"/>
              <a:t>6/22/2010</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Data Races and Happens-Before</a:t>
            </a:r>
            <a:endParaRPr lang="en-US" dirty="0"/>
          </a:p>
        </p:txBody>
      </p:sp>
      <p:sp>
        <p:nvSpPr>
          <p:cNvPr id="3" name="Content Placeholder 2"/>
          <p:cNvSpPr>
            <a:spLocks noGrp="1"/>
          </p:cNvSpPr>
          <p:nvPr>
            <p:ph idx="1"/>
          </p:nvPr>
        </p:nvSpPr>
        <p:spPr>
          <a:xfrm>
            <a:off x="457200" y="1143000"/>
            <a:ext cx="8229600" cy="5334000"/>
          </a:xfrm>
        </p:spPr>
        <p:txBody>
          <a:bodyPr>
            <a:normAutofit lnSpcReduction="10000"/>
          </a:bodyPr>
          <a:lstStyle/>
          <a:p>
            <a:r>
              <a:rPr lang="en-US" dirty="0" smtClean="0"/>
              <a:t>Example of a data race with two writes:</a:t>
            </a:r>
          </a:p>
          <a:p>
            <a:endParaRPr lang="en-US" sz="900" dirty="0" smtClean="0"/>
          </a:p>
          <a:p>
            <a:pPr lvl="1">
              <a:buNone/>
            </a:pPr>
            <a:r>
              <a:rPr lang="en-US" sz="1800" dirty="0" err="1" smtClean="0">
                <a:latin typeface="Lucida Console" pitchFamily="49" charset="0"/>
              </a:rPr>
              <a:t>int</a:t>
            </a:r>
            <a:r>
              <a:rPr lang="en-US" sz="1800" dirty="0" smtClean="0">
                <a:latin typeface="Lucida Console" pitchFamily="49" charset="0"/>
              </a:rPr>
              <a:t> x = 1;</a:t>
            </a:r>
          </a:p>
          <a:p>
            <a:pPr lvl="1">
              <a:buNone/>
            </a:pPr>
            <a:r>
              <a:rPr lang="en-US" sz="1800" dirty="0" err="1" smtClean="0">
                <a:latin typeface="Lucida Console" pitchFamily="49" charset="0"/>
              </a:rPr>
              <a:t>Parallel.Invoke</a:t>
            </a:r>
            <a:r>
              <a:rPr lang="en-US" sz="1800" dirty="0" smtClean="0">
                <a:latin typeface="Lucida Console" pitchFamily="49" charset="0"/>
              </a:rPr>
              <a:t>( () =&gt; { x = 2; },</a:t>
            </a:r>
          </a:p>
          <a:p>
            <a:pPr lvl="1">
              <a:buNone/>
            </a:pPr>
            <a:r>
              <a:rPr lang="en-US" sz="1800" dirty="0" smtClean="0">
                <a:latin typeface="Lucida Console" pitchFamily="49" charset="0"/>
              </a:rPr>
              <a:t>                 () =&gt; { x = 3;  }  );</a:t>
            </a:r>
          </a:p>
          <a:p>
            <a:pPr lvl="1">
              <a:buNone/>
            </a:pPr>
            <a:r>
              <a:rPr lang="en-US" sz="1800" dirty="0" err="1" smtClean="0">
                <a:latin typeface="Lucida Console" pitchFamily="49" charset="0"/>
              </a:rPr>
              <a:t>System.Console.WriteLine</a:t>
            </a:r>
            <a:r>
              <a:rPr lang="en-US" sz="1800" dirty="0" smtClean="0">
                <a:latin typeface="Lucida Console" pitchFamily="49" charset="0"/>
              </a:rPr>
              <a:t>(x);</a:t>
            </a:r>
          </a:p>
          <a:p>
            <a:pPr lvl="1">
              <a:buNone/>
            </a:pPr>
            <a:endParaRPr lang="en-US" sz="1600" dirty="0" smtClean="0"/>
          </a:p>
          <a:p>
            <a:r>
              <a:rPr lang="en-US" dirty="0" smtClean="0"/>
              <a:t>We visualize the ordering of memory accesses with a happens-before graph:</a:t>
            </a:r>
            <a:br>
              <a:rPr lang="en-US" dirty="0" smtClean="0"/>
            </a:br>
            <a:r>
              <a:rPr lang="en-US" sz="800" dirty="0" smtClean="0"/>
              <a:t/>
            </a:r>
            <a:br>
              <a:rPr lang="en-US" sz="800" dirty="0" smtClean="0"/>
            </a:br>
            <a:r>
              <a:rPr lang="en-US" sz="2000" dirty="0" smtClean="0"/>
              <a:t>There is no path between </a:t>
            </a:r>
            <a:br>
              <a:rPr lang="en-US" sz="2000" dirty="0" smtClean="0"/>
            </a:br>
            <a:r>
              <a:rPr lang="en-US" sz="2000" dirty="0" smtClean="0"/>
              <a:t>(write 2 to x) and (write 3 to x),</a:t>
            </a:r>
            <a:br>
              <a:rPr lang="en-US" sz="2000" dirty="0" smtClean="0"/>
            </a:br>
            <a:r>
              <a:rPr lang="en-US" sz="2000" dirty="0" smtClean="0"/>
              <a:t>thus they are concurrent,</a:t>
            </a:r>
            <a:br>
              <a:rPr lang="en-US" sz="2000" dirty="0" smtClean="0"/>
            </a:br>
            <a:r>
              <a:rPr lang="en-US" sz="2000" dirty="0" smtClean="0"/>
              <a:t>thus they create a data race</a:t>
            </a:r>
            <a:br>
              <a:rPr lang="en-US" sz="2000" dirty="0" smtClean="0"/>
            </a:br>
            <a:r>
              <a:rPr lang="en-US" sz="2000" dirty="0" smtClean="0"/>
              <a:t/>
            </a:r>
            <a:br>
              <a:rPr lang="en-US" sz="2000" dirty="0" smtClean="0"/>
            </a:br>
            <a:r>
              <a:rPr lang="en-US" sz="2000" dirty="0" smtClean="0"/>
              <a:t>(note:  the read is not in a data race)</a:t>
            </a:r>
            <a:endParaRPr lang="en-US" dirty="0" smtClean="0"/>
          </a:p>
          <a:p>
            <a:endParaRPr lang="en-US" dirty="0"/>
          </a:p>
        </p:txBody>
      </p:sp>
      <p:cxnSp>
        <p:nvCxnSpPr>
          <p:cNvPr id="4" name="Straight Arrow Connector 3"/>
          <p:cNvCxnSpPr/>
          <p:nvPr/>
        </p:nvCxnSpPr>
        <p:spPr>
          <a:xfrm rot="10800000" flipV="1">
            <a:off x="6400800" y="4648200"/>
            <a:ext cx="609599"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7086600" y="46482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86400" y="5029200"/>
            <a:ext cx="2286000" cy="400110"/>
          </a:xfrm>
          <a:prstGeom prst="rect">
            <a:avLst/>
          </a:prstGeom>
          <a:noFill/>
        </p:spPr>
        <p:txBody>
          <a:bodyPr wrap="square" rtlCol="0">
            <a:spAutoFit/>
          </a:bodyPr>
          <a:lstStyle/>
          <a:p>
            <a:r>
              <a:rPr lang="en-US" sz="2000" dirty="0" smtClean="0">
                <a:latin typeface="+mj-lt"/>
              </a:rPr>
              <a:t>write 2 to x</a:t>
            </a:r>
          </a:p>
        </p:txBody>
      </p:sp>
      <p:sp>
        <p:nvSpPr>
          <p:cNvPr id="7" name="TextBox 6"/>
          <p:cNvSpPr txBox="1"/>
          <p:nvPr/>
        </p:nvSpPr>
        <p:spPr>
          <a:xfrm>
            <a:off x="7315200" y="5029200"/>
            <a:ext cx="1828800" cy="400110"/>
          </a:xfrm>
          <a:prstGeom prst="rect">
            <a:avLst/>
          </a:prstGeom>
          <a:noFill/>
        </p:spPr>
        <p:txBody>
          <a:bodyPr wrap="square" rtlCol="0">
            <a:spAutoFit/>
          </a:bodyPr>
          <a:lstStyle/>
          <a:p>
            <a:r>
              <a:rPr lang="en-US" sz="2000" dirty="0" smtClean="0">
                <a:latin typeface="+mj-lt"/>
              </a:rPr>
              <a:t>write 3 to x</a:t>
            </a:r>
          </a:p>
        </p:txBody>
      </p:sp>
      <p:cxnSp>
        <p:nvCxnSpPr>
          <p:cNvPr id="8" name="Straight Arrow Connector 7"/>
          <p:cNvCxnSpPr/>
          <p:nvPr/>
        </p:nvCxnSpPr>
        <p:spPr>
          <a:xfrm rot="10800000" flipV="1">
            <a:off x="7086601" y="5375030"/>
            <a:ext cx="685800" cy="590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H="1">
            <a:off x="6338620" y="5396180"/>
            <a:ext cx="58156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24600" y="4267200"/>
            <a:ext cx="1371600" cy="400110"/>
          </a:xfrm>
          <a:prstGeom prst="rect">
            <a:avLst/>
          </a:prstGeom>
          <a:noFill/>
        </p:spPr>
        <p:txBody>
          <a:bodyPr wrap="square" rtlCol="0">
            <a:spAutoFit/>
          </a:bodyPr>
          <a:lstStyle/>
          <a:p>
            <a:r>
              <a:rPr lang="en-US" sz="2000" dirty="0" smtClean="0">
                <a:latin typeface="+mj-lt"/>
              </a:rPr>
              <a:t>write 1 to x</a:t>
            </a:r>
          </a:p>
        </p:txBody>
      </p:sp>
      <p:sp>
        <p:nvSpPr>
          <p:cNvPr id="14" name="TextBox 13"/>
          <p:cNvSpPr txBox="1"/>
          <p:nvPr/>
        </p:nvSpPr>
        <p:spPr>
          <a:xfrm>
            <a:off x="6629400" y="5943600"/>
            <a:ext cx="838200" cy="400110"/>
          </a:xfrm>
          <a:prstGeom prst="rect">
            <a:avLst/>
          </a:prstGeom>
          <a:noFill/>
        </p:spPr>
        <p:txBody>
          <a:bodyPr wrap="square" rtlCol="0">
            <a:spAutoFit/>
          </a:bodyPr>
          <a:lstStyle/>
          <a:p>
            <a:r>
              <a:rPr lang="en-US" sz="2000" dirty="0" smtClean="0">
                <a:latin typeface="+mj-lt"/>
              </a:rPr>
              <a:t>read x</a:t>
            </a:r>
          </a:p>
        </p:txBody>
      </p:sp>
      <p:sp>
        <p:nvSpPr>
          <p:cNvPr id="13" name="Slide Number Placeholder 12"/>
          <p:cNvSpPr>
            <a:spLocks noGrp="1"/>
          </p:cNvSpPr>
          <p:nvPr>
            <p:ph type="sldNum" sz="quarter" idx="12"/>
          </p:nvPr>
        </p:nvSpPr>
        <p:spPr/>
        <p:txBody>
          <a:bodyPr/>
          <a:lstStyle/>
          <a:p>
            <a:fld id="{F4FB5E65-51E1-460A-B5D3-B6231F8C0386}" type="slidenum">
              <a:rPr lang="en-US" smtClean="0"/>
              <a:pPr/>
              <a:t>13</a:t>
            </a:fld>
            <a:endParaRPr lang="en-US"/>
          </a:p>
        </p:txBody>
      </p:sp>
      <p:sp>
        <p:nvSpPr>
          <p:cNvPr id="15" name="Footer Placeholder 1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10" name="Date Placeholder 9"/>
          <p:cNvSpPr>
            <a:spLocks noGrp="1"/>
          </p:cNvSpPr>
          <p:nvPr>
            <p:ph type="dt" sz="half" idx="10"/>
          </p:nvPr>
        </p:nvSpPr>
        <p:spPr/>
        <p:txBody>
          <a:bodyPr/>
          <a:lstStyle/>
          <a:p>
            <a:r>
              <a:rPr lang="en-US" smtClean="0"/>
              <a:t>6/22/2010</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Quiz: Where are the data races?</a:t>
            </a:r>
            <a:endParaRPr lang="en-US" dirty="0"/>
          </a:p>
        </p:txBody>
      </p:sp>
      <p:sp>
        <p:nvSpPr>
          <p:cNvPr id="5" name="TextBox 4"/>
          <p:cNvSpPr txBox="1"/>
          <p:nvPr/>
        </p:nvSpPr>
        <p:spPr>
          <a:xfrm>
            <a:off x="152400" y="2000071"/>
            <a:ext cx="2590800" cy="1200329"/>
          </a:xfrm>
          <a:prstGeom prst="rect">
            <a:avLst/>
          </a:prstGeom>
          <a:noFill/>
        </p:spPr>
        <p:txBody>
          <a:bodyPr wrap="square" rtlCol="0">
            <a:spAutoFit/>
          </a:bodyPr>
          <a:lstStyle/>
          <a:p>
            <a:r>
              <a:rPr lang="en-US" dirty="0" err="1" smtClean="0">
                <a:latin typeface="Lucida Console" pitchFamily="49" charset="0"/>
              </a:rPr>
              <a:t>Parallel.For</a:t>
            </a:r>
            <a:r>
              <a:rPr lang="en-US" dirty="0" smtClean="0">
                <a:latin typeface="Lucida Console" pitchFamily="49" charset="0"/>
              </a:rPr>
              <a:t>(0,2, </a:t>
            </a:r>
          </a:p>
          <a:p>
            <a:r>
              <a:rPr lang="en-US" dirty="0" err="1" smtClean="0">
                <a:latin typeface="Lucida Console" pitchFamily="49" charset="0"/>
              </a:rPr>
              <a:t>i</a:t>
            </a:r>
            <a:r>
              <a:rPr lang="en-US" dirty="0" smtClean="0">
                <a:latin typeface="Lucida Console" pitchFamily="49" charset="0"/>
              </a:rPr>
              <a:t> =&gt; {</a:t>
            </a:r>
          </a:p>
          <a:p>
            <a:r>
              <a:rPr lang="en-US" dirty="0" smtClean="0">
                <a:latin typeface="Lucida Console" pitchFamily="49" charset="0"/>
              </a:rPr>
              <a:t>    x = a[</a:t>
            </a:r>
            <a:r>
              <a:rPr lang="en-US" dirty="0" err="1" smtClean="0">
                <a:latin typeface="Lucida Console" pitchFamily="49" charset="0"/>
              </a:rPr>
              <a:t>i</a:t>
            </a:r>
            <a:r>
              <a:rPr lang="en-US" dirty="0" smtClean="0">
                <a:latin typeface="Lucida Console" pitchFamily="49" charset="0"/>
              </a:rPr>
              <a:t>];</a:t>
            </a:r>
          </a:p>
          <a:p>
            <a:r>
              <a:rPr lang="en-US" dirty="0" smtClean="0">
                <a:latin typeface="Lucida Console" pitchFamily="49" charset="0"/>
              </a:rPr>
              <a:t>});</a:t>
            </a:r>
            <a:endParaRPr lang="en-US" dirty="0">
              <a:latin typeface="Lucida Console" pitchFamily="49" charset="0"/>
            </a:endParaRPr>
          </a:p>
        </p:txBody>
      </p:sp>
      <p:sp>
        <p:nvSpPr>
          <p:cNvPr id="34" name="Rectangle 33"/>
          <p:cNvSpPr/>
          <p:nvPr/>
        </p:nvSpPr>
        <p:spPr>
          <a:xfrm>
            <a:off x="0" y="1981200"/>
            <a:ext cx="2971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276600" y="2000071"/>
            <a:ext cx="2590800" cy="1200329"/>
          </a:xfrm>
          <a:prstGeom prst="rect">
            <a:avLst/>
          </a:prstGeom>
          <a:noFill/>
        </p:spPr>
        <p:txBody>
          <a:bodyPr wrap="square" rtlCol="0">
            <a:spAutoFit/>
          </a:bodyPr>
          <a:lstStyle/>
          <a:p>
            <a:r>
              <a:rPr lang="en-US" dirty="0" err="1" smtClean="0">
                <a:latin typeface="Lucida Console" pitchFamily="49" charset="0"/>
              </a:rPr>
              <a:t>Parallel.For</a:t>
            </a:r>
            <a:r>
              <a:rPr lang="en-US" dirty="0" smtClean="0">
                <a:latin typeface="Lucida Console" pitchFamily="49" charset="0"/>
              </a:rPr>
              <a:t>(0,2, </a:t>
            </a:r>
          </a:p>
          <a:p>
            <a:r>
              <a:rPr lang="en-US" dirty="0" err="1" smtClean="0">
                <a:latin typeface="Lucida Console" pitchFamily="49" charset="0"/>
              </a:rPr>
              <a:t>i</a:t>
            </a:r>
            <a:r>
              <a:rPr lang="en-US" dirty="0" smtClean="0">
                <a:latin typeface="Lucida Console" pitchFamily="49" charset="0"/>
              </a:rPr>
              <a:t> =&gt; {</a:t>
            </a:r>
          </a:p>
          <a:p>
            <a:r>
              <a:rPr lang="en-US" dirty="0" smtClean="0">
                <a:latin typeface="Lucida Console" pitchFamily="49" charset="0"/>
              </a:rPr>
              <a:t>    a[</a:t>
            </a:r>
            <a:r>
              <a:rPr lang="en-US" dirty="0" err="1" smtClean="0">
                <a:latin typeface="Lucida Console" pitchFamily="49" charset="0"/>
              </a:rPr>
              <a:t>i</a:t>
            </a:r>
            <a:r>
              <a:rPr lang="en-US" dirty="0" smtClean="0">
                <a:latin typeface="Lucida Console" pitchFamily="49" charset="0"/>
              </a:rPr>
              <a:t>] = x;</a:t>
            </a:r>
          </a:p>
          <a:p>
            <a:r>
              <a:rPr lang="en-US" dirty="0" smtClean="0">
                <a:latin typeface="Lucida Console" pitchFamily="49" charset="0"/>
              </a:rPr>
              <a:t>});</a:t>
            </a:r>
            <a:endParaRPr lang="en-US" dirty="0">
              <a:latin typeface="Lucida Console" pitchFamily="49" charset="0"/>
            </a:endParaRPr>
          </a:p>
        </p:txBody>
      </p:sp>
      <p:sp>
        <p:nvSpPr>
          <p:cNvPr id="47" name="Rectangle 46"/>
          <p:cNvSpPr/>
          <p:nvPr/>
        </p:nvSpPr>
        <p:spPr>
          <a:xfrm>
            <a:off x="3124200" y="1981200"/>
            <a:ext cx="28956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324600" y="2000071"/>
            <a:ext cx="2819400" cy="1200329"/>
          </a:xfrm>
          <a:prstGeom prst="rect">
            <a:avLst/>
          </a:prstGeom>
          <a:noFill/>
        </p:spPr>
        <p:txBody>
          <a:bodyPr wrap="square" rtlCol="0">
            <a:spAutoFit/>
          </a:bodyPr>
          <a:lstStyle/>
          <a:p>
            <a:r>
              <a:rPr lang="en-US" dirty="0" err="1" smtClean="0">
                <a:latin typeface="Lucida Console" pitchFamily="49" charset="0"/>
              </a:rPr>
              <a:t>Parallel.For</a:t>
            </a:r>
            <a:r>
              <a:rPr lang="en-US" smtClean="0">
                <a:latin typeface="Lucida Console" pitchFamily="49" charset="0"/>
              </a:rPr>
              <a:t>(0,2</a:t>
            </a:r>
            <a:r>
              <a:rPr lang="en-US" dirty="0" smtClean="0">
                <a:latin typeface="Lucida Console" pitchFamily="49" charset="0"/>
              </a:rPr>
              <a:t>, </a:t>
            </a:r>
          </a:p>
          <a:p>
            <a:r>
              <a:rPr lang="en-US" dirty="0" err="1" smtClean="0">
                <a:latin typeface="Lucida Console" pitchFamily="49" charset="0"/>
              </a:rPr>
              <a:t>i</a:t>
            </a:r>
            <a:r>
              <a:rPr lang="en-US" dirty="0" smtClean="0">
                <a:latin typeface="Lucida Console" pitchFamily="49" charset="0"/>
              </a:rPr>
              <a:t> =&gt; {</a:t>
            </a:r>
          </a:p>
          <a:p>
            <a:r>
              <a:rPr lang="en-US" dirty="0" smtClean="0">
                <a:latin typeface="Lucida Console" pitchFamily="49" charset="0"/>
              </a:rPr>
              <a:t>    a[</a:t>
            </a:r>
            <a:r>
              <a:rPr lang="en-US" dirty="0" err="1" smtClean="0">
                <a:latin typeface="Lucida Console" pitchFamily="49" charset="0"/>
              </a:rPr>
              <a:t>i</a:t>
            </a:r>
            <a:r>
              <a:rPr lang="en-US" dirty="0" smtClean="0">
                <a:latin typeface="Lucida Console" pitchFamily="49" charset="0"/>
              </a:rPr>
              <a:t>] = a[i+1];</a:t>
            </a:r>
          </a:p>
          <a:p>
            <a:r>
              <a:rPr lang="en-US" dirty="0" smtClean="0">
                <a:latin typeface="Lucida Console" pitchFamily="49" charset="0"/>
              </a:rPr>
              <a:t>});</a:t>
            </a:r>
            <a:endParaRPr lang="en-US" dirty="0">
              <a:latin typeface="Lucida Console" pitchFamily="49" charset="0"/>
            </a:endParaRPr>
          </a:p>
        </p:txBody>
      </p:sp>
      <p:sp>
        <p:nvSpPr>
          <p:cNvPr id="60" name="Rectangle 59"/>
          <p:cNvSpPr/>
          <p:nvPr/>
        </p:nvSpPr>
        <p:spPr>
          <a:xfrm>
            <a:off x="6172200" y="1981200"/>
            <a:ext cx="2971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F4FB5E65-51E1-460A-B5D3-B6231F8C0386}" type="slidenum">
              <a:rPr lang="en-US" smtClean="0"/>
              <a:pPr/>
              <a:t>14</a:t>
            </a:fld>
            <a:endParaRPr lang="en-US"/>
          </a:p>
        </p:txBody>
      </p:sp>
      <p:sp>
        <p:nvSpPr>
          <p:cNvPr id="10" name="Footer Placeholder 9"/>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3" name="Date Placeholder 2"/>
          <p:cNvSpPr>
            <a:spLocks noGrp="1"/>
          </p:cNvSpPr>
          <p:nvPr>
            <p:ph type="dt" sz="half" idx="10"/>
          </p:nvPr>
        </p:nvSpPr>
        <p:spPr/>
        <p:txBody>
          <a:bodyPr/>
          <a:lstStyle/>
          <a:p>
            <a:r>
              <a:rPr lang="en-US" smtClean="0"/>
              <a:t>6/22/2010</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Quiz: Where are the data races?</a:t>
            </a:r>
            <a:endParaRPr lang="en-US" dirty="0"/>
          </a:p>
        </p:txBody>
      </p:sp>
      <p:sp>
        <p:nvSpPr>
          <p:cNvPr id="5" name="TextBox 4"/>
          <p:cNvSpPr txBox="1"/>
          <p:nvPr/>
        </p:nvSpPr>
        <p:spPr>
          <a:xfrm>
            <a:off x="152400" y="2000071"/>
            <a:ext cx="2590800" cy="1200329"/>
          </a:xfrm>
          <a:prstGeom prst="rect">
            <a:avLst/>
          </a:prstGeom>
          <a:noFill/>
        </p:spPr>
        <p:txBody>
          <a:bodyPr wrap="square" rtlCol="0">
            <a:spAutoFit/>
          </a:bodyPr>
          <a:lstStyle/>
          <a:p>
            <a:r>
              <a:rPr lang="en-US" dirty="0" err="1" smtClean="0">
                <a:latin typeface="Lucida Console" pitchFamily="49" charset="0"/>
              </a:rPr>
              <a:t>Parallel.For</a:t>
            </a:r>
            <a:r>
              <a:rPr lang="en-US" dirty="0" smtClean="0">
                <a:latin typeface="Lucida Console" pitchFamily="49" charset="0"/>
              </a:rPr>
              <a:t>(0,2, </a:t>
            </a:r>
          </a:p>
          <a:p>
            <a:r>
              <a:rPr lang="en-US" dirty="0" err="1" smtClean="0">
                <a:latin typeface="Lucida Console" pitchFamily="49" charset="0"/>
              </a:rPr>
              <a:t>i</a:t>
            </a:r>
            <a:r>
              <a:rPr lang="en-US" dirty="0" smtClean="0">
                <a:latin typeface="Lucida Console" pitchFamily="49" charset="0"/>
              </a:rPr>
              <a:t> =&gt; {</a:t>
            </a:r>
          </a:p>
          <a:p>
            <a:r>
              <a:rPr lang="en-US" dirty="0" smtClean="0">
                <a:latin typeface="Lucida Console" pitchFamily="49" charset="0"/>
              </a:rPr>
              <a:t>    x = a[</a:t>
            </a:r>
            <a:r>
              <a:rPr lang="en-US" dirty="0" err="1" smtClean="0">
                <a:latin typeface="Lucida Console" pitchFamily="49" charset="0"/>
              </a:rPr>
              <a:t>i</a:t>
            </a:r>
            <a:r>
              <a:rPr lang="en-US" dirty="0" smtClean="0">
                <a:latin typeface="Lucida Console" pitchFamily="49" charset="0"/>
              </a:rPr>
              <a:t>];</a:t>
            </a:r>
          </a:p>
          <a:p>
            <a:r>
              <a:rPr lang="en-US" dirty="0" smtClean="0">
                <a:latin typeface="Lucida Console" pitchFamily="49" charset="0"/>
              </a:rPr>
              <a:t>});</a:t>
            </a:r>
            <a:endParaRPr lang="en-US" dirty="0">
              <a:latin typeface="Lucida Console" pitchFamily="49" charset="0"/>
            </a:endParaRPr>
          </a:p>
        </p:txBody>
      </p:sp>
      <p:sp>
        <p:nvSpPr>
          <p:cNvPr id="9" name="TextBox 8"/>
          <p:cNvSpPr txBox="1"/>
          <p:nvPr/>
        </p:nvSpPr>
        <p:spPr>
          <a:xfrm>
            <a:off x="0" y="3810000"/>
            <a:ext cx="1219200" cy="400110"/>
          </a:xfrm>
          <a:prstGeom prst="rect">
            <a:avLst/>
          </a:prstGeom>
          <a:noFill/>
        </p:spPr>
        <p:txBody>
          <a:bodyPr wrap="square" rtlCol="0">
            <a:spAutoFit/>
          </a:bodyPr>
          <a:lstStyle/>
          <a:p>
            <a:r>
              <a:rPr lang="en-US" sz="2000" dirty="0" smtClean="0">
                <a:latin typeface="+mj-lt"/>
              </a:rPr>
              <a:t>reads a[0]</a:t>
            </a:r>
          </a:p>
        </p:txBody>
      </p:sp>
      <p:cxnSp>
        <p:nvCxnSpPr>
          <p:cNvPr id="12" name="Straight Arrow Connector 11"/>
          <p:cNvCxnSpPr/>
          <p:nvPr/>
        </p:nvCxnSpPr>
        <p:spPr>
          <a:xfrm rot="10800000" flipV="1">
            <a:off x="685800" y="3343870"/>
            <a:ext cx="762000" cy="466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447800" y="3343870"/>
            <a:ext cx="609600" cy="466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4267200"/>
            <a:ext cx="1219200" cy="400110"/>
          </a:xfrm>
          <a:prstGeom prst="rect">
            <a:avLst/>
          </a:prstGeom>
          <a:noFill/>
        </p:spPr>
        <p:txBody>
          <a:bodyPr wrap="square" rtlCol="0">
            <a:spAutoFit/>
          </a:bodyPr>
          <a:lstStyle/>
          <a:p>
            <a:r>
              <a:rPr lang="en-US" sz="2000" dirty="0" smtClean="0">
                <a:latin typeface="+mj-lt"/>
              </a:rPr>
              <a:t>writes x</a:t>
            </a:r>
          </a:p>
        </p:txBody>
      </p:sp>
      <p:sp>
        <p:nvSpPr>
          <p:cNvPr id="17" name="TextBox 16"/>
          <p:cNvSpPr txBox="1"/>
          <p:nvPr/>
        </p:nvSpPr>
        <p:spPr>
          <a:xfrm>
            <a:off x="1524000" y="3810000"/>
            <a:ext cx="1219200" cy="400110"/>
          </a:xfrm>
          <a:prstGeom prst="rect">
            <a:avLst/>
          </a:prstGeom>
          <a:noFill/>
        </p:spPr>
        <p:txBody>
          <a:bodyPr wrap="square" rtlCol="0">
            <a:spAutoFit/>
          </a:bodyPr>
          <a:lstStyle/>
          <a:p>
            <a:r>
              <a:rPr lang="en-US" sz="2000" dirty="0" smtClean="0">
                <a:latin typeface="+mj-lt"/>
              </a:rPr>
              <a:t>reads a[1]</a:t>
            </a:r>
          </a:p>
        </p:txBody>
      </p:sp>
      <p:sp>
        <p:nvSpPr>
          <p:cNvPr id="18" name="TextBox 17"/>
          <p:cNvSpPr txBox="1"/>
          <p:nvPr/>
        </p:nvSpPr>
        <p:spPr>
          <a:xfrm>
            <a:off x="1524000" y="4267200"/>
            <a:ext cx="1219200" cy="400110"/>
          </a:xfrm>
          <a:prstGeom prst="rect">
            <a:avLst/>
          </a:prstGeom>
          <a:noFill/>
        </p:spPr>
        <p:txBody>
          <a:bodyPr wrap="square" rtlCol="0">
            <a:spAutoFit/>
          </a:bodyPr>
          <a:lstStyle/>
          <a:p>
            <a:r>
              <a:rPr lang="en-US" sz="2000" dirty="0" smtClean="0">
                <a:latin typeface="+mj-lt"/>
              </a:rPr>
              <a:t>writes x</a:t>
            </a:r>
          </a:p>
        </p:txBody>
      </p:sp>
      <p:cxnSp>
        <p:nvCxnSpPr>
          <p:cNvPr id="21" name="Straight Arrow Connector 20"/>
          <p:cNvCxnSpPr>
            <a:stCxn id="9" idx="2"/>
          </p:cNvCxnSpPr>
          <p:nvPr/>
        </p:nvCxnSpPr>
        <p:spPr>
          <a:xfrm rot="5400000">
            <a:off x="542955" y="4276755"/>
            <a:ext cx="1332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1989961" y="4247921"/>
            <a:ext cx="1332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2"/>
          </p:cNvCxnSpPr>
          <p:nvPr/>
        </p:nvCxnSpPr>
        <p:spPr>
          <a:xfrm rot="5400000">
            <a:off x="1419255" y="4543455"/>
            <a:ext cx="59049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2"/>
          </p:cNvCxnSpPr>
          <p:nvPr/>
        </p:nvCxnSpPr>
        <p:spPr>
          <a:xfrm rot="16200000" flipH="1">
            <a:off x="661720" y="4615190"/>
            <a:ext cx="58156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Left-Right Arrow 32"/>
          <p:cNvSpPr/>
          <p:nvPr/>
        </p:nvSpPr>
        <p:spPr>
          <a:xfrm>
            <a:off x="914400" y="4343400"/>
            <a:ext cx="685800" cy="3048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race</a:t>
            </a:r>
            <a:endParaRPr lang="en-US" sz="1400" dirty="0"/>
          </a:p>
        </p:txBody>
      </p:sp>
      <p:sp>
        <p:nvSpPr>
          <p:cNvPr id="34" name="Rectangle 33"/>
          <p:cNvSpPr/>
          <p:nvPr/>
        </p:nvSpPr>
        <p:spPr>
          <a:xfrm>
            <a:off x="0" y="1981200"/>
            <a:ext cx="2971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276600" y="2000071"/>
            <a:ext cx="2590800" cy="1200329"/>
          </a:xfrm>
          <a:prstGeom prst="rect">
            <a:avLst/>
          </a:prstGeom>
          <a:noFill/>
        </p:spPr>
        <p:txBody>
          <a:bodyPr wrap="square" rtlCol="0">
            <a:spAutoFit/>
          </a:bodyPr>
          <a:lstStyle/>
          <a:p>
            <a:r>
              <a:rPr lang="en-US" dirty="0" err="1" smtClean="0">
                <a:latin typeface="Lucida Console" pitchFamily="49" charset="0"/>
              </a:rPr>
              <a:t>Parallel.For</a:t>
            </a:r>
            <a:r>
              <a:rPr lang="en-US" dirty="0" smtClean="0">
                <a:latin typeface="Lucida Console" pitchFamily="49" charset="0"/>
              </a:rPr>
              <a:t>(0,2, </a:t>
            </a:r>
          </a:p>
          <a:p>
            <a:r>
              <a:rPr lang="en-US" dirty="0" err="1" smtClean="0">
                <a:latin typeface="Lucida Console" pitchFamily="49" charset="0"/>
              </a:rPr>
              <a:t>i</a:t>
            </a:r>
            <a:r>
              <a:rPr lang="en-US" dirty="0" smtClean="0">
                <a:latin typeface="Lucida Console" pitchFamily="49" charset="0"/>
              </a:rPr>
              <a:t> =&gt; {</a:t>
            </a:r>
          </a:p>
          <a:p>
            <a:r>
              <a:rPr lang="en-US" dirty="0" smtClean="0">
                <a:latin typeface="Lucida Console" pitchFamily="49" charset="0"/>
              </a:rPr>
              <a:t>    a[</a:t>
            </a:r>
            <a:r>
              <a:rPr lang="en-US" dirty="0" err="1" smtClean="0">
                <a:latin typeface="Lucida Console" pitchFamily="49" charset="0"/>
              </a:rPr>
              <a:t>i</a:t>
            </a:r>
            <a:r>
              <a:rPr lang="en-US" dirty="0" smtClean="0">
                <a:latin typeface="Lucida Console" pitchFamily="49" charset="0"/>
              </a:rPr>
              <a:t>] = x;</a:t>
            </a:r>
          </a:p>
          <a:p>
            <a:r>
              <a:rPr lang="en-US" dirty="0" smtClean="0">
                <a:latin typeface="Lucida Console" pitchFamily="49" charset="0"/>
              </a:rPr>
              <a:t>});</a:t>
            </a:r>
            <a:endParaRPr lang="en-US" dirty="0">
              <a:latin typeface="Lucida Console" pitchFamily="49" charset="0"/>
            </a:endParaRPr>
          </a:p>
        </p:txBody>
      </p:sp>
      <p:sp>
        <p:nvSpPr>
          <p:cNvPr id="36" name="TextBox 35"/>
          <p:cNvSpPr txBox="1"/>
          <p:nvPr/>
        </p:nvSpPr>
        <p:spPr>
          <a:xfrm>
            <a:off x="3124200" y="3810000"/>
            <a:ext cx="1219200" cy="400110"/>
          </a:xfrm>
          <a:prstGeom prst="rect">
            <a:avLst/>
          </a:prstGeom>
          <a:noFill/>
        </p:spPr>
        <p:txBody>
          <a:bodyPr wrap="square" rtlCol="0">
            <a:spAutoFit/>
          </a:bodyPr>
          <a:lstStyle/>
          <a:p>
            <a:r>
              <a:rPr lang="en-US" sz="2000" dirty="0" smtClean="0">
                <a:latin typeface="+mj-lt"/>
              </a:rPr>
              <a:t>reads x</a:t>
            </a:r>
          </a:p>
        </p:txBody>
      </p:sp>
      <p:cxnSp>
        <p:nvCxnSpPr>
          <p:cNvPr id="37" name="Straight Arrow Connector 36"/>
          <p:cNvCxnSpPr/>
          <p:nvPr/>
        </p:nvCxnSpPr>
        <p:spPr>
          <a:xfrm rot="10800000" flipV="1">
            <a:off x="3810000" y="3343870"/>
            <a:ext cx="762000" cy="466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572000" y="3343870"/>
            <a:ext cx="609600" cy="466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124200" y="4267200"/>
            <a:ext cx="1371600" cy="400110"/>
          </a:xfrm>
          <a:prstGeom prst="rect">
            <a:avLst/>
          </a:prstGeom>
          <a:noFill/>
        </p:spPr>
        <p:txBody>
          <a:bodyPr wrap="square" rtlCol="0">
            <a:spAutoFit/>
          </a:bodyPr>
          <a:lstStyle/>
          <a:p>
            <a:r>
              <a:rPr lang="en-US" sz="2000" dirty="0" smtClean="0">
                <a:latin typeface="+mj-lt"/>
              </a:rPr>
              <a:t>writes a[0]</a:t>
            </a:r>
          </a:p>
        </p:txBody>
      </p:sp>
      <p:sp>
        <p:nvSpPr>
          <p:cNvPr id="40" name="TextBox 39"/>
          <p:cNvSpPr txBox="1"/>
          <p:nvPr/>
        </p:nvSpPr>
        <p:spPr>
          <a:xfrm>
            <a:off x="4648200" y="3810000"/>
            <a:ext cx="1219200" cy="400110"/>
          </a:xfrm>
          <a:prstGeom prst="rect">
            <a:avLst/>
          </a:prstGeom>
          <a:noFill/>
        </p:spPr>
        <p:txBody>
          <a:bodyPr wrap="square" rtlCol="0">
            <a:spAutoFit/>
          </a:bodyPr>
          <a:lstStyle/>
          <a:p>
            <a:r>
              <a:rPr lang="en-US" sz="2000" dirty="0" smtClean="0">
                <a:latin typeface="+mj-lt"/>
              </a:rPr>
              <a:t>reads x</a:t>
            </a:r>
          </a:p>
        </p:txBody>
      </p:sp>
      <p:sp>
        <p:nvSpPr>
          <p:cNvPr id="41" name="TextBox 40"/>
          <p:cNvSpPr txBox="1"/>
          <p:nvPr/>
        </p:nvSpPr>
        <p:spPr>
          <a:xfrm>
            <a:off x="4648200" y="4267200"/>
            <a:ext cx="1371600" cy="400110"/>
          </a:xfrm>
          <a:prstGeom prst="rect">
            <a:avLst/>
          </a:prstGeom>
          <a:noFill/>
        </p:spPr>
        <p:txBody>
          <a:bodyPr wrap="square" rtlCol="0">
            <a:spAutoFit/>
          </a:bodyPr>
          <a:lstStyle/>
          <a:p>
            <a:r>
              <a:rPr lang="en-US" sz="2000" dirty="0" smtClean="0">
                <a:latin typeface="+mj-lt"/>
              </a:rPr>
              <a:t>writes a[1]</a:t>
            </a:r>
          </a:p>
        </p:txBody>
      </p:sp>
      <p:cxnSp>
        <p:nvCxnSpPr>
          <p:cNvPr id="42" name="Straight Arrow Connector 41"/>
          <p:cNvCxnSpPr>
            <a:stCxn id="36" idx="2"/>
          </p:cNvCxnSpPr>
          <p:nvPr/>
        </p:nvCxnSpPr>
        <p:spPr>
          <a:xfrm rot="5400000">
            <a:off x="3667155" y="4276755"/>
            <a:ext cx="1332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5114161" y="4247921"/>
            <a:ext cx="1332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1" idx="2"/>
          </p:cNvCxnSpPr>
          <p:nvPr/>
        </p:nvCxnSpPr>
        <p:spPr>
          <a:xfrm rot="5400000">
            <a:off x="4581555" y="4505355"/>
            <a:ext cx="59049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2"/>
          </p:cNvCxnSpPr>
          <p:nvPr/>
        </p:nvCxnSpPr>
        <p:spPr>
          <a:xfrm rot="16200000" flipH="1">
            <a:off x="3824020" y="4653290"/>
            <a:ext cx="58156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124200" y="1981200"/>
            <a:ext cx="28956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324600" y="2000071"/>
            <a:ext cx="2819400" cy="1200329"/>
          </a:xfrm>
          <a:prstGeom prst="rect">
            <a:avLst/>
          </a:prstGeom>
          <a:noFill/>
        </p:spPr>
        <p:txBody>
          <a:bodyPr wrap="square" rtlCol="0">
            <a:spAutoFit/>
          </a:bodyPr>
          <a:lstStyle/>
          <a:p>
            <a:r>
              <a:rPr lang="en-US" dirty="0" err="1" smtClean="0">
                <a:latin typeface="Lucida Console" pitchFamily="49" charset="0"/>
              </a:rPr>
              <a:t>Parallel.For</a:t>
            </a:r>
            <a:r>
              <a:rPr lang="en-US" dirty="0" smtClean="0">
                <a:latin typeface="Lucida Console" pitchFamily="49" charset="0"/>
              </a:rPr>
              <a:t>(0,2, </a:t>
            </a:r>
          </a:p>
          <a:p>
            <a:r>
              <a:rPr lang="en-US" dirty="0" err="1" smtClean="0">
                <a:latin typeface="Lucida Console" pitchFamily="49" charset="0"/>
              </a:rPr>
              <a:t>i</a:t>
            </a:r>
            <a:r>
              <a:rPr lang="en-US" dirty="0" smtClean="0">
                <a:latin typeface="Lucida Console" pitchFamily="49" charset="0"/>
              </a:rPr>
              <a:t> =&gt; {</a:t>
            </a:r>
          </a:p>
          <a:p>
            <a:r>
              <a:rPr lang="en-US" dirty="0" smtClean="0">
                <a:latin typeface="Lucida Console" pitchFamily="49" charset="0"/>
              </a:rPr>
              <a:t>    a[</a:t>
            </a:r>
            <a:r>
              <a:rPr lang="en-US" dirty="0" err="1" smtClean="0">
                <a:latin typeface="Lucida Console" pitchFamily="49" charset="0"/>
              </a:rPr>
              <a:t>i</a:t>
            </a:r>
            <a:r>
              <a:rPr lang="en-US" dirty="0" smtClean="0">
                <a:latin typeface="Lucida Console" pitchFamily="49" charset="0"/>
              </a:rPr>
              <a:t>] = a[i+1];</a:t>
            </a:r>
          </a:p>
          <a:p>
            <a:r>
              <a:rPr lang="en-US" dirty="0" smtClean="0">
                <a:latin typeface="Lucida Console" pitchFamily="49" charset="0"/>
              </a:rPr>
              <a:t>});</a:t>
            </a:r>
            <a:endParaRPr lang="en-US" dirty="0">
              <a:latin typeface="Lucida Console" pitchFamily="49" charset="0"/>
            </a:endParaRPr>
          </a:p>
        </p:txBody>
      </p:sp>
      <p:sp>
        <p:nvSpPr>
          <p:cNvPr id="49" name="TextBox 48"/>
          <p:cNvSpPr txBox="1"/>
          <p:nvPr/>
        </p:nvSpPr>
        <p:spPr>
          <a:xfrm>
            <a:off x="6172200" y="3810000"/>
            <a:ext cx="1219200" cy="400110"/>
          </a:xfrm>
          <a:prstGeom prst="rect">
            <a:avLst/>
          </a:prstGeom>
          <a:noFill/>
        </p:spPr>
        <p:txBody>
          <a:bodyPr wrap="square" rtlCol="0">
            <a:spAutoFit/>
          </a:bodyPr>
          <a:lstStyle/>
          <a:p>
            <a:r>
              <a:rPr lang="en-US" sz="2000" dirty="0" smtClean="0">
                <a:latin typeface="+mj-lt"/>
              </a:rPr>
              <a:t>reads a[1]</a:t>
            </a:r>
          </a:p>
        </p:txBody>
      </p:sp>
      <p:cxnSp>
        <p:nvCxnSpPr>
          <p:cNvPr id="50" name="Straight Arrow Connector 49"/>
          <p:cNvCxnSpPr/>
          <p:nvPr/>
        </p:nvCxnSpPr>
        <p:spPr>
          <a:xfrm rot="10800000" flipV="1">
            <a:off x="6858000" y="3343870"/>
            <a:ext cx="762000" cy="466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620000" y="3343870"/>
            <a:ext cx="609600" cy="466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172200" y="4267200"/>
            <a:ext cx="1371600" cy="400110"/>
          </a:xfrm>
          <a:prstGeom prst="rect">
            <a:avLst/>
          </a:prstGeom>
          <a:noFill/>
        </p:spPr>
        <p:txBody>
          <a:bodyPr wrap="square" rtlCol="0">
            <a:spAutoFit/>
          </a:bodyPr>
          <a:lstStyle/>
          <a:p>
            <a:r>
              <a:rPr lang="en-US" sz="2000" dirty="0" smtClean="0">
                <a:latin typeface="+mj-lt"/>
              </a:rPr>
              <a:t>writes a[0]</a:t>
            </a:r>
          </a:p>
        </p:txBody>
      </p:sp>
      <p:sp>
        <p:nvSpPr>
          <p:cNvPr id="53" name="TextBox 52"/>
          <p:cNvSpPr txBox="1"/>
          <p:nvPr/>
        </p:nvSpPr>
        <p:spPr>
          <a:xfrm>
            <a:off x="7696200" y="3810000"/>
            <a:ext cx="1219200" cy="400110"/>
          </a:xfrm>
          <a:prstGeom prst="rect">
            <a:avLst/>
          </a:prstGeom>
          <a:noFill/>
        </p:spPr>
        <p:txBody>
          <a:bodyPr wrap="square" rtlCol="0">
            <a:spAutoFit/>
          </a:bodyPr>
          <a:lstStyle/>
          <a:p>
            <a:r>
              <a:rPr lang="en-US" sz="2000" smtClean="0">
                <a:latin typeface="+mj-lt"/>
              </a:rPr>
              <a:t>reads a[2]</a:t>
            </a:r>
            <a:endParaRPr lang="en-US" sz="2000" dirty="0" smtClean="0">
              <a:latin typeface="+mj-lt"/>
            </a:endParaRPr>
          </a:p>
        </p:txBody>
      </p:sp>
      <p:sp>
        <p:nvSpPr>
          <p:cNvPr id="54" name="TextBox 53"/>
          <p:cNvSpPr txBox="1"/>
          <p:nvPr/>
        </p:nvSpPr>
        <p:spPr>
          <a:xfrm>
            <a:off x="7696200" y="4267200"/>
            <a:ext cx="1447800" cy="400110"/>
          </a:xfrm>
          <a:prstGeom prst="rect">
            <a:avLst/>
          </a:prstGeom>
          <a:noFill/>
        </p:spPr>
        <p:txBody>
          <a:bodyPr wrap="square" rtlCol="0">
            <a:spAutoFit/>
          </a:bodyPr>
          <a:lstStyle/>
          <a:p>
            <a:r>
              <a:rPr lang="en-US" sz="2000" dirty="0" smtClean="0">
                <a:latin typeface="+mj-lt"/>
              </a:rPr>
              <a:t>writes a[1]</a:t>
            </a:r>
          </a:p>
        </p:txBody>
      </p:sp>
      <p:cxnSp>
        <p:nvCxnSpPr>
          <p:cNvPr id="55" name="Straight Arrow Connector 54"/>
          <p:cNvCxnSpPr>
            <a:stCxn id="49" idx="2"/>
          </p:cNvCxnSpPr>
          <p:nvPr/>
        </p:nvCxnSpPr>
        <p:spPr>
          <a:xfrm rot="5400000">
            <a:off x="6715155" y="4276755"/>
            <a:ext cx="1332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a:off x="8162161" y="4247921"/>
            <a:ext cx="1332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4" idx="2"/>
          </p:cNvCxnSpPr>
          <p:nvPr/>
        </p:nvCxnSpPr>
        <p:spPr>
          <a:xfrm rot="5400000">
            <a:off x="7648605" y="4486305"/>
            <a:ext cx="590490"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2"/>
          </p:cNvCxnSpPr>
          <p:nvPr/>
        </p:nvCxnSpPr>
        <p:spPr>
          <a:xfrm rot="16200000" flipH="1">
            <a:off x="6872020" y="4653290"/>
            <a:ext cx="58156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Left-Right Arrow 58"/>
          <p:cNvSpPr/>
          <p:nvPr/>
        </p:nvSpPr>
        <p:spPr>
          <a:xfrm rot="2194046">
            <a:off x="7186097" y="4136689"/>
            <a:ext cx="685800" cy="3048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race</a:t>
            </a:r>
            <a:endParaRPr lang="en-US" sz="1400" dirty="0"/>
          </a:p>
        </p:txBody>
      </p:sp>
      <p:sp>
        <p:nvSpPr>
          <p:cNvPr id="60" name="Rectangle 59"/>
          <p:cNvSpPr/>
          <p:nvPr/>
        </p:nvSpPr>
        <p:spPr>
          <a:xfrm>
            <a:off x="6172200" y="1981200"/>
            <a:ext cx="2971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228600" y="5638800"/>
            <a:ext cx="2590800" cy="707886"/>
          </a:xfrm>
          <a:prstGeom prst="rect">
            <a:avLst/>
          </a:prstGeom>
          <a:noFill/>
        </p:spPr>
        <p:txBody>
          <a:bodyPr wrap="square" rtlCol="0">
            <a:spAutoFit/>
          </a:bodyPr>
          <a:lstStyle/>
          <a:p>
            <a:r>
              <a:rPr lang="en-US" sz="2000" b="1" dirty="0" smtClean="0">
                <a:solidFill>
                  <a:srgbClr val="FF0000"/>
                </a:solidFill>
                <a:latin typeface="+mj-lt"/>
              </a:rPr>
              <a:t>Race between two writes.</a:t>
            </a:r>
            <a:endParaRPr lang="en-US" sz="2000" b="1" dirty="0">
              <a:solidFill>
                <a:srgbClr val="FF0000"/>
              </a:solidFill>
              <a:latin typeface="+mj-lt"/>
            </a:endParaRPr>
          </a:p>
        </p:txBody>
      </p:sp>
      <p:sp>
        <p:nvSpPr>
          <p:cNvPr id="62" name="TextBox 61"/>
          <p:cNvSpPr txBox="1"/>
          <p:nvPr/>
        </p:nvSpPr>
        <p:spPr>
          <a:xfrm>
            <a:off x="6324600" y="5616714"/>
            <a:ext cx="2590800" cy="707886"/>
          </a:xfrm>
          <a:prstGeom prst="rect">
            <a:avLst/>
          </a:prstGeom>
          <a:noFill/>
        </p:spPr>
        <p:txBody>
          <a:bodyPr wrap="square" rtlCol="0">
            <a:spAutoFit/>
          </a:bodyPr>
          <a:lstStyle/>
          <a:p>
            <a:r>
              <a:rPr lang="en-US" sz="2000" b="1" dirty="0" smtClean="0">
                <a:solidFill>
                  <a:srgbClr val="FF0000"/>
                </a:solidFill>
                <a:latin typeface="+mj-lt"/>
              </a:rPr>
              <a:t>Race between a read and a write.</a:t>
            </a:r>
            <a:endParaRPr lang="en-US" sz="2000" b="1" dirty="0">
              <a:solidFill>
                <a:srgbClr val="FF0000"/>
              </a:solidFill>
              <a:latin typeface="+mj-lt"/>
            </a:endParaRPr>
          </a:p>
        </p:txBody>
      </p:sp>
      <p:sp>
        <p:nvSpPr>
          <p:cNvPr id="63" name="TextBox 62"/>
          <p:cNvSpPr txBox="1"/>
          <p:nvPr/>
        </p:nvSpPr>
        <p:spPr>
          <a:xfrm>
            <a:off x="3200400" y="5638800"/>
            <a:ext cx="2590800" cy="707886"/>
          </a:xfrm>
          <a:prstGeom prst="rect">
            <a:avLst/>
          </a:prstGeom>
          <a:noFill/>
        </p:spPr>
        <p:txBody>
          <a:bodyPr wrap="square" rtlCol="0">
            <a:spAutoFit/>
          </a:bodyPr>
          <a:lstStyle/>
          <a:p>
            <a:r>
              <a:rPr lang="en-US" sz="2000" b="1" dirty="0" smtClean="0">
                <a:solidFill>
                  <a:srgbClr val="00B050"/>
                </a:solidFill>
                <a:latin typeface="+mj-lt"/>
              </a:rPr>
              <a:t>No Race between two reads.</a:t>
            </a:r>
            <a:endParaRPr lang="en-US" sz="2000" b="1" dirty="0">
              <a:solidFill>
                <a:srgbClr val="00B050"/>
              </a:solidFill>
              <a:latin typeface="+mj-lt"/>
            </a:endParaRPr>
          </a:p>
        </p:txBody>
      </p:sp>
      <p:sp>
        <p:nvSpPr>
          <p:cNvPr id="46" name="Slide Number Placeholder 45"/>
          <p:cNvSpPr>
            <a:spLocks noGrp="1"/>
          </p:cNvSpPr>
          <p:nvPr>
            <p:ph type="sldNum" sz="quarter" idx="12"/>
          </p:nvPr>
        </p:nvSpPr>
        <p:spPr/>
        <p:txBody>
          <a:bodyPr/>
          <a:lstStyle/>
          <a:p>
            <a:fld id="{F4FB5E65-51E1-460A-B5D3-B6231F8C0386}" type="slidenum">
              <a:rPr lang="en-US" smtClean="0"/>
              <a:pPr/>
              <a:t>15</a:t>
            </a:fld>
            <a:endParaRPr lang="en-US"/>
          </a:p>
        </p:txBody>
      </p:sp>
      <p:sp>
        <p:nvSpPr>
          <p:cNvPr id="64" name="Footer Placeholder 63"/>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3" name="Date Placeholder 2"/>
          <p:cNvSpPr>
            <a:spLocks noGrp="1"/>
          </p:cNvSpPr>
          <p:nvPr>
            <p:ph type="dt" sz="half" idx="10"/>
          </p:nvPr>
        </p:nvSpPr>
        <p:spPr/>
        <p:txBody>
          <a:bodyPr/>
          <a:lstStyle/>
          <a:p>
            <a:r>
              <a:rPr lang="en-US" smtClean="0"/>
              <a:t>6/22/2010</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Spotting Reads &amp; Writes</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Sometimes a single statement performs multiple memory accesses</a:t>
            </a:r>
            <a:endParaRPr lang="en-US" dirty="0"/>
          </a:p>
        </p:txBody>
      </p:sp>
      <p:sp>
        <p:nvSpPr>
          <p:cNvPr id="4" name="Date Placeholder 3"/>
          <p:cNvSpPr>
            <a:spLocks noGrp="1"/>
          </p:cNvSpPr>
          <p:nvPr>
            <p:ph type="dt" sz="half" idx="10"/>
          </p:nvPr>
        </p:nvSpPr>
        <p:spPr/>
        <p:txBody>
          <a:bodyPr/>
          <a:lstStyle/>
          <a:p>
            <a:r>
              <a:rPr lang="en-US" smtClean="0"/>
              <a:t>6/22/2010</a:t>
            </a:r>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Slide Number Placeholder 5"/>
          <p:cNvSpPr>
            <a:spLocks noGrp="1"/>
          </p:cNvSpPr>
          <p:nvPr>
            <p:ph type="sldNum" sz="quarter" idx="12"/>
          </p:nvPr>
        </p:nvSpPr>
        <p:spPr/>
        <p:txBody>
          <a:bodyPr/>
          <a:lstStyle/>
          <a:p>
            <a:fld id="{F4FB5E65-51E1-460A-B5D3-B6231F8C0386}" type="slidenum">
              <a:rPr lang="en-US" smtClean="0"/>
              <a:pPr/>
              <a:t>16</a:t>
            </a:fld>
            <a:endParaRPr lang="en-US"/>
          </a:p>
        </p:txBody>
      </p:sp>
      <p:sp>
        <p:nvSpPr>
          <p:cNvPr id="7" name="Vertical Scroll 6"/>
          <p:cNvSpPr/>
          <p:nvPr/>
        </p:nvSpPr>
        <p:spPr>
          <a:xfrm>
            <a:off x="4724400" y="2514600"/>
            <a:ext cx="3810000" cy="3810000"/>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smtClean="0"/>
          </a:p>
          <a:p>
            <a:pPr algn="ctr"/>
            <a:endParaRPr lang="en-US" b="1" dirty="0" smtClean="0"/>
          </a:p>
          <a:p>
            <a:pPr algn="ctr"/>
            <a:r>
              <a:rPr lang="en-US" dirty="0" smtClean="0"/>
              <a:t>When you execute</a:t>
            </a:r>
          </a:p>
          <a:p>
            <a:pPr algn="ctr"/>
            <a:endParaRPr lang="en-US" dirty="0" smtClean="0"/>
          </a:p>
          <a:p>
            <a:pPr algn="ctr"/>
            <a:r>
              <a:rPr lang="en-US" dirty="0" smtClean="0">
                <a:latin typeface="Lucida Console" pitchFamily="49" charset="0"/>
              </a:rPr>
              <a:t>a[i] = x</a:t>
            </a:r>
          </a:p>
          <a:p>
            <a:pPr algn="ctr"/>
            <a:endParaRPr lang="en-US" dirty="0" smtClean="0">
              <a:latin typeface="Lucida Console" pitchFamily="49" charset="0"/>
            </a:endParaRPr>
          </a:p>
          <a:p>
            <a:pPr algn="ctr"/>
            <a:r>
              <a:rPr lang="en-US" dirty="0" smtClean="0"/>
              <a:t>there are actually three reads and one write:</a:t>
            </a:r>
          </a:p>
          <a:p>
            <a:pPr algn="ctr"/>
            <a:endParaRPr lang="en-US" dirty="0" smtClean="0"/>
          </a:p>
          <a:p>
            <a:pPr algn="ctr"/>
            <a:r>
              <a:rPr lang="en-US" dirty="0" smtClean="0"/>
              <a:t>reads x</a:t>
            </a:r>
          </a:p>
          <a:p>
            <a:pPr algn="ctr"/>
            <a:r>
              <a:rPr lang="en-US" dirty="0" smtClean="0"/>
              <a:t>reads a</a:t>
            </a:r>
          </a:p>
          <a:p>
            <a:pPr algn="ctr"/>
            <a:r>
              <a:rPr lang="en-US" dirty="0" smtClean="0"/>
              <a:t>reads </a:t>
            </a:r>
            <a:r>
              <a:rPr lang="en-US" dirty="0" err="1" smtClean="0"/>
              <a:t>i</a:t>
            </a:r>
            <a:endParaRPr lang="en-US" dirty="0" smtClean="0"/>
          </a:p>
          <a:p>
            <a:pPr algn="ctr"/>
            <a:r>
              <a:rPr lang="en-US" dirty="0" smtClean="0"/>
              <a:t>writes a[</a:t>
            </a:r>
            <a:r>
              <a:rPr lang="en-US" dirty="0" err="1" smtClean="0"/>
              <a:t>i</a:t>
            </a:r>
            <a:r>
              <a:rPr lang="en-US" dirty="0" smtClean="0"/>
              <a:t>]</a:t>
            </a:r>
          </a:p>
          <a:p>
            <a:pPr algn="ctr"/>
            <a:endParaRPr lang="en-US" dirty="0" smtClean="0">
              <a:latin typeface="Lucida Console" pitchFamily="49" charset="0"/>
            </a:endParaRPr>
          </a:p>
          <a:p>
            <a:pPr algn="ctr"/>
            <a:r>
              <a:rPr lang="en-US" dirty="0" smtClean="0"/>
              <a:t> </a:t>
            </a:r>
            <a:endParaRPr lang="en-US" dirty="0"/>
          </a:p>
        </p:txBody>
      </p:sp>
      <p:sp>
        <p:nvSpPr>
          <p:cNvPr id="8" name="Vertical Scroll 7"/>
          <p:cNvSpPr/>
          <p:nvPr/>
        </p:nvSpPr>
        <p:spPr>
          <a:xfrm>
            <a:off x="457200" y="2514600"/>
            <a:ext cx="3810000" cy="3657600"/>
          </a:xfrm>
          <a:prstGeom prst="vertic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dirty="0" smtClean="0"/>
          </a:p>
          <a:p>
            <a:pPr algn="ctr"/>
            <a:endParaRPr lang="en-US" b="1" dirty="0" smtClean="0"/>
          </a:p>
          <a:p>
            <a:pPr algn="ctr"/>
            <a:r>
              <a:rPr lang="en-US" dirty="0" smtClean="0"/>
              <a:t>When you execute</a:t>
            </a:r>
          </a:p>
          <a:p>
            <a:pPr algn="ctr"/>
            <a:endParaRPr lang="en-US" dirty="0" smtClean="0"/>
          </a:p>
          <a:p>
            <a:pPr algn="ctr"/>
            <a:r>
              <a:rPr lang="en-US" dirty="0">
                <a:latin typeface="Lucida Console" pitchFamily="49" charset="0"/>
              </a:rPr>
              <a:t>x</a:t>
            </a:r>
            <a:r>
              <a:rPr lang="en-US" dirty="0" smtClean="0">
                <a:latin typeface="Lucida Console" pitchFamily="49" charset="0"/>
              </a:rPr>
              <a:t> += y</a:t>
            </a:r>
          </a:p>
          <a:p>
            <a:pPr algn="ctr"/>
            <a:endParaRPr lang="en-US" dirty="0" smtClean="0">
              <a:latin typeface="Lucida Console" pitchFamily="49" charset="0"/>
            </a:endParaRPr>
          </a:p>
          <a:p>
            <a:pPr algn="ctr"/>
            <a:r>
              <a:rPr lang="en-US" dirty="0" smtClean="0"/>
              <a:t>there are actually two reads and one write:</a:t>
            </a:r>
          </a:p>
          <a:p>
            <a:pPr algn="ctr"/>
            <a:endParaRPr lang="en-US" dirty="0" smtClean="0"/>
          </a:p>
          <a:p>
            <a:pPr algn="ctr"/>
            <a:r>
              <a:rPr lang="en-US" dirty="0" smtClean="0"/>
              <a:t>reads x</a:t>
            </a:r>
          </a:p>
          <a:p>
            <a:pPr algn="ctr"/>
            <a:r>
              <a:rPr lang="en-US" dirty="0" smtClean="0"/>
              <a:t>reads y</a:t>
            </a:r>
          </a:p>
          <a:p>
            <a:pPr algn="ctr"/>
            <a:r>
              <a:rPr lang="en-US" dirty="0"/>
              <a:t>w</a:t>
            </a:r>
            <a:r>
              <a:rPr lang="en-US" dirty="0" smtClean="0"/>
              <a:t>rites x</a:t>
            </a:r>
          </a:p>
          <a:p>
            <a:pPr algn="ctr"/>
            <a:endParaRPr lang="en-US" dirty="0" smtClean="0">
              <a:latin typeface="Lucida Console" pitchFamily="49" charset="0"/>
            </a:endParaRPr>
          </a:p>
          <a:p>
            <a:pPr algn="ctr"/>
            <a:r>
              <a:rPr lang="en-US" dirty="0" smtClean="0"/>
              <a:t> </a:t>
            </a:r>
            <a:endParaRPr lang="en-US" dirty="0"/>
          </a:p>
        </p:txBody>
      </p:sp>
    </p:spTree>
    <p:extLst>
      <p:ext uri="{BB962C8B-B14F-4D97-AF65-F5344CB8AC3E}">
        <p14:creationId xmlns:p14="http://schemas.microsoft.com/office/powerpoint/2010/main" val="2400187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lstStyle/>
          <a:p>
            <a:r>
              <a:rPr lang="en-US" dirty="0" smtClean="0"/>
              <a:t>Data Races can be hard to spot.</a:t>
            </a:r>
            <a:endParaRPr lang="en-US" dirty="0"/>
          </a:p>
        </p:txBody>
      </p:sp>
      <p:sp>
        <p:nvSpPr>
          <p:cNvPr id="3" name="Content Placeholder 2"/>
          <p:cNvSpPr>
            <a:spLocks noGrp="1"/>
          </p:cNvSpPr>
          <p:nvPr>
            <p:ph idx="1"/>
          </p:nvPr>
        </p:nvSpPr>
        <p:spPr>
          <a:xfrm>
            <a:off x="4800600" y="2895600"/>
            <a:ext cx="3962400" cy="2697163"/>
          </a:xfrm>
        </p:spPr>
        <p:txBody>
          <a:bodyPr/>
          <a:lstStyle/>
          <a:p>
            <a:r>
              <a:rPr lang="en-US" dirty="0" smtClean="0"/>
              <a:t>Code looks fine... at first.</a:t>
            </a:r>
            <a:endParaRPr lang="en-US" dirty="0"/>
          </a:p>
        </p:txBody>
      </p:sp>
      <p:sp>
        <p:nvSpPr>
          <p:cNvPr id="4" name="TextBox 3"/>
          <p:cNvSpPr txBox="1"/>
          <p:nvPr/>
        </p:nvSpPr>
        <p:spPr>
          <a:xfrm>
            <a:off x="533400" y="1619071"/>
            <a:ext cx="5334000" cy="646331"/>
          </a:xfrm>
          <a:prstGeom prst="rect">
            <a:avLst/>
          </a:prstGeom>
          <a:noFill/>
        </p:spPr>
        <p:txBody>
          <a:bodyPr wrap="square" rtlCol="0">
            <a:spAutoFit/>
          </a:bodyPr>
          <a:lstStyle/>
          <a:p>
            <a:r>
              <a:rPr lang="en-US" dirty="0" err="1" smtClean="0">
                <a:latin typeface="Consolas" pitchFamily="49" charset="0"/>
              </a:rPr>
              <a:t>Parallel.For</a:t>
            </a:r>
            <a:r>
              <a:rPr lang="en-US" dirty="0" smtClean="0">
                <a:latin typeface="Consolas" pitchFamily="49" charset="0"/>
              </a:rPr>
              <a:t>(0, 10000, </a:t>
            </a:r>
          </a:p>
          <a:p>
            <a:r>
              <a:rPr lang="en-US" dirty="0" smtClean="0">
                <a:latin typeface="Consolas" pitchFamily="49" charset="0"/>
              </a:rPr>
              <a:t>    </a:t>
            </a:r>
            <a:r>
              <a:rPr lang="en-US" dirty="0" err="1" smtClean="0">
                <a:latin typeface="Consolas" pitchFamily="49" charset="0"/>
              </a:rPr>
              <a:t>i</a:t>
            </a:r>
            <a:r>
              <a:rPr lang="en-US" dirty="0" smtClean="0">
                <a:latin typeface="Consolas" pitchFamily="49" charset="0"/>
              </a:rPr>
              <a:t> =&gt; {a[</a:t>
            </a:r>
            <a:r>
              <a:rPr lang="en-US" dirty="0" err="1" smtClean="0">
                <a:latin typeface="Consolas" pitchFamily="49" charset="0"/>
              </a:rPr>
              <a:t>i</a:t>
            </a:r>
            <a:r>
              <a:rPr lang="en-US" dirty="0" smtClean="0">
                <a:latin typeface="Consolas" pitchFamily="49" charset="0"/>
              </a:rPr>
              <a:t>] = new </a:t>
            </a:r>
            <a:r>
              <a:rPr lang="en-US" dirty="0" err="1" smtClean="0">
                <a:latin typeface="Consolas" pitchFamily="49" charset="0"/>
              </a:rPr>
              <a:t>Foo</a:t>
            </a:r>
            <a:r>
              <a:rPr lang="en-US" dirty="0" smtClean="0">
                <a:latin typeface="Consolas" pitchFamily="49" charset="0"/>
              </a:rPr>
              <a:t>();})</a:t>
            </a:r>
          </a:p>
        </p:txBody>
      </p:sp>
      <p:sp>
        <p:nvSpPr>
          <p:cNvPr id="5" name="Rectangle 4"/>
          <p:cNvSpPr/>
          <p:nvPr/>
        </p:nvSpPr>
        <p:spPr>
          <a:xfrm>
            <a:off x="381000" y="1600200"/>
            <a:ext cx="5943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F4FB5E65-51E1-460A-B5D3-B6231F8C0386}" type="slidenum">
              <a:rPr lang="en-US" smtClean="0"/>
              <a:pPr/>
              <a:t>17</a:t>
            </a:fld>
            <a:endParaRPr lang="en-US"/>
          </a:p>
        </p:txBody>
      </p:sp>
      <p:sp>
        <p:nvSpPr>
          <p:cNvPr id="9" name="Footer Placeholder 8"/>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Date Placeholder 5"/>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2261853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lstStyle/>
          <a:p>
            <a:r>
              <a:rPr lang="en-US" dirty="0" smtClean="0"/>
              <a:t>Data Races can be hard to spot.</a:t>
            </a:r>
            <a:endParaRPr lang="en-US" dirty="0"/>
          </a:p>
        </p:txBody>
      </p:sp>
      <p:sp>
        <p:nvSpPr>
          <p:cNvPr id="3" name="Content Placeholder 2"/>
          <p:cNvSpPr>
            <a:spLocks noGrp="1"/>
          </p:cNvSpPr>
          <p:nvPr>
            <p:ph idx="1"/>
          </p:nvPr>
        </p:nvSpPr>
        <p:spPr>
          <a:xfrm>
            <a:off x="533400" y="2895600"/>
            <a:ext cx="8229600" cy="2697163"/>
          </a:xfrm>
        </p:spPr>
        <p:txBody>
          <a:bodyPr/>
          <a:lstStyle/>
          <a:p>
            <a:r>
              <a:rPr lang="en-US" dirty="0" smtClean="0"/>
              <a:t>Problem: we have to follow calls... even if they look harmless at first (like a constructor).</a:t>
            </a:r>
            <a:endParaRPr lang="en-US" dirty="0"/>
          </a:p>
        </p:txBody>
      </p:sp>
      <p:sp>
        <p:nvSpPr>
          <p:cNvPr id="4" name="TextBox 3"/>
          <p:cNvSpPr txBox="1"/>
          <p:nvPr/>
        </p:nvSpPr>
        <p:spPr>
          <a:xfrm>
            <a:off x="533400" y="1619071"/>
            <a:ext cx="5334000" cy="646331"/>
          </a:xfrm>
          <a:prstGeom prst="rect">
            <a:avLst/>
          </a:prstGeom>
          <a:noFill/>
        </p:spPr>
        <p:txBody>
          <a:bodyPr wrap="square" rtlCol="0">
            <a:spAutoFit/>
          </a:bodyPr>
          <a:lstStyle/>
          <a:p>
            <a:r>
              <a:rPr lang="en-US" dirty="0" err="1" smtClean="0">
                <a:latin typeface="Consolas" pitchFamily="49" charset="0"/>
              </a:rPr>
              <a:t>Parallel.For</a:t>
            </a:r>
            <a:r>
              <a:rPr lang="en-US" dirty="0" smtClean="0">
                <a:latin typeface="Consolas" pitchFamily="49" charset="0"/>
              </a:rPr>
              <a:t>(0, 10000, </a:t>
            </a:r>
          </a:p>
          <a:p>
            <a:r>
              <a:rPr lang="en-US" dirty="0" smtClean="0">
                <a:latin typeface="Consolas" pitchFamily="49" charset="0"/>
              </a:rPr>
              <a:t>    </a:t>
            </a:r>
            <a:r>
              <a:rPr lang="en-US" dirty="0" err="1" smtClean="0">
                <a:latin typeface="Consolas" pitchFamily="49" charset="0"/>
              </a:rPr>
              <a:t>i</a:t>
            </a:r>
            <a:r>
              <a:rPr lang="en-US" dirty="0" smtClean="0">
                <a:latin typeface="Consolas" pitchFamily="49" charset="0"/>
              </a:rPr>
              <a:t> =&gt; {a[</a:t>
            </a:r>
            <a:r>
              <a:rPr lang="en-US" dirty="0" err="1" smtClean="0">
                <a:latin typeface="Consolas" pitchFamily="49" charset="0"/>
              </a:rPr>
              <a:t>i</a:t>
            </a:r>
            <a:r>
              <a:rPr lang="en-US" dirty="0" smtClean="0">
                <a:latin typeface="Consolas" pitchFamily="49" charset="0"/>
              </a:rPr>
              <a:t>] = new </a:t>
            </a:r>
            <a:r>
              <a:rPr lang="en-US" dirty="0" err="1" smtClean="0">
                <a:latin typeface="Consolas" pitchFamily="49" charset="0"/>
              </a:rPr>
              <a:t>Foo</a:t>
            </a:r>
            <a:r>
              <a:rPr lang="en-US" dirty="0" smtClean="0">
                <a:latin typeface="Consolas" pitchFamily="49" charset="0"/>
              </a:rPr>
              <a:t>();})</a:t>
            </a:r>
          </a:p>
        </p:txBody>
      </p:sp>
      <p:sp>
        <p:nvSpPr>
          <p:cNvPr id="5" name="Rectangle 4"/>
          <p:cNvSpPr/>
          <p:nvPr/>
        </p:nvSpPr>
        <p:spPr>
          <a:xfrm>
            <a:off x="381000" y="1600200"/>
            <a:ext cx="5943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bwMode="auto">
          <a:xfrm>
            <a:off x="3657600" y="5410200"/>
            <a:ext cx="1334369" cy="651354"/>
          </a:xfrm>
          <a:prstGeom prst="ellipse">
            <a:avLst/>
          </a:prstGeom>
          <a:noFill/>
          <a:ln w="63500">
            <a:solidFill>
              <a:srgbClr val="FFFF00"/>
            </a:solidFill>
            <a:headEnd type="none" w="med" len="med"/>
            <a:tailEnd type="none" w="med" len="med"/>
          </a:ln>
          <a:effectLst>
            <a:outerShdw blurRad="50800" dist="38100" dir="5400000" algn="t"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8" name="Oval 7"/>
          <p:cNvSpPr/>
          <p:nvPr/>
        </p:nvSpPr>
        <p:spPr bwMode="auto">
          <a:xfrm>
            <a:off x="2743200" y="4343400"/>
            <a:ext cx="2206722" cy="503129"/>
          </a:xfrm>
          <a:prstGeom prst="ellipse">
            <a:avLst/>
          </a:prstGeom>
          <a:noFill/>
          <a:ln w="63500">
            <a:solidFill>
              <a:srgbClr val="FFFF00"/>
            </a:solidFill>
            <a:headEnd type="none" w="med" len="med"/>
            <a:tailEnd type="none" w="med" len="med"/>
          </a:ln>
          <a:effectLst>
            <a:outerShdw blurRad="50800" dist="38100" dir="5400000" algn="t"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9" name="TextBox 8"/>
          <p:cNvSpPr txBox="1"/>
          <p:nvPr/>
        </p:nvSpPr>
        <p:spPr>
          <a:xfrm>
            <a:off x="6019800" y="4191000"/>
            <a:ext cx="1497277" cy="1969770"/>
          </a:xfrm>
          <a:prstGeom prst="rect">
            <a:avLst/>
          </a:prstGeom>
          <a:noFill/>
        </p:spPr>
        <p:txBody>
          <a:bodyPr wrap="square" lIns="0" tIns="0" rIns="0" bIns="0" rtlCol="0">
            <a:spAutoFit/>
          </a:bodyPr>
          <a:lstStyle/>
          <a:p>
            <a:r>
              <a:rPr lang="en-US" sz="3200" b="1" dirty="0" smtClean="0">
                <a:ln>
                  <a:solidFill>
                    <a:srgbClr val="92D050"/>
                  </a:solidFill>
                </a:ln>
                <a:solidFill>
                  <a:srgbClr val="FF0000"/>
                </a:solidFill>
              </a:rPr>
              <a:t>Data Race on static field !</a:t>
            </a:r>
          </a:p>
        </p:txBody>
      </p:sp>
      <p:sp>
        <p:nvSpPr>
          <p:cNvPr id="10" name="TextBox 9"/>
          <p:cNvSpPr txBox="1"/>
          <p:nvPr/>
        </p:nvSpPr>
        <p:spPr>
          <a:xfrm>
            <a:off x="304800" y="4191000"/>
            <a:ext cx="5334000" cy="2308324"/>
          </a:xfrm>
          <a:prstGeom prst="rect">
            <a:avLst/>
          </a:prstGeom>
          <a:noFill/>
        </p:spPr>
        <p:txBody>
          <a:bodyPr wrap="square" rtlCol="0">
            <a:spAutoFit/>
          </a:bodyPr>
          <a:lstStyle/>
          <a:p>
            <a:r>
              <a:rPr lang="en-US" dirty="0" smtClean="0">
                <a:latin typeface="Consolas" pitchFamily="49" charset="0"/>
              </a:rPr>
              <a:t>class </a:t>
            </a:r>
            <a:r>
              <a:rPr lang="en-US" dirty="0" err="1" smtClean="0">
                <a:latin typeface="Consolas" pitchFamily="49" charset="0"/>
              </a:rPr>
              <a:t>Foo</a:t>
            </a:r>
            <a:r>
              <a:rPr lang="en-US" dirty="0" smtClean="0">
                <a:latin typeface="Consolas" pitchFamily="49" charset="0"/>
              </a:rPr>
              <a:t> {</a:t>
            </a:r>
          </a:p>
          <a:p>
            <a:r>
              <a:rPr lang="en-US" dirty="0" smtClean="0">
                <a:latin typeface="Consolas" pitchFamily="49" charset="0"/>
              </a:rPr>
              <a:t>	private static </a:t>
            </a:r>
            <a:r>
              <a:rPr lang="en-US" dirty="0" err="1" smtClean="0">
                <a:latin typeface="Consolas" pitchFamily="49" charset="0"/>
              </a:rPr>
              <a:t>int</a:t>
            </a:r>
            <a:r>
              <a:rPr lang="en-US" dirty="0" smtClean="0">
                <a:latin typeface="Consolas" pitchFamily="49" charset="0"/>
              </a:rPr>
              <a:t> counter;</a:t>
            </a:r>
          </a:p>
          <a:p>
            <a:r>
              <a:rPr lang="en-US" dirty="0" smtClean="0">
                <a:latin typeface="Consolas" pitchFamily="49" charset="0"/>
              </a:rPr>
              <a:t>	private </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unique_id</a:t>
            </a:r>
            <a:r>
              <a:rPr lang="en-US" dirty="0" smtClean="0">
                <a:latin typeface="Consolas" pitchFamily="49" charset="0"/>
              </a:rPr>
              <a:t>;</a:t>
            </a:r>
          </a:p>
          <a:p>
            <a:r>
              <a:rPr lang="en-US" dirty="0" smtClean="0">
                <a:latin typeface="Consolas" pitchFamily="49" charset="0"/>
              </a:rPr>
              <a:t>	public </a:t>
            </a:r>
            <a:r>
              <a:rPr lang="en-US" dirty="0" err="1" smtClean="0">
                <a:latin typeface="Consolas" pitchFamily="49" charset="0"/>
              </a:rPr>
              <a:t>Foo</a:t>
            </a:r>
            <a:r>
              <a:rPr lang="en-US" dirty="0" smtClean="0">
                <a:latin typeface="Consolas" pitchFamily="49" charset="0"/>
              </a:rPr>
              <a:t>()</a:t>
            </a:r>
          </a:p>
          <a:p>
            <a:r>
              <a:rPr lang="en-US" dirty="0" smtClean="0">
                <a:latin typeface="Consolas" pitchFamily="49" charset="0"/>
              </a:rPr>
              <a:t>       {</a:t>
            </a:r>
          </a:p>
          <a:p>
            <a:r>
              <a:rPr lang="en-US" dirty="0" smtClean="0">
                <a:latin typeface="Consolas" pitchFamily="49" charset="0"/>
              </a:rPr>
              <a:t>		</a:t>
            </a:r>
            <a:r>
              <a:rPr lang="en-US" dirty="0" err="1" smtClean="0">
                <a:latin typeface="Consolas" pitchFamily="49" charset="0"/>
              </a:rPr>
              <a:t>unique_id</a:t>
            </a:r>
            <a:r>
              <a:rPr lang="en-US" dirty="0" smtClean="0">
                <a:latin typeface="Consolas" pitchFamily="49" charset="0"/>
              </a:rPr>
              <a:t> = counter++;</a:t>
            </a:r>
          </a:p>
          <a:p>
            <a:r>
              <a:rPr lang="en-US" dirty="0" smtClean="0">
                <a:latin typeface="Consolas" pitchFamily="49" charset="0"/>
              </a:rPr>
              <a:t>       }</a:t>
            </a:r>
          </a:p>
          <a:p>
            <a:r>
              <a:rPr lang="en-US" dirty="0" smtClean="0">
                <a:latin typeface="Consolas" pitchFamily="49" charset="0"/>
              </a:rPr>
              <a:t>}</a:t>
            </a:r>
          </a:p>
        </p:txBody>
      </p:sp>
      <p:sp>
        <p:nvSpPr>
          <p:cNvPr id="11" name="Slide Number Placeholder 10"/>
          <p:cNvSpPr>
            <a:spLocks noGrp="1"/>
          </p:cNvSpPr>
          <p:nvPr>
            <p:ph type="sldNum" sz="quarter" idx="12"/>
          </p:nvPr>
        </p:nvSpPr>
        <p:spPr/>
        <p:txBody>
          <a:bodyPr/>
          <a:lstStyle/>
          <a:p>
            <a:fld id="{F4FB5E65-51E1-460A-B5D3-B6231F8C0386}" type="slidenum">
              <a:rPr lang="en-US" smtClean="0"/>
              <a:pPr/>
              <a:t>18</a:t>
            </a:fld>
            <a:endParaRPr lang="en-US"/>
          </a:p>
        </p:txBody>
      </p:sp>
      <p:sp>
        <p:nvSpPr>
          <p:cNvPr id="12" name="Footer Placeholder 11"/>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Date Placeholder 5"/>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85277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 this Course:</a:t>
            </a:r>
            <a:br>
              <a:rPr lang="en-US" dirty="0" smtClean="0"/>
            </a:br>
            <a:r>
              <a:rPr lang="en-US" dirty="0" smtClean="0"/>
              <a:t>We Strictly Follow DRF Discipline</a:t>
            </a:r>
            <a:endParaRPr lang="en-US" dirty="0"/>
          </a:p>
        </p:txBody>
      </p:sp>
      <p:sp>
        <p:nvSpPr>
          <p:cNvPr id="3" name="Content Placeholder 2"/>
          <p:cNvSpPr>
            <a:spLocks noGrp="1"/>
          </p:cNvSpPr>
          <p:nvPr>
            <p:ph idx="1"/>
          </p:nvPr>
        </p:nvSpPr>
        <p:spPr>
          <a:xfrm>
            <a:off x="457200" y="1828802"/>
            <a:ext cx="8229600" cy="4952998"/>
          </a:xfrm>
        </p:spPr>
        <p:txBody>
          <a:bodyPr>
            <a:normAutofit/>
          </a:bodyPr>
          <a:lstStyle/>
          <a:p>
            <a:r>
              <a:rPr lang="en-US" b="1" dirty="0" smtClean="0"/>
              <a:t>Data-Race-Free (DRF) Discipline</a:t>
            </a:r>
          </a:p>
          <a:p>
            <a:pPr marL="0" indent="0">
              <a:buNone/>
            </a:pPr>
            <a:r>
              <a:rPr lang="en-US" dirty="0" smtClean="0"/>
              <a:t/>
            </a:r>
            <a:br>
              <a:rPr lang="en-US" dirty="0" smtClean="0"/>
            </a:br>
            <a:r>
              <a:rPr lang="en-US" dirty="0" smtClean="0"/>
              <a:t>means we avoid ALL data races (no such thing as a “benign” data race).</a:t>
            </a:r>
          </a:p>
          <a:p>
            <a:endParaRPr lang="en-US" dirty="0"/>
          </a:p>
          <a:p>
            <a:r>
              <a:rPr lang="en-US" dirty="0" smtClean="0"/>
              <a:t>Already “best practice” for many, but not all programmers.</a:t>
            </a:r>
          </a:p>
          <a:p>
            <a:endParaRPr lang="en-US" dirty="0"/>
          </a:p>
          <a:p>
            <a:endParaRPr lang="en-US" dirty="0" smtClean="0"/>
          </a:p>
        </p:txBody>
      </p:sp>
    </p:spTree>
    <p:extLst>
      <p:ext uri="{BB962C8B-B14F-4D97-AF65-F5344CB8AC3E}">
        <p14:creationId xmlns:p14="http://schemas.microsoft.com/office/powerpoint/2010/main" val="3896775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normAutofit/>
          </a:bodyPr>
          <a:lstStyle/>
          <a:p>
            <a:r>
              <a:rPr lang="en-US" dirty="0" smtClean="0"/>
              <a:t>Authored by</a:t>
            </a:r>
            <a:endParaRPr lang="en-US" dirty="0"/>
          </a:p>
          <a:p>
            <a:pPr lvl="1"/>
            <a:r>
              <a:rPr lang="en-US" dirty="0" smtClean="0"/>
              <a:t> Sebastian Burckhardt, MSR (Microsoft Research) Redmond</a:t>
            </a:r>
          </a:p>
        </p:txBody>
      </p:sp>
      <p:sp>
        <p:nvSpPr>
          <p:cNvPr id="4" name="Date Placeholder 3"/>
          <p:cNvSpPr>
            <a:spLocks noGrp="1"/>
          </p:cNvSpPr>
          <p:nvPr>
            <p:ph type="dt" sz="half" idx="10"/>
          </p:nvPr>
        </p:nvSpPr>
        <p:spPr/>
        <p:txBody>
          <a:bodyPr/>
          <a:lstStyle/>
          <a:p>
            <a:fld id="{D4B584B6-1638-46E2-A2BE-CECDC9A97AF8}" type="datetime1">
              <a:rPr lang="en-US" smtClean="0"/>
              <a:t>5/2/2018</a:t>
            </a:fld>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p>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872897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DRF Discipline Advantages</a:t>
            </a:r>
            <a:endParaRPr lang="en-US" dirty="0"/>
          </a:p>
        </p:txBody>
      </p:sp>
      <p:sp>
        <p:nvSpPr>
          <p:cNvPr id="8" name="Content Placeholder 7"/>
          <p:cNvSpPr>
            <a:spLocks noGrp="1"/>
          </p:cNvSpPr>
          <p:nvPr>
            <p:ph idx="1"/>
          </p:nvPr>
        </p:nvSpPr>
        <p:spPr>
          <a:xfrm>
            <a:off x="457200" y="1600200"/>
            <a:ext cx="8229600" cy="5029200"/>
          </a:xfrm>
        </p:spPr>
        <p:txBody>
          <a:bodyPr>
            <a:normAutofit/>
          </a:bodyPr>
          <a:lstStyle/>
          <a:p>
            <a:pPr marL="514350" indent="-457200"/>
            <a:r>
              <a:rPr lang="en-US" dirty="0" smtClean="0"/>
              <a:t>Avoid issues with memory model</a:t>
            </a:r>
          </a:p>
          <a:p>
            <a:pPr marL="514350" indent="-457200"/>
            <a:r>
              <a:rPr lang="en-US" dirty="0" smtClean="0"/>
              <a:t>Make code more declarative</a:t>
            </a:r>
          </a:p>
          <a:p>
            <a:pPr marL="514350" indent="-457200"/>
            <a:r>
              <a:rPr lang="en-US" dirty="0" smtClean="0"/>
              <a:t>Make Race Detection Tools More Useful</a:t>
            </a:r>
            <a:br>
              <a:rPr lang="en-US" dirty="0" smtClean="0"/>
            </a:br>
            <a:r>
              <a:rPr lang="en-US" dirty="0" smtClean="0"/>
              <a:t/>
            </a:r>
            <a:br>
              <a:rPr lang="en-US" dirty="0" smtClean="0"/>
            </a:br>
            <a:r>
              <a:rPr lang="en-US" dirty="0" smtClean="0"/>
              <a:t>Race Detectors are excellent at finding</a:t>
            </a:r>
          </a:p>
          <a:p>
            <a:pPr marL="1314450" lvl="2" indent="-457200"/>
            <a:r>
              <a:rPr lang="en-US" dirty="0" smtClean="0"/>
              <a:t>forgotten dependencies</a:t>
            </a:r>
          </a:p>
          <a:p>
            <a:pPr marL="1314450" lvl="2" indent="-457200"/>
            <a:r>
              <a:rPr lang="en-US" dirty="0" smtClean="0"/>
              <a:t>unexpected conflicts</a:t>
            </a:r>
          </a:p>
          <a:p>
            <a:pPr marL="1314450" lvl="2" indent="-457200"/>
            <a:r>
              <a:rPr lang="en-US" dirty="0" smtClean="0"/>
              <a:t>Atomicity problems</a:t>
            </a:r>
          </a:p>
          <a:p>
            <a:pPr marL="914400" lvl="1" indent="-457200"/>
            <a:endParaRPr lang="en-US" dirty="0" smtClean="0"/>
          </a:p>
          <a:p>
            <a:pPr marL="514350" indent="-457200"/>
            <a:endParaRPr lang="en-US" dirty="0"/>
          </a:p>
        </p:txBody>
      </p:sp>
      <p:sp>
        <p:nvSpPr>
          <p:cNvPr id="4" name="Date Placeholder 3"/>
          <p:cNvSpPr>
            <a:spLocks noGrp="1"/>
          </p:cNvSpPr>
          <p:nvPr>
            <p:ph type="dt" sz="half" idx="10"/>
          </p:nvPr>
        </p:nvSpPr>
        <p:spPr/>
        <p:txBody>
          <a:bodyPr/>
          <a:lstStyle/>
          <a:p>
            <a:r>
              <a:rPr lang="en-US" smtClean="0"/>
              <a:t>6/22/2010</a:t>
            </a:r>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Slide Number Placeholder 5"/>
          <p:cNvSpPr>
            <a:spLocks noGrp="1"/>
          </p:cNvSpPr>
          <p:nvPr>
            <p:ph type="sldNum" sz="quarter" idx="12"/>
          </p:nvPr>
        </p:nvSpPr>
        <p:spPr/>
        <p:txBody>
          <a:bodyPr/>
          <a:lstStyle/>
          <a:p>
            <a:fld id="{F4FB5E65-51E1-460A-B5D3-B6231F8C0386}" type="slidenum">
              <a:rPr lang="en-US" smtClean="0"/>
              <a:pPr/>
              <a:t>20</a:t>
            </a:fld>
            <a:endParaRPr lang="en-US"/>
          </a:p>
        </p:txBody>
      </p:sp>
    </p:spTree>
    <p:extLst>
      <p:ext uri="{BB962C8B-B14F-4D97-AF65-F5344CB8AC3E}">
        <p14:creationId xmlns:p14="http://schemas.microsoft.com/office/powerpoint/2010/main" val="41609098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Race prevention</a:t>
            </a:r>
            <a:endParaRPr lang="en-US" dirty="0"/>
          </a:p>
        </p:txBody>
      </p:sp>
      <p:sp>
        <p:nvSpPr>
          <p:cNvPr id="8" name="Text Placeholder 7"/>
          <p:cNvSpPr>
            <a:spLocks noGrp="1"/>
          </p:cNvSpPr>
          <p:nvPr>
            <p:ph type="body" idx="1"/>
          </p:nvPr>
        </p:nvSpPr>
        <p:spPr/>
        <p:txBody>
          <a:bodyPr/>
          <a:lstStyle/>
          <a:p>
            <a:r>
              <a:rPr lang="en-US" dirty="0" smtClean="0"/>
              <a:t>Part 3</a:t>
            </a:r>
            <a:endParaRPr lang="en-US" dirty="0"/>
          </a:p>
        </p:txBody>
      </p:sp>
      <p:sp>
        <p:nvSpPr>
          <p:cNvPr id="4" name="Date Placeholder 3"/>
          <p:cNvSpPr>
            <a:spLocks noGrp="1"/>
          </p:cNvSpPr>
          <p:nvPr>
            <p:ph type="dt" sz="half" idx="10"/>
          </p:nvPr>
        </p:nvSpPr>
        <p:spPr/>
        <p:txBody>
          <a:bodyPr/>
          <a:lstStyle/>
          <a:p>
            <a:r>
              <a:rPr lang="en-US" smtClean="0"/>
              <a:t>6/22/2010</a:t>
            </a:r>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Slide Number Placeholder 5"/>
          <p:cNvSpPr>
            <a:spLocks noGrp="1"/>
          </p:cNvSpPr>
          <p:nvPr>
            <p:ph type="sldNum" sz="quarter" idx="12"/>
          </p:nvPr>
        </p:nvSpPr>
        <p:spPr/>
        <p:txBody>
          <a:bodyPr/>
          <a:lstStyle/>
          <a:p>
            <a:fld id="{F4FB5E65-51E1-460A-B5D3-B6231F8C0386}" type="slidenum">
              <a:rPr lang="en-US" smtClean="0"/>
              <a:pPr/>
              <a:t>21</a:t>
            </a:fld>
            <a:endParaRPr lang="en-US"/>
          </a:p>
        </p:txBody>
      </p:sp>
    </p:spTree>
    <p:extLst>
      <p:ext uri="{BB962C8B-B14F-4D97-AF65-F5344CB8AC3E}">
        <p14:creationId xmlns:p14="http://schemas.microsoft.com/office/powerpoint/2010/main" val="3261722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Data Races</a:t>
            </a:r>
            <a:endParaRPr lang="en-US" dirty="0"/>
          </a:p>
        </p:txBody>
      </p:sp>
      <p:sp>
        <p:nvSpPr>
          <p:cNvPr id="3" name="Content Placeholder 2"/>
          <p:cNvSpPr>
            <a:spLocks noGrp="1"/>
          </p:cNvSpPr>
          <p:nvPr>
            <p:ph idx="1"/>
          </p:nvPr>
        </p:nvSpPr>
        <p:spPr>
          <a:xfrm>
            <a:off x="457200" y="1295400"/>
            <a:ext cx="8229600" cy="5105400"/>
          </a:xfrm>
        </p:spPr>
        <p:txBody>
          <a:bodyPr/>
          <a:lstStyle/>
          <a:p>
            <a:r>
              <a:rPr lang="en-US" dirty="0" smtClean="0"/>
              <a:t>The three most frequent ways to avoid data races on a variable</a:t>
            </a:r>
          </a:p>
          <a:p>
            <a:pPr lvl="1"/>
            <a:r>
              <a:rPr lang="en-US" dirty="0" smtClean="0"/>
              <a:t>Make it </a:t>
            </a:r>
            <a:r>
              <a:rPr lang="en-US" b="1" i="1" u="sng" dirty="0" smtClean="0">
                <a:solidFill>
                  <a:srgbClr val="FF0000"/>
                </a:solidFill>
              </a:rPr>
              <a:t>isolated</a:t>
            </a:r>
            <a:endParaRPr lang="en-US" i="1" u="sng" dirty="0" smtClean="0">
              <a:solidFill>
                <a:srgbClr val="FF0000"/>
              </a:solidFill>
            </a:endParaRPr>
          </a:p>
          <a:p>
            <a:pPr lvl="2"/>
            <a:r>
              <a:rPr lang="en-US" dirty="0" smtClean="0"/>
              <a:t>variable is only ever accessed by one task</a:t>
            </a:r>
          </a:p>
          <a:p>
            <a:pPr lvl="1"/>
            <a:r>
              <a:rPr lang="en-US" dirty="0" smtClean="0"/>
              <a:t>Make it </a:t>
            </a:r>
            <a:r>
              <a:rPr lang="en-US" b="1" i="1" u="sng" dirty="0" smtClean="0">
                <a:solidFill>
                  <a:srgbClr val="FF0000"/>
                </a:solidFill>
              </a:rPr>
              <a:t>immutable</a:t>
            </a:r>
            <a:endParaRPr lang="en-US" i="1" u="sng" dirty="0" smtClean="0">
              <a:solidFill>
                <a:srgbClr val="FF0000"/>
              </a:solidFill>
            </a:endParaRPr>
          </a:p>
          <a:p>
            <a:pPr lvl="2"/>
            <a:r>
              <a:rPr lang="en-US" dirty="0" smtClean="0"/>
              <a:t>variable is only ever read</a:t>
            </a:r>
          </a:p>
          <a:p>
            <a:pPr lvl="1"/>
            <a:r>
              <a:rPr lang="en-US" dirty="0" smtClean="0"/>
              <a:t>Make it </a:t>
            </a:r>
            <a:r>
              <a:rPr lang="en-US" b="1" i="1" u="sng" dirty="0" smtClean="0">
                <a:solidFill>
                  <a:srgbClr val="FF0000"/>
                </a:solidFill>
              </a:rPr>
              <a:t>synchronized</a:t>
            </a:r>
            <a:endParaRPr lang="en-US" i="1" u="sng" dirty="0" smtClean="0">
              <a:solidFill>
                <a:srgbClr val="FF0000"/>
              </a:solidFill>
            </a:endParaRPr>
          </a:p>
          <a:p>
            <a:pPr lvl="2"/>
            <a:r>
              <a:rPr lang="en-US" dirty="0" smtClean="0"/>
              <a:t>Use a lock to arbitrate concurrent accesses</a:t>
            </a:r>
          </a:p>
          <a:p>
            <a:r>
              <a:rPr lang="en-US" dirty="0" smtClean="0"/>
              <a:t>Can use combination over time</a:t>
            </a:r>
          </a:p>
        </p:txBody>
      </p:sp>
      <p:sp>
        <p:nvSpPr>
          <p:cNvPr id="4" name="Slide Number Placeholder 3"/>
          <p:cNvSpPr>
            <a:spLocks noGrp="1"/>
          </p:cNvSpPr>
          <p:nvPr>
            <p:ph type="sldNum" sz="quarter" idx="12"/>
          </p:nvPr>
        </p:nvSpPr>
        <p:spPr/>
        <p:txBody>
          <a:bodyPr/>
          <a:lstStyle/>
          <a:p>
            <a:fld id="{F4FB5E65-51E1-460A-B5D3-B6231F8C0386}"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Date Placeholder 5"/>
          <p:cNvSpPr>
            <a:spLocks noGrp="1"/>
          </p:cNvSpPr>
          <p:nvPr>
            <p:ph type="dt" sz="half" idx="10"/>
          </p:nvPr>
        </p:nvSpPr>
        <p:spPr/>
        <p:txBody>
          <a:bodyPr/>
          <a:lstStyle/>
          <a:p>
            <a:r>
              <a:rPr lang="en-US" smtClean="0"/>
              <a:t>6/22/2010</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Quiz: Where are the data races?</a:t>
            </a:r>
            <a:endParaRPr lang="en-US" dirty="0"/>
          </a:p>
        </p:txBody>
      </p:sp>
      <p:sp>
        <p:nvSpPr>
          <p:cNvPr id="5" name="TextBox 4"/>
          <p:cNvSpPr txBox="1"/>
          <p:nvPr/>
        </p:nvSpPr>
        <p:spPr>
          <a:xfrm>
            <a:off x="152400" y="2000071"/>
            <a:ext cx="2590800" cy="1200329"/>
          </a:xfrm>
          <a:prstGeom prst="rect">
            <a:avLst/>
          </a:prstGeom>
          <a:noFill/>
        </p:spPr>
        <p:txBody>
          <a:bodyPr wrap="square" rtlCol="0">
            <a:spAutoFit/>
          </a:bodyPr>
          <a:lstStyle/>
          <a:p>
            <a:r>
              <a:rPr lang="en-US" dirty="0" err="1" smtClean="0">
                <a:latin typeface="Lucida Console" pitchFamily="49" charset="0"/>
              </a:rPr>
              <a:t>Parallel.For</a:t>
            </a:r>
            <a:r>
              <a:rPr lang="en-US" dirty="0" smtClean="0">
                <a:latin typeface="Lucida Console" pitchFamily="49" charset="0"/>
              </a:rPr>
              <a:t>(0,2, </a:t>
            </a:r>
          </a:p>
          <a:p>
            <a:r>
              <a:rPr lang="en-US" dirty="0" err="1" smtClean="0">
                <a:latin typeface="Lucida Console" pitchFamily="49" charset="0"/>
              </a:rPr>
              <a:t>i</a:t>
            </a:r>
            <a:r>
              <a:rPr lang="en-US" dirty="0" smtClean="0">
                <a:latin typeface="Lucida Console" pitchFamily="49" charset="0"/>
              </a:rPr>
              <a:t> =&gt; {</a:t>
            </a:r>
          </a:p>
          <a:p>
            <a:r>
              <a:rPr lang="en-US" dirty="0" smtClean="0">
                <a:latin typeface="Lucida Console" pitchFamily="49" charset="0"/>
              </a:rPr>
              <a:t>    x = a[</a:t>
            </a:r>
            <a:r>
              <a:rPr lang="en-US" dirty="0" err="1" smtClean="0">
                <a:latin typeface="Lucida Console" pitchFamily="49" charset="0"/>
              </a:rPr>
              <a:t>i</a:t>
            </a:r>
            <a:r>
              <a:rPr lang="en-US" dirty="0" smtClean="0">
                <a:latin typeface="Lucida Console" pitchFamily="49" charset="0"/>
              </a:rPr>
              <a:t>];</a:t>
            </a:r>
          </a:p>
          <a:p>
            <a:r>
              <a:rPr lang="en-US" dirty="0" smtClean="0">
                <a:latin typeface="Lucida Console" pitchFamily="49" charset="0"/>
              </a:rPr>
              <a:t>});</a:t>
            </a:r>
            <a:endParaRPr lang="en-US" dirty="0">
              <a:latin typeface="Lucida Console" pitchFamily="49" charset="0"/>
            </a:endParaRPr>
          </a:p>
        </p:txBody>
      </p:sp>
      <p:sp>
        <p:nvSpPr>
          <p:cNvPr id="9" name="TextBox 8"/>
          <p:cNvSpPr txBox="1"/>
          <p:nvPr/>
        </p:nvSpPr>
        <p:spPr>
          <a:xfrm>
            <a:off x="0" y="3810000"/>
            <a:ext cx="1219200" cy="400110"/>
          </a:xfrm>
          <a:prstGeom prst="rect">
            <a:avLst/>
          </a:prstGeom>
          <a:noFill/>
        </p:spPr>
        <p:txBody>
          <a:bodyPr wrap="square" rtlCol="0">
            <a:spAutoFit/>
          </a:bodyPr>
          <a:lstStyle/>
          <a:p>
            <a:r>
              <a:rPr lang="en-US" sz="2000" dirty="0" smtClean="0">
                <a:latin typeface="+mj-lt"/>
              </a:rPr>
              <a:t>reads a[0]</a:t>
            </a:r>
          </a:p>
        </p:txBody>
      </p:sp>
      <p:cxnSp>
        <p:nvCxnSpPr>
          <p:cNvPr id="12" name="Straight Arrow Connector 11"/>
          <p:cNvCxnSpPr/>
          <p:nvPr/>
        </p:nvCxnSpPr>
        <p:spPr>
          <a:xfrm rot="10800000" flipV="1">
            <a:off x="685800" y="3343870"/>
            <a:ext cx="762000" cy="466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447800" y="3343870"/>
            <a:ext cx="609600" cy="466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4267200"/>
            <a:ext cx="1219200" cy="400110"/>
          </a:xfrm>
          <a:prstGeom prst="rect">
            <a:avLst/>
          </a:prstGeom>
          <a:noFill/>
        </p:spPr>
        <p:txBody>
          <a:bodyPr wrap="square" rtlCol="0">
            <a:spAutoFit/>
          </a:bodyPr>
          <a:lstStyle/>
          <a:p>
            <a:r>
              <a:rPr lang="en-US" sz="2000" dirty="0" smtClean="0">
                <a:latin typeface="+mj-lt"/>
              </a:rPr>
              <a:t>writes x</a:t>
            </a:r>
          </a:p>
        </p:txBody>
      </p:sp>
      <p:sp>
        <p:nvSpPr>
          <p:cNvPr id="17" name="TextBox 16"/>
          <p:cNvSpPr txBox="1"/>
          <p:nvPr/>
        </p:nvSpPr>
        <p:spPr>
          <a:xfrm>
            <a:off x="1524000" y="3810000"/>
            <a:ext cx="1219200" cy="400110"/>
          </a:xfrm>
          <a:prstGeom prst="rect">
            <a:avLst/>
          </a:prstGeom>
          <a:noFill/>
        </p:spPr>
        <p:txBody>
          <a:bodyPr wrap="square" rtlCol="0">
            <a:spAutoFit/>
          </a:bodyPr>
          <a:lstStyle/>
          <a:p>
            <a:r>
              <a:rPr lang="en-US" sz="2000" dirty="0" smtClean="0">
                <a:latin typeface="+mj-lt"/>
              </a:rPr>
              <a:t>reads a[1]</a:t>
            </a:r>
          </a:p>
        </p:txBody>
      </p:sp>
      <p:sp>
        <p:nvSpPr>
          <p:cNvPr id="18" name="TextBox 17"/>
          <p:cNvSpPr txBox="1"/>
          <p:nvPr/>
        </p:nvSpPr>
        <p:spPr>
          <a:xfrm>
            <a:off x="1524000" y="4267200"/>
            <a:ext cx="1219200" cy="400110"/>
          </a:xfrm>
          <a:prstGeom prst="rect">
            <a:avLst/>
          </a:prstGeom>
          <a:noFill/>
        </p:spPr>
        <p:txBody>
          <a:bodyPr wrap="square" rtlCol="0">
            <a:spAutoFit/>
          </a:bodyPr>
          <a:lstStyle/>
          <a:p>
            <a:r>
              <a:rPr lang="en-US" sz="2000" dirty="0" smtClean="0">
                <a:latin typeface="+mj-lt"/>
              </a:rPr>
              <a:t>writes x</a:t>
            </a:r>
          </a:p>
        </p:txBody>
      </p:sp>
      <p:cxnSp>
        <p:nvCxnSpPr>
          <p:cNvPr id="21" name="Straight Arrow Connector 20"/>
          <p:cNvCxnSpPr>
            <a:stCxn id="9" idx="2"/>
          </p:cNvCxnSpPr>
          <p:nvPr/>
        </p:nvCxnSpPr>
        <p:spPr>
          <a:xfrm rot="5400000">
            <a:off x="542955" y="4276755"/>
            <a:ext cx="1332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1989961" y="4247921"/>
            <a:ext cx="1332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2"/>
          </p:cNvCxnSpPr>
          <p:nvPr/>
        </p:nvCxnSpPr>
        <p:spPr>
          <a:xfrm rot="5400000">
            <a:off x="1419255" y="4543455"/>
            <a:ext cx="59049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2"/>
          </p:cNvCxnSpPr>
          <p:nvPr/>
        </p:nvCxnSpPr>
        <p:spPr>
          <a:xfrm rot="16200000" flipH="1">
            <a:off x="661720" y="4615190"/>
            <a:ext cx="58156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Left-Right Arrow 32"/>
          <p:cNvSpPr/>
          <p:nvPr/>
        </p:nvSpPr>
        <p:spPr>
          <a:xfrm>
            <a:off x="914400" y="4343400"/>
            <a:ext cx="685800" cy="3048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race</a:t>
            </a:r>
            <a:endParaRPr lang="en-US" sz="1400" dirty="0"/>
          </a:p>
        </p:txBody>
      </p:sp>
      <p:sp>
        <p:nvSpPr>
          <p:cNvPr id="34" name="Rectangle 33"/>
          <p:cNvSpPr/>
          <p:nvPr/>
        </p:nvSpPr>
        <p:spPr>
          <a:xfrm>
            <a:off x="0" y="1981200"/>
            <a:ext cx="2971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276600" y="2000071"/>
            <a:ext cx="2590800" cy="1200329"/>
          </a:xfrm>
          <a:prstGeom prst="rect">
            <a:avLst/>
          </a:prstGeom>
          <a:noFill/>
        </p:spPr>
        <p:txBody>
          <a:bodyPr wrap="square" rtlCol="0">
            <a:spAutoFit/>
          </a:bodyPr>
          <a:lstStyle/>
          <a:p>
            <a:r>
              <a:rPr lang="en-US" dirty="0" err="1" smtClean="0">
                <a:latin typeface="Lucida Console" pitchFamily="49" charset="0"/>
              </a:rPr>
              <a:t>Parallel.For</a:t>
            </a:r>
            <a:r>
              <a:rPr lang="en-US" dirty="0" smtClean="0">
                <a:latin typeface="Lucida Console" pitchFamily="49" charset="0"/>
              </a:rPr>
              <a:t>(0,2, </a:t>
            </a:r>
          </a:p>
          <a:p>
            <a:r>
              <a:rPr lang="en-US" dirty="0" err="1" smtClean="0">
                <a:latin typeface="Lucida Console" pitchFamily="49" charset="0"/>
              </a:rPr>
              <a:t>i</a:t>
            </a:r>
            <a:r>
              <a:rPr lang="en-US" dirty="0" smtClean="0">
                <a:latin typeface="Lucida Console" pitchFamily="49" charset="0"/>
              </a:rPr>
              <a:t> =&gt; {</a:t>
            </a:r>
          </a:p>
          <a:p>
            <a:r>
              <a:rPr lang="en-US" dirty="0" smtClean="0">
                <a:latin typeface="Lucida Console" pitchFamily="49" charset="0"/>
              </a:rPr>
              <a:t>    a[</a:t>
            </a:r>
            <a:r>
              <a:rPr lang="en-US" dirty="0" err="1" smtClean="0">
                <a:latin typeface="Lucida Console" pitchFamily="49" charset="0"/>
              </a:rPr>
              <a:t>i</a:t>
            </a:r>
            <a:r>
              <a:rPr lang="en-US" dirty="0" smtClean="0">
                <a:latin typeface="Lucida Console" pitchFamily="49" charset="0"/>
              </a:rPr>
              <a:t>] = x;</a:t>
            </a:r>
          </a:p>
          <a:p>
            <a:r>
              <a:rPr lang="en-US" dirty="0" smtClean="0">
                <a:latin typeface="Lucida Console" pitchFamily="49" charset="0"/>
              </a:rPr>
              <a:t>});</a:t>
            </a:r>
            <a:endParaRPr lang="en-US" dirty="0">
              <a:latin typeface="Lucida Console" pitchFamily="49" charset="0"/>
            </a:endParaRPr>
          </a:p>
        </p:txBody>
      </p:sp>
      <p:sp>
        <p:nvSpPr>
          <p:cNvPr id="36" name="TextBox 35"/>
          <p:cNvSpPr txBox="1"/>
          <p:nvPr/>
        </p:nvSpPr>
        <p:spPr>
          <a:xfrm>
            <a:off x="3124200" y="3810000"/>
            <a:ext cx="1219200" cy="400110"/>
          </a:xfrm>
          <a:prstGeom prst="rect">
            <a:avLst/>
          </a:prstGeom>
          <a:noFill/>
        </p:spPr>
        <p:txBody>
          <a:bodyPr wrap="square" rtlCol="0">
            <a:spAutoFit/>
          </a:bodyPr>
          <a:lstStyle/>
          <a:p>
            <a:r>
              <a:rPr lang="en-US" sz="2000" dirty="0" smtClean="0">
                <a:latin typeface="+mj-lt"/>
              </a:rPr>
              <a:t>reads x</a:t>
            </a:r>
          </a:p>
        </p:txBody>
      </p:sp>
      <p:cxnSp>
        <p:nvCxnSpPr>
          <p:cNvPr id="37" name="Straight Arrow Connector 36"/>
          <p:cNvCxnSpPr/>
          <p:nvPr/>
        </p:nvCxnSpPr>
        <p:spPr>
          <a:xfrm rot="10800000" flipV="1">
            <a:off x="3810000" y="3343870"/>
            <a:ext cx="762000" cy="466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572000" y="3343870"/>
            <a:ext cx="609600" cy="466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124200" y="4267200"/>
            <a:ext cx="1371600" cy="400110"/>
          </a:xfrm>
          <a:prstGeom prst="rect">
            <a:avLst/>
          </a:prstGeom>
          <a:noFill/>
        </p:spPr>
        <p:txBody>
          <a:bodyPr wrap="square" rtlCol="0">
            <a:spAutoFit/>
          </a:bodyPr>
          <a:lstStyle/>
          <a:p>
            <a:r>
              <a:rPr lang="en-US" sz="2000" dirty="0" smtClean="0">
                <a:latin typeface="+mj-lt"/>
              </a:rPr>
              <a:t>writes a[0]</a:t>
            </a:r>
          </a:p>
        </p:txBody>
      </p:sp>
      <p:sp>
        <p:nvSpPr>
          <p:cNvPr id="40" name="TextBox 39"/>
          <p:cNvSpPr txBox="1"/>
          <p:nvPr/>
        </p:nvSpPr>
        <p:spPr>
          <a:xfrm>
            <a:off x="4648200" y="3810000"/>
            <a:ext cx="1219200" cy="400110"/>
          </a:xfrm>
          <a:prstGeom prst="rect">
            <a:avLst/>
          </a:prstGeom>
          <a:noFill/>
        </p:spPr>
        <p:txBody>
          <a:bodyPr wrap="square" rtlCol="0">
            <a:spAutoFit/>
          </a:bodyPr>
          <a:lstStyle/>
          <a:p>
            <a:r>
              <a:rPr lang="en-US" sz="2000" dirty="0" smtClean="0">
                <a:latin typeface="+mj-lt"/>
              </a:rPr>
              <a:t>reads x</a:t>
            </a:r>
          </a:p>
        </p:txBody>
      </p:sp>
      <p:sp>
        <p:nvSpPr>
          <p:cNvPr id="41" name="TextBox 40"/>
          <p:cNvSpPr txBox="1"/>
          <p:nvPr/>
        </p:nvSpPr>
        <p:spPr>
          <a:xfrm>
            <a:off x="4648200" y="4267200"/>
            <a:ext cx="1371600" cy="400110"/>
          </a:xfrm>
          <a:prstGeom prst="rect">
            <a:avLst/>
          </a:prstGeom>
          <a:noFill/>
        </p:spPr>
        <p:txBody>
          <a:bodyPr wrap="square" rtlCol="0">
            <a:spAutoFit/>
          </a:bodyPr>
          <a:lstStyle/>
          <a:p>
            <a:r>
              <a:rPr lang="en-US" sz="2000" dirty="0" smtClean="0">
                <a:latin typeface="+mj-lt"/>
              </a:rPr>
              <a:t>writes a[1]</a:t>
            </a:r>
          </a:p>
        </p:txBody>
      </p:sp>
      <p:cxnSp>
        <p:nvCxnSpPr>
          <p:cNvPr id="42" name="Straight Arrow Connector 41"/>
          <p:cNvCxnSpPr>
            <a:stCxn id="36" idx="2"/>
          </p:cNvCxnSpPr>
          <p:nvPr/>
        </p:nvCxnSpPr>
        <p:spPr>
          <a:xfrm rot="5400000">
            <a:off x="3667155" y="4276755"/>
            <a:ext cx="1332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5114161" y="4247921"/>
            <a:ext cx="1332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1" idx="2"/>
          </p:cNvCxnSpPr>
          <p:nvPr/>
        </p:nvCxnSpPr>
        <p:spPr>
          <a:xfrm rot="5400000">
            <a:off x="4581555" y="4505355"/>
            <a:ext cx="59049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2"/>
          </p:cNvCxnSpPr>
          <p:nvPr/>
        </p:nvCxnSpPr>
        <p:spPr>
          <a:xfrm rot="16200000" flipH="1">
            <a:off x="3824020" y="4653290"/>
            <a:ext cx="58156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124200" y="1981200"/>
            <a:ext cx="28956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324600" y="2000071"/>
            <a:ext cx="2819400" cy="1200329"/>
          </a:xfrm>
          <a:prstGeom prst="rect">
            <a:avLst/>
          </a:prstGeom>
          <a:noFill/>
        </p:spPr>
        <p:txBody>
          <a:bodyPr wrap="square" rtlCol="0">
            <a:spAutoFit/>
          </a:bodyPr>
          <a:lstStyle/>
          <a:p>
            <a:r>
              <a:rPr lang="en-US" dirty="0" err="1" smtClean="0">
                <a:latin typeface="Lucida Console" pitchFamily="49" charset="0"/>
              </a:rPr>
              <a:t>Parallel.For</a:t>
            </a:r>
            <a:r>
              <a:rPr lang="en-US" dirty="0" smtClean="0">
                <a:latin typeface="Lucida Console" pitchFamily="49" charset="0"/>
              </a:rPr>
              <a:t>(0,2, </a:t>
            </a:r>
          </a:p>
          <a:p>
            <a:r>
              <a:rPr lang="en-US" dirty="0" err="1" smtClean="0">
                <a:latin typeface="Lucida Console" pitchFamily="49" charset="0"/>
              </a:rPr>
              <a:t>i</a:t>
            </a:r>
            <a:r>
              <a:rPr lang="en-US" dirty="0" smtClean="0">
                <a:latin typeface="Lucida Console" pitchFamily="49" charset="0"/>
              </a:rPr>
              <a:t> =&gt; {</a:t>
            </a:r>
          </a:p>
          <a:p>
            <a:r>
              <a:rPr lang="en-US" dirty="0" smtClean="0">
                <a:latin typeface="Lucida Console" pitchFamily="49" charset="0"/>
              </a:rPr>
              <a:t>    a[</a:t>
            </a:r>
            <a:r>
              <a:rPr lang="en-US" dirty="0" err="1" smtClean="0">
                <a:latin typeface="Lucida Console" pitchFamily="49" charset="0"/>
              </a:rPr>
              <a:t>i</a:t>
            </a:r>
            <a:r>
              <a:rPr lang="en-US" dirty="0" smtClean="0">
                <a:latin typeface="Lucida Console" pitchFamily="49" charset="0"/>
              </a:rPr>
              <a:t>] = a[i+1];</a:t>
            </a:r>
          </a:p>
          <a:p>
            <a:r>
              <a:rPr lang="en-US" dirty="0" smtClean="0">
                <a:latin typeface="Lucida Console" pitchFamily="49" charset="0"/>
              </a:rPr>
              <a:t>});</a:t>
            </a:r>
            <a:endParaRPr lang="en-US" dirty="0">
              <a:latin typeface="Lucida Console" pitchFamily="49" charset="0"/>
            </a:endParaRPr>
          </a:p>
        </p:txBody>
      </p:sp>
      <p:sp>
        <p:nvSpPr>
          <p:cNvPr id="49" name="TextBox 48"/>
          <p:cNvSpPr txBox="1"/>
          <p:nvPr/>
        </p:nvSpPr>
        <p:spPr>
          <a:xfrm>
            <a:off x="6172200" y="3810000"/>
            <a:ext cx="1219200" cy="400110"/>
          </a:xfrm>
          <a:prstGeom prst="rect">
            <a:avLst/>
          </a:prstGeom>
          <a:noFill/>
        </p:spPr>
        <p:txBody>
          <a:bodyPr wrap="square" rtlCol="0">
            <a:spAutoFit/>
          </a:bodyPr>
          <a:lstStyle/>
          <a:p>
            <a:r>
              <a:rPr lang="en-US" sz="2000" dirty="0" smtClean="0">
                <a:latin typeface="+mj-lt"/>
              </a:rPr>
              <a:t>reads a[1]</a:t>
            </a:r>
          </a:p>
        </p:txBody>
      </p:sp>
      <p:cxnSp>
        <p:nvCxnSpPr>
          <p:cNvPr id="50" name="Straight Arrow Connector 49"/>
          <p:cNvCxnSpPr/>
          <p:nvPr/>
        </p:nvCxnSpPr>
        <p:spPr>
          <a:xfrm rot="10800000" flipV="1">
            <a:off x="6858000" y="3343870"/>
            <a:ext cx="762000" cy="466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620000" y="3343870"/>
            <a:ext cx="609600" cy="466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172200" y="4267200"/>
            <a:ext cx="1371600" cy="400110"/>
          </a:xfrm>
          <a:prstGeom prst="rect">
            <a:avLst/>
          </a:prstGeom>
          <a:noFill/>
        </p:spPr>
        <p:txBody>
          <a:bodyPr wrap="square" rtlCol="0">
            <a:spAutoFit/>
          </a:bodyPr>
          <a:lstStyle/>
          <a:p>
            <a:r>
              <a:rPr lang="en-US" sz="2000" dirty="0" smtClean="0">
                <a:latin typeface="+mj-lt"/>
              </a:rPr>
              <a:t>writes a[0]</a:t>
            </a:r>
          </a:p>
        </p:txBody>
      </p:sp>
      <p:sp>
        <p:nvSpPr>
          <p:cNvPr id="53" name="TextBox 52"/>
          <p:cNvSpPr txBox="1"/>
          <p:nvPr/>
        </p:nvSpPr>
        <p:spPr>
          <a:xfrm>
            <a:off x="7696200" y="3810000"/>
            <a:ext cx="1219200" cy="400110"/>
          </a:xfrm>
          <a:prstGeom prst="rect">
            <a:avLst/>
          </a:prstGeom>
          <a:noFill/>
        </p:spPr>
        <p:txBody>
          <a:bodyPr wrap="square" rtlCol="0">
            <a:spAutoFit/>
          </a:bodyPr>
          <a:lstStyle/>
          <a:p>
            <a:r>
              <a:rPr lang="en-US" sz="2000" smtClean="0">
                <a:latin typeface="+mj-lt"/>
              </a:rPr>
              <a:t>reads a[2]</a:t>
            </a:r>
            <a:endParaRPr lang="en-US" sz="2000" dirty="0" smtClean="0">
              <a:latin typeface="+mj-lt"/>
            </a:endParaRPr>
          </a:p>
        </p:txBody>
      </p:sp>
      <p:sp>
        <p:nvSpPr>
          <p:cNvPr id="54" name="TextBox 53"/>
          <p:cNvSpPr txBox="1"/>
          <p:nvPr/>
        </p:nvSpPr>
        <p:spPr>
          <a:xfrm>
            <a:off x="7696200" y="4267200"/>
            <a:ext cx="1447800" cy="400110"/>
          </a:xfrm>
          <a:prstGeom prst="rect">
            <a:avLst/>
          </a:prstGeom>
          <a:noFill/>
        </p:spPr>
        <p:txBody>
          <a:bodyPr wrap="square" rtlCol="0">
            <a:spAutoFit/>
          </a:bodyPr>
          <a:lstStyle/>
          <a:p>
            <a:r>
              <a:rPr lang="en-US" sz="2000" dirty="0" smtClean="0">
                <a:latin typeface="+mj-lt"/>
              </a:rPr>
              <a:t>writes a[1]</a:t>
            </a:r>
          </a:p>
        </p:txBody>
      </p:sp>
      <p:cxnSp>
        <p:nvCxnSpPr>
          <p:cNvPr id="55" name="Straight Arrow Connector 54"/>
          <p:cNvCxnSpPr>
            <a:stCxn id="49" idx="2"/>
          </p:cNvCxnSpPr>
          <p:nvPr/>
        </p:nvCxnSpPr>
        <p:spPr>
          <a:xfrm rot="5400000">
            <a:off x="6715155" y="4276755"/>
            <a:ext cx="1332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5400000">
            <a:off x="8162161" y="4247921"/>
            <a:ext cx="1332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4" idx="2"/>
          </p:cNvCxnSpPr>
          <p:nvPr/>
        </p:nvCxnSpPr>
        <p:spPr>
          <a:xfrm rot="5400000">
            <a:off x="7648605" y="4486305"/>
            <a:ext cx="590490"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2"/>
          </p:cNvCxnSpPr>
          <p:nvPr/>
        </p:nvCxnSpPr>
        <p:spPr>
          <a:xfrm rot="16200000" flipH="1">
            <a:off x="6872020" y="4653290"/>
            <a:ext cx="58156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Left-Right Arrow 58"/>
          <p:cNvSpPr/>
          <p:nvPr/>
        </p:nvSpPr>
        <p:spPr>
          <a:xfrm rot="2194046">
            <a:off x="7186097" y="4136689"/>
            <a:ext cx="685800" cy="3048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race</a:t>
            </a:r>
            <a:endParaRPr lang="en-US" sz="1400" dirty="0"/>
          </a:p>
        </p:txBody>
      </p:sp>
      <p:sp>
        <p:nvSpPr>
          <p:cNvPr id="60" name="Rectangle 59"/>
          <p:cNvSpPr/>
          <p:nvPr/>
        </p:nvSpPr>
        <p:spPr>
          <a:xfrm>
            <a:off x="6172200" y="1981200"/>
            <a:ext cx="2971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228600" y="5638800"/>
            <a:ext cx="2590800" cy="707886"/>
          </a:xfrm>
          <a:prstGeom prst="rect">
            <a:avLst/>
          </a:prstGeom>
          <a:noFill/>
        </p:spPr>
        <p:txBody>
          <a:bodyPr wrap="square" rtlCol="0">
            <a:spAutoFit/>
          </a:bodyPr>
          <a:lstStyle/>
          <a:p>
            <a:r>
              <a:rPr lang="en-US" sz="2000" b="1" dirty="0" smtClean="0">
                <a:solidFill>
                  <a:srgbClr val="FF0000"/>
                </a:solidFill>
                <a:latin typeface="+mj-lt"/>
              </a:rPr>
              <a:t>Race between two writes.</a:t>
            </a:r>
            <a:endParaRPr lang="en-US" sz="2000" b="1" dirty="0">
              <a:solidFill>
                <a:srgbClr val="FF0000"/>
              </a:solidFill>
              <a:latin typeface="+mj-lt"/>
            </a:endParaRPr>
          </a:p>
        </p:txBody>
      </p:sp>
      <p:sp>
        <p:nvSpPr>
          <p:cNvPr id="62" name="TextBox 61"/>
          <p:cNvSpPr txBox="1"/>
          <p:nvPr/>
        </p:nvSpPr>
        <p:spPr>
          <a:xfrm>
            <a:off x="6324600" y="5616714"/>
            <a:ext cx="2590800" cy="707886"/>
          </a:xfrm>
          <a:prstGeom prst="rect">
            <a:avLst/>
          </a:prstGeom>
          <a:noFill/>
        </p:spPr>
        <p:txBody>
          <a:bodyPr wrap="square" rtlCol="0">
            <a:spAutoFit/>
          </a:bodyPr>
          <a:lstStyle/>
          <a:p>
            <a:r>
              <a:rPr lang="en-US" sz="2000" b="1" dirty="0" smtClean="0">
                <a:solidFill>
                  <a:srgbClr val="FF0000"/>
                </a:solidFill>
                <a:latin typeface="+mj-lt"/>
              </a:rPr>
              <a:t>Race between a read and a write.</a:t>
            </a:r>
            <a:endParaRPr lang="en-US" sz="2000" b="1" dirty="0">
              <a:solidFill>
                <a:srgbClr val="FF0000"/>
              </a:solidFill>
              <a:latin typeface="+mj-lt"/>
            </a:endParaRPr>
          </a:p>
        </p:txBody>
      </p:sp>
      <p:sp>
        <p:nvSpPr>
          <p:cNvPr id="63" name="TextBox 62"/>
          <p:cNvSpPr txBox="1"/>
          <p:nvPr/>
        </p:nvSpPr>
        <p:spPr>
          <a:xfrm>
            <a:off x="3200400" y="5638800"/>
            <a:ext cx="2590800" cy="707886"/>
          </a:xfrm>
          <a:prstGeom prst="rect">
            <a:avLst/>
          </a:prstGeom>
          <a:noFill/>
        </p:spPr>
        <p:txBody>
          <a:bodyPr wrap="square" rtlCol="0">
            <a:spAutoFit/>
          </a:bodyPr>
          <a:lstStyle/>
          <a:p>
            <a:r>
              <a:rPr lang="en-US" sz="2000" b="1" dirty="0" smtClean="0">
                <a:solidFill>
                  <a:srgbClr val="00B050"/>
                </a:solidFill>
                <a:latin typeface="+mj-lt"/>
              </a:rPr>
              <a:t>No Race between two reads.</a:t>
            </a:r>
            <a:endParaRPr lang="en-US" sz="2000" b="1" dirty="0">
              <a:solidFill>
                <a:srgbClr val="00B050"/>
              </a:solidFill>
              <a:latin typeface="+mj-lt"/>
            </a:endParaRPr>
          </a:p>
        </p:txBody>
      </p:sp>
      <p:sp>
        <p:nvSpPr>
          <p:cNvPr id="46" name="Slide Number Placeholder 45"/>
          <p:cNvSpPr>
            <a:spLocks noGrp="1"/>
          </p:cNvSpPr>
          <p:nvPr>
            <p:ph type="sldNum" sz="quarter" idx="12"/>
          </p:nvPr>
        </p:nvSpPr>
        <p:spPr/>
        <p:txBody>
          <a:bodyPr/>
          <a:lstStyle/>
          <a:p>
            <a:fld id="{F4FB5E65-51E1-460A-B5D3-B6231F8C0386}" type="slidenum">
              <a:rPr lang="en-US" smtClean="0"/>
              <a:pPr/>
              <a:t>23</a:t>
            </a:fld>
            <a:endParaRPr lang="en-US"/>
          </a:p>
        </p:txBody>
      </p:sp>
      <p:sp>
        <p:nvSpPr>
          <p:cNvPr id="64" name="Footer Placeholder 63"/>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3" name="Date Placeholder 2"/>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37843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Labeling memory accesses</a:t>
            </a:r>
            <a:endParaRPr lang="en-US" dirty="0"/>
          </a:p>
        </p:txBody>
      </p:sp>
      <p:sp>
        <p:nvSpPr>
          <p:cNvPr id="3" name="Content Placeholder 2"/>
          <p:cNvSpPr>
            <a:spLocks noGrp="1"/>
          </p:cNvSpPr>
          <p:nvPr>
            <p:ph idx="1"/>
          </p:nvPr>
        </p:nvSpPr>
        <p:spPr>
          <a:xfrm>
            <a:off x="457200" y="1609794"/>
            <a:ext cx="8229600" cy="4525963"/>
          </a:xfrm>
        </p:spPr>
        <p:txBody>
          <a:bodyPr/>
          <a:lstStyle/>
          <a:p>
            <a:r>
              <a:rPr lang="en-US" dirty="0" smtClean="0"/>
              <a:t>This loop is race-free because the accessed locations are either isolated or immutable!</a:t>
            </a:r>
          </a:p>
        </p:txBody>
      </p:sp>
      <p:sp>
        <p:nvSpPr>
          <p:cNvPr id="4" name="TextBox 3"/>
          <p:cNvSpPr txBox="1"/>
          <p:nvPr/>
        </p:nvSpPr>
        <p:spPr>
          <a:xfrm>
            <a:off x="1219200" y="3124200"/>
            <a:ext cx="3200400" cy="1200329"/>
          </a:xfrm>
          <a:prstGeom prst="rect">
            <a:avLst/>
          </a:prstGeom>
          <a:noFill/>
        </p:spPr>
        <p:txBody>
          <a:bodyPr wrap="square" rtlCol="0">
            <a:spAutoFit/>
          </a:bodyPr>
          <a:lstStyle/>
          <a:p>
            <a:r>
              <a:rPr lang="en-US" dirty="0" err="1" smtClean="0">
                <a:latin typeface="Lucida Console" pitchFamily="49" charset="0"/>
              </a:rPr>
              <a:t>Parallel.For</a:t>
            </a:r>
            <a:r>
              <a:rPr lang="en-US" dirty="0" smtClean="0">
                <a:latin typeface="Lucida Console" pitchFamily="49" charset="0"/>
              </a:rPr>
              <a:t>(1,1000, </a:t>
            </a:r>
          </a:p>
          <a:p>
            <a:r>
              <a:rPr lang="en-US" dirty="0" err="1" smtClean="0">
                <a:latin typeface="Lucida Console" pitchFamily="49" charset="0"/>
              </a:rPr>
              <a:t>i</a:t>
            </a:r>
            <a:r>
              <a:rPr lang="en-US" dirty="0" smtClean="0">
                <a:latin typeface="Lucida Console" pitchFamily="49" charset="0"/>
              </a:rPr>
              <a:t> =&gt; {</a:t>
            </a:r>
          </a:p>
          <a:p>
            <a:r>
              <a:rPr lang="en-US" dirty="0" smtClean="0">
                <a:latin typeface="Lucida Console" pitchFamily="49" charset="0"/>
              </a:rPr>
              <a:t>    a[</a:t>
            </a:r>
            <a:r>
              <a:rPr lang="en-US" dirty="0" err="1" smtClean="0">
                <a:latin typeface="Lucida Console" pitchFamily="49" charset="0"/>
              </a:rPr>
              <a:t>i</a:t>
            </a:r>
            <a:r>
              <a:rPr lang="en-US" dirty="0" smtClean="0">
                <a:latin typeface="Lucida Console" pitchFamily="49" charset="0"/>
              </a:rPr>
              <a:t>] = x;</a:t>
            </a:r>
          </a:p>
          <a:p>
            <a:r>
              <a:rPr lang="en-US" dirty="0" smtClean="0">
                <a:latin typeface="Lucida Console" pitchFamily="49" charset="0"/>
              </a:rPr>
              <a:t>});</a:t>
            </a:r>
            <a:endParaRPr lang="en-US" dirty="0">
              <a:latin typeface="Lucida Console" pitchFamily="49" charset="0"/>
            </a:endParaRPr>
          </a:p>
        </p:txBody>
      </p:sp>
      <p:sp>
        <p:nvSpPr>
          <p:cNvPr id="6" name="Oval Callout 5"/>
          <p:cNvSpPr/>
          <p:nvPr/>
        </p:nvSpPr>
        <p:spPr>
          <a:xfrm>
            <a:off x="3200400" y="4343400"/>
            <a:ext cx="1905000" cy="685800"/>
          </a:xfrm>
          <a:prstGeom prst="wedgeEllipseCallout">
            <a:avLst>
              <a:gd name="adj1" fmla="val -57771"/>
              <a:gd name="adj2" fmla="val -9881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smtClean="0"/>
              <a:t>x</a:t>
            </a:r>
            <a:r>
              <a:rPr lang="en-US" sz="2000" dirty="0" smtClean="0"/>
              <a:t>: </a:t>
            </a:r>
            <a:r>
              <a:rPr lang="en-US" sz="2000" u="sng" dirty="0" smtClean="0"/>
              <a:t>immutable</a:t>
            </a:r>
            <a:endParaRPr lang="en-US" sz="2000" u="sng" dirty="0"/>
          </a:p>
        </p:txBody>
      </p:sp>
      <p:sp>
        <p:nvSpPr>
          <p:cNvPr id="7" name="Oval Callout 6"/>
          <p:cNvSpPr/>
          <p:nvPr/>
        </p:nvSpPr>
        <p:spPr>
          <a:xfrm>
            <a:off x="304800" y="4953000"/>
            <a:ext cx="3048000" cy="1600200"/>
          </a:xfrm>
          <a:prstGeom prst="wedgeEllipseCallout">
            <a:avLst>
              <a:gd name="adj1" fmla="val 12646"/>
              <a:gd name="adj2" fmla="val -10664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err="1" smtClean="0"/>
              <a:t>i</a:t>
            </a:r>
            <a:r>
              <a:rPr lang="en-US" sz="2800" b="1" dirty="0" smtClean="0"/>
              <a:t>:</a:t>
            </a:r>
            <a:r>
              <a:rPr lang="en-US" sz="2800" dirty="0" smtClean="0"/>
              <a:t> </a:t>
            </a:r>
            <a:r>
              <a:rPr lang="en-US" sz="2800" u="sng" dirty="0" smtClean="0"/>
              <a:t>isolated</a:t>
            </a:r>
          </a:p>
          <a:p>
            <a:pPr algn="ctr"/>
            <a:r>
              <a:rPr lang="en-US" sz="2800" b="1" dirty="0" smtClean="0"/>
              <a:t>a</a:t>
            </a:r>
            <a:r>
              <a:rPr lang="en-US" sz="2800" dirty="0" smtClean="0"/>
              <a:t>: </a:t>
            </a:r>
            <a:r>
              <a:rPr lang="en-US" sz="2800" u="sng" dirty="0" smtClean="0"/>
              <a:t>immutable</a:t>
            </a:r>
          </a:p>
          <a:p>
            <a:pPr algn="ctr"/>
            <a:r>
              <a:rPr lang="en-US" sz="2800" b="1" dirty="0" smtClean="0"/>
              <a:t>a[</a:t>
            </a:r>
            <a:r>
              <a:rPr lang="en-US" sz="2800" b="1" dirty="0" err="1" smtClean="0"/>
              <a:t>i</a:t>
            </a:r>
            <a:r>
              <a:rPr lang="en-US" sz="2800" b="1" dirty="0" smtClean="0"/>
              <a:t>]</a:t>
            </a:r>
            <a:r>
              <a:rPr lang="en-US" sz="2800" dirty="0" smtClean="0"/>
              <a:t>: </a:t>
            </a:r>
            <a:r>
              <a:rPr lang="en-US" sz="2800" u="sng" dirty="0" smtClean="0"/>
              <a:t>isolated</a:t>
            </a:r>
            <a:endParaRPr lang="en-US" sz="2800" u="sng" dirty="0"/>
          </a:p>
        </p:txBody>
      </p:sp>
      <p:sp>
        <p:nvSpPr>
          <p:cNvPr id="8" name="Slide Number Placeholder 7"/>
          <p:cNvSpPr>
            <a:spLocks noGrp="1"/>
          </p:cNvSpPr>
          <p:nvPr>
            <p:ph type="sldNum" sz="quarter" idx="12"/>
          </p:nvPr>
        </p:nvSpPr>
        <p:spPr/>
        <p:txBody>
          <a:bodyPr/>
          <a:lstStyle/>
          <a:p>
            <a:fld id="{F4FB5E65-51E1-460A-B5D3-B6231F8C0386}" type="slidenum">
              <a:rPr lang="en-US" smtClean="0"/>
              <a:pPr/>
              <a:t>24</a:t>
            </a:fld>
            <a:endParaRPr lang="en-US"/>
          </a:p>
        </p:txBody>
      </p:sp>
      <p:sp>
        <p:nvSpPr>
          <p:cNvPr id="10" name="Footer Placeholder 9"/>
          <p:cNvSpPr>
            <a:spLocks noGrp="1"/>
          </p:cNvSpPr>
          <p:nvPr>
            <p:ph type="ftr" sz="quarter" idx="11"/>
          </p:nvPr>
        </p:nvSpPr>
        <p:spPr/>
        <p:txBody>
          <a:bodyPr/>
          <a:lstStyle/>
          <a:p>
            <a:r>
              <a:rPr lang="en-US" dirty="0" smtClean="0"/>
              <a:t>Practical Parallel and Concurrent Programming DRAFT: comments to msrpcpcp@microsoft.com </a:t>
            </a:r>
            <a:endParaRPr lang="en-US" dirty="0"/>
          </a:p>
        </p:txBody>
      </p:sp>
      <p:sp>
        <p:nvSpPr>
          <p:cNvPr id="5" name="Date Placeholder 4"/>
          <p:cNvSpPr>
            <a:spLocks noGrp="1"/>
          </p:cNvSpPr>
          <p:nvPr>
            <p:ph type="dt" sz="half" idx="10"/>
          </p:nvPr>
        </p:nvSpPr>
        <p:spPr/>
        <p:txBody>
          <a:bodyPr/>
          <a:lstStyle/>
          <a:p>
            <a:r>
              <a:rPr lang="en-US" smtClean="0"/>
              <a:t>6/22/2010</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fontScale="90000"/>
          </a:bodyPr>
          <a:lstStyle/>
          <a:p>
            <a:r>
              <a:rPr lang="en-US" dirty="0" smtClean="0"/>
              <a:t>Cool Trick: Avoid Data Races </a:t>
            </a:r>
            <a:br>
              <a:rPr lang="en-US" dirty="0" smtClean="0"/>
            </a:br>
            <a:r>
              <a:rPr lang="en-US" dirty="0" smtClean="0"/>
              <a:t>By Encapsulation</a:t>
            </a:r>
            <a:endParaRPr lang="en-US" dirty="0"/>
          </a:p>
        </p:txBody>
      </p:sp>
      <p:sp>
        <p:nvSpPr>
          <p:cNvPr id="4" name="TextBox 3"/>
          <p:cNvSpPr txBox="1"/>
          <p:nvPr/>
        </p:nvSpPr>
        <p:spPr>
          <a:xfrm>
            <a:off x="0" y="1905000"/>
            <a:ext cx="4876800" cy="4801314"/>
          </a:xfrm>
          <a:prstGeom prst="rect">
            <a:avLst/>
          </a:prstGeom>
          <a:noFill/>
        </p:spPr>
        <p:txBody>
          <a:bodyPr wrap="square" rtlCol="0">
            <a:spAutoFit/>
          </a:bodyPr>
          <a:lstStyle/>
          <a:p>
            <a:pPr lvl="1">
              <a:buNone/>
            </a:pPr>
            <a:r>
              <a:rPr lang="en-US" dirty="0" smtClean="0">
                <a:latin typeface="Lucida Console" pitchFamily="49" charset="0"/>
              </a:rPr>
              <a:t>public class Coordinate</a:t>
            </a:r>
          </a:p>
          <a:p>
            <a:pPr lvl="1">
              <a:buNone/>
            </a:pPr>
            <a:r>
              <a:rPr lang="en-US" dirty="0" smtClean="0">
                <a:latin typeface="Lucida Console" pitchFamily="49" charset="0"/>
              </a:rPr>
              <a:t>{</a:t>
            </a:r>
          </a:p>
          <a:p>
            <a:pPr lvl="1">
              <a:buNone/>
            </a:pPr>
            <a:r>
              <a:rPr lang="en-US" dirty="0" smtClean="0">
                <a:latin typeface="Lucida Console" pitchFamily="49" charset="0"/>
              </a:rPr>
              <a:t>   private double x, y;</a:t>
            </a:r>
          </a:p>
          <a:p>
            <a:pPr lvl="1">
              <a:buNone/>
            </a:pPr>
            <a:endParaRPr lang="en-US" dirty="0" smtClean="0">
              <a:latin typeface="Lucida Console" pitchFamily="49" charset="0"/>
            </a:endParaRPr>
          </a:p>
          <a:p>
            <a:pPr lvl="1">
              <a:buNone/>
            </a:pPr>
            <a:r>
              <a:rPr lang="en-US" dirty="0" smtClean="0">
                <a:latin typeface="Lucida Console" pitchFamily="49" charset="0"/>
              </a:rPr>
              <a:t>   public Coordinate(double a,</a:t>
            </a:r>
          </a:p>
          <a:p>
            <a:pPr lvl="1">
              <a:buNone/>
            </a:pPr>
            <a:r>
              <a:rPr lang="en-US" dirty="0" smtClean="0">
                <a:latin typeface="Lucida Console" pitchFamily="49" charset="0"/>
              </a:rPr>
              <a:t>                     double b)</a:t>
            </a:r>
          </a:p>
          <a:p>
            <a:pPr lvl="1">
              <a:buNone/>
            </a:pPr>
            <a:r>
              <a:rPr lang="en-US" dirty="0" smtClean="0">
                <a:latin typeface="Lucida Console" pitchFamily="49" charset="0"/>
              </a:rPr>
              <a:t>   {</a:t>
            </a:r>
          </a:p>
          <a:p>
            <a:pPr lvl="1">
              <a:buNone/>
            </a:pPr>
            <a:r>
              <a:rPr lang="en-US" dirty="0" smtClean="0">
                <a:latin typeface="Lucida Console" pitchFamily="49" charset="0"/>
              </a:rPr>
              <a:t>      x = a;</a:t>
            </a:r>
          </a:p>
          <a:p>
            <a:pPr lvl="1">
              <a:buNone/>
            </a:pPr>
            <a:r>
              <a:rPr lang="en-US" dirty="0" smtClean="0">
                <a:latin typeface="Lucida Console" pitchFamily="49" charset="0"/>
              </a:rPr>
              <a:t>      y = b;</a:t>
            </a:r>
          </a:p>
          <a:p>
            <a:pPr lvl="1">
              <a:buNone/>
            </a:pPr>
            <a:r>
              <a:rPr lang="en-US" dirty="0" smtClean="0">
                <a:latin typeface="Lucida Console" pitchFamily="49" charset="0"/>
              </a:rPr>
              <a:t>   }</a:t>
            </a:r>
          </a:p>
          <a:p>
            <a:pPr lvl="1">
              <a:buNone/>
            </a:pPr>
            <a:r>
              <a:rPr lang="en-US" dirty="0" smtClean="0">
                <a:latin typeface="Lucida Console" pitchFamily="49" charset="0"/>
              </a:rPr>
              <a:t>   public double </a:t>
            </a:r>
            <a:r>
              <a:rPr lang="en-US" dirty="0" err="1" smtClean="0">
                <a:latin typeface="Lucida Console" pitchFamily="49" charset="0"/>
              </a:rPr>
              <a:t>GetX</a:t>
            </a:r>
            <a:r>
              <a:rPr lang="en-US" dirty="0" smtClean="0">
                <a:latin typeface="Lucida Console" pitchFamily="49" charset="0"/>
              </a:rPr>
              <a:t>() {</a:t>
            </a:r>
          </a:p>
          <a:p>
            <a:pPr lvl="1">
              <a:buNone/>
            </a:pPr>
            <a:r>
              <a:rPr lang="en-US" dirty="0" smtClean="0">
                <a:latin typeface="Lucida Console" pitchFamily="49" charset="0"/>
              </a:rPr>
              <a:t>      return x; </a:t>
            </a:r>
          </a:p>
          <a:p>
            <a:pPr lvl="1">
              <a:buNone/>
            </a:pPr>
            <a:r>
              <a:rPr lang="en-US" dirty="0" smtClean="0">
                <a:latin typeface="Lucida Console" pitchFamily="49" charset="0"/>
              </a:rPr>
              <a:t>   }</a:t>
            </a:r>
          </a:p>
          <a:p>
            <a:pPr lvl="1">
              <a:buNone/>
            </a:pPr>
            <a:r>
              <a:rPr lang="en-US" dirty="0" smtClean="0">
                <a:latin typeface="Lucida Console" pitchFamily="49" charset="0"/>
              </a:rPr>
              <a:t>   public double </a:t>
            </a:r>
            <a:r>
              <a:rPr lang="en-US" dirty="0" err="1" smtClean="0">
                <a:latin typeface="Lucida Console" pitchFamily="49" charset="0"/>
              </a:rPr>
              <a:t>GetY</a:t>
            </a:r>
            <a:r>
              <a:rPr lang="en-US" dirty="0" smtClean="0">
                <a:latin typeface="Lucida Console" pitchFamily="49" charset="0"/>
              </a:rPr>
              <a:t>() {</a:t>
            </a:r>
          </a:p>
          <a:p>
            <a:pPr lvl="1">
              <a:buNone/>
            </a:pPr>
            <a:r>
              <a:rPr lang="en-US" dirty="0" smtClean="0">
                <a:latin typeface="Lucida Console" pitchFamily="49" charset="0"/>
              </a:rPr>
              <a:t>      return y; </a:t>
            </a:r>
          </a:p>
          <a:p>
            <a:pPr lvl="1">
              <a:buNone/>
            </a:pPr>
            <a:r>
              <a:rPr lang="en-US" dirty="0" smtClean="0">
                <a:latin typeface="Lucida Console" pitchFamily="49" charset="0"/>
              </a:rPr>
              <a:t>   }</a:t>
            </a:r>
          </a:p>
          <a:p>
            <a:pPr lvl="1">
              <a:buNone/>
            </a:pPr>
            <a:r>
              <a:rPr lang="en-US" dirty="0" smtClean="0">
                <a:latin typeface="Lucida Console" pitchFamily="49" charset="0"/>
              </a:rPr>
              <a:t>}</a:t>
            </a:r>
          </a:p>
        </p:txBody>
      </p:sp>
      <p:sp>
        <p:nvSpPr>
          <p:cNvPr id="5" name="Content Placeholder 2"/>
          <p:cNvSpPr>
            <a:spLocks noGrp="1"/>
          </p:cNvSpPr>
          <p:nvPr>
            <p:ph idx="1"/>
          </p:nvPr>
        </p:nvSpPr>
        <p:spPr>
          <a:xfrm>
            <a:off x="4876800" y="1828800"/>
            <a:ext cx="4267200" cy="4800600"/>
          </a:xfrm>
        </p:spPr>
        <p:txBody>
          <a:bodyPr>
            <a:normAutofit/>
          </a:bodyPr>
          <a:lstStyle/>
          <a:p>
            <a:r>
              <a:rPr lang="en-US" sz="2800" dirty="0" smtClean="0"/>
              <a:t>No data race on </a:t>
            </a:r>
            <a:r>
              <a:rPr lang="en-US" sz="2800" dirty="0" smtClean="0">
                <a:latin typeface="Courier New" pitchFamily="49" charset="0"/>
                <a:cs typeface="Courier New" pitchFamily="49" charset="0"/>
              </a:rPr>
              <a:t>x</a:t>
            </a:r>
            <a:r>
              <a:rPr lang="en-US" sz="2800" dirty="0" smtClean="0"/>
              <a:t> or </a:t>
            </a:r>
            <a:r>
              <a:rPr lang="en-US" sz="2800" dirty="0" smtClean="0">
                <a:latin typeface="Courier New" pitchFamily="49" charset="0"/>
                <a:cs typeface="Courier New" pitchFamily="49" charset="0"/>
              </a:rPr>
              <a:t>y</a:t>
            </a:r>
          </a:p>
          <a:p>
            <a:pPr lvl="1"/>
            <a:r>
              <a:rPr lang="en-US" sz="2400" i="1" u="sng" dirty="0" smtClean="0"/>
              <a:t>isolated</a:t>
            </a:r>
            <a:r>
              <a:rPr lang="en-US" sz="2400" dirty="0" smtClean="0"/>
              <a:t> during construction</a:t>
            </a:r>
            <a:br>
              <a:rPr lang="en-US" sz="2400" dirty="0" smtClean="0"/>
            </a:br>
            <a:r>
              <a:rPr lang="en-US" sz="2400" dirty="0" smtClean="0"/>
              <a:t>(no other tasks can access this object yet)</a:t>
            </a:r>
          </a:p>
          <a:p>
            <a:pPr lvl="1"/>
            <a:r>
              <a:rPr lang="en-US" sz="2400" i="1" u="sng" dirty="0" smtClean="0"/>
              <a:t>immutable</a:t>
            </a:r>
            <a:r>
              <a:rPr lang="en-US" sz="2400" dirty="0" smtClean="0"/>
              <a:t> once</a:t>
            </a:r>
            <a:br>
              <a:rPr lang="en-US" sz="2400" dirty="0" smtClean="0"/>
            </a:br>
            <a:r>
              <a:rPr lang="en-US" sz="2400" dirty="0" smtClean="0"/>
              <a:t>constructor is finished</a:t>
            </a:r>
            <a:br>
              <a:rPr lang="en-US" sz="2400" dirty="0" smtClean="0"/>
            </a:br>
            <a:r>
              <a:rPr lang="en-US" sz="2400" dirty="0" smtClean="0"/>
              <a:t>(fields </a:t>
            </a:r>
            <a:r>
              <a:rPr lang="en-US" sz="2400" dirty="0" err="1" smtClean="0"/>
              <a:t>x,y</a:t>
            </a:r>
            <a:r>
              <a:rPr lang="en-US" sz="2400" dirty="0" smtClean="0"/>
              <a:t> are private, and methods only read from them)</a:t>
            </a:r>
          </a:p>
        </p:txBody>
      </p:sp>
      <p:sp>
        <p:nvSpPr>
          <p:cNvPr id="6" name="Slide Number Placeholder 5"/>
          <p:cNvSpPr>
            <a:spLocks noGrp="1"/>
          </p:cNvSpPr>
          <p:nvPr>
            <p:ph type="sldNum" sz="quarter" idx="12"/>
          </p:nvPr>
        </p:nvSpPr>
        <p:spPr/>
        <p:txBody>
          <a:bodyPr/>
          <a:lstStyle/>
          <a:p>
            <a:fld id="{F4FB5E65-51E1-460A-B5D3-B6231F8C0386}" type="slidenum">
              <a:rPr lang="en-US" smtClean="0"/>
              <a:pPr/>
              <a:t>25</a:t>
            </a:fld>
            <a:endParaRPr lang="en-US"/>
          </a:p>
        </p:txBody>
      </p:sp>
      <p:sp>
        <p:nvSpPr>
          <p:cNvPr id="7" name="Footer Placeholder 6"/>
          <p:cNvSpPr>
            <a:spLocks noGrp="1"/>
          </p:cNvSpPr>
          <p:nvPr>
            <p:ph type="ftr" sz="quarter" idx="11"/>
          </p:nvPr>
        </p:nvSpPr>
        <p:spPr/>
        <p:txBody>
          <a:bodyPr/>
          <a:lstStyle/>
          <a:p>
            <a:r>
              <a:rPr lang="en-US" dirty="0" smtClean="0"/>
              <a:t>Practical Parallel and Concurrent Programming DRAFT: comments to msrpcpcp@microsoft.com </a:t>
            </a:r>
            <a:endParaRPr lang="en-US" dirty="0"/>
          </a:p>
        </p:txBody>
      </p:sp>
      <p:sp>
        <p:nvSpPr>
          <p:cNvPr id="3" name="Date Placeholder 2"/>
          <p:cNvSpPr>
            <a:spLocks noGrp="1"/>
          </p:cNvSpPr>
          <p:nvPr>
            <p:ph type="dt" sz="half" idx="10"/>
          </p:nvPr>
        </p:nvSpPr>
        <p:spPr/>
        <p:txBody>
          <a:bodyPr/>
          <a:lstStyle/>
          <a:p>
            <a:r>
              <a:rPr lang="en-US" smtClean="0"/>
              <a:t>6/22/2010</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Locking</a:t>
            </a:r>
            <a:endParaRPr lang="en-US" dirty="0"/>
          </a:p>
        </p:txBody>
      </p:sp>
      <p:sp>
        <p:nvSpPr>
          <p:cNvPr id="5" name="Text Placeholder 4"/>
          <p:cNvSpPr>
            <a:spLocks noGrp="1"/>
          </p:cNvSpPr>
          <p:nvPr>
            <p:ph type="body" idx="1"/>
          </p:nvPr>
        </p:nvSpPr>
        <p:spPr/>
        <p:txBody>
          <a:bodyPr/>
          <a:lstStyle/>
          <a:p>
            <a:r>
              <a:rPr lang="en-US" dirty="0" smtClean="0"/>
              <a:t>Part </a:t>
            </a:r>
            <a:r>
              <a:rPr lang="en-US" dirty="0"/>
              <a:t>4</a:t>
            </a:r>
          </a:p>
        </p:txBody>
      </p:sp>
      <p:sp>
        <p:nvSpPr>
          <p:cNvPr id="6" name="Slide Number Placeholder 5"/>
          <p:cNvSpPr>
            <a:spLocks noGrp="1"/>
          </p:cNvSpPr>
          <p:nvPr>
            <p:ph type="sldNum" sz="quarter" idx="12"/>
          </p:nvPr>
        </p:nvSpPr>
        <p:spPr/>
        <p:txBody>
          <a:bodyPr/>
          <a:lstStyle/>
          <a:p>
            <a:fld id="{F4FB5E65-51E1-460A-B5D3-B6231F8C0386}"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2" name="Date Placeholder 1"/>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2600604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locks</a:t>
            </a:r>
            <a:endParaRPr lang="en-US" dirty="0"/>
          </a:p>
        </p:txBody>
      </p:sp>
      <p:sp>
        <p:nvSpPr>
          <p:cNvPr id="4" name="Content Placeholder 2"/>
          <p:cNvSpPr>
            <a:spLocks noGrp="1"/>
          </p:cNvSpPr>
          <p:nvPr>
            <p:ph idx="1"/>
          </p:nvPr>
        </p:nvSpPr>
        <p:spPr/>
        <p:txBody>
          <a:bodyPr>
            <a:normAutofit fontScale="92500"/>
          </a:bodyPr>
          <a:lstStyle/>
          <a:p>
            <a:r>
              <a:rPr lang="en-US" dirty="0" smtClean="0"/>
              <a:t>We can often restrict accesses to a variable and</a:t>
            </a:r>
          </a:p>
          <a:p>
            <a:pPr lvl="1"/>
            <a:r>
              <a:rPr lang="en-US" dirty="0" smtClean="0"/>
              <a:t>make it </a:t>
            </a:r>
            <a:r>
              <a:rPr lang="en-US" b="1" i="1" u="sng" dirty="0" smtClean="0">
                <a:solidFill>
                  <a:srgbClr val="FF0000"/>
                </a:solidFill>
              </a:rPr>
              <a:t>isolated</a:t>
            </a:r>
          </a:p>
          <a:p>
            <a:pPr lvl="2"/>
            <a:r>
              <a:rPr lang="en-US" dirty="0" smtClean="0"/>
              <a:t>variable is only ever accessed by one task</a:t>
            </a:r>
          </a:p>
          <a:p>
            <a:pPr lvl="1"/>
            <a:r>
              <a:rPr lang="en-US" dirty="0" smtClean="0"/>
              <a:t>make it </a:t>
            </a:r>
            <a:r>
              <a:rPr lang="en-US" b="1" i="1" u="sng" dirty="0" smtClean="0">
                <a:solidFill>
                  <a:srgbClr val="FF0000"/>
                </a:solidFill>
              </a:rPr>
              <a:t>immutable</a:t>
            </a:r>
          </a:p>
          <a:p>
            <a:pPr lvl="2"/>
            <a:r>
              <a:rPr lang="en-US" dirty="0" smtClean="0"/>
              <a:t>variable is only ever read</a:t>
            </a:r>
          </a:p>
          <a:p>
            <a:r>
              <a:rPr lang="en-US" dirty="0" smtClean="0"/>
              <a:t>But if we want to decide on-the-fly who gets to access the variable, we</a:t>
            </a:r>
          </a:p>
          <a:p>
            <a:pPr lvl="1"/>
            <a:r>
              <a:rPr lang="en-US" dirty="0" smtClean="0"/>
              <a:t>make it </a:t>
            </a:r>
            <a:r>
              <a:rPr lang="en-US" b="1" i="1" u="sng" dirty="0" smtClean="0">
                <a:solidFill>
                  <a:srgbClr val="FF0000"/>
                </a:solidFill>
              </a:rPr>
              <a:t>synchronized</a:t>
            </a:r>
          </a:p>
          <a:p>
            <a:pPr lvl="2"/>
            <a:r>
              <a:rPr lang="en-US" dirty="0" smtClean="0"/>
              <a:t>Use a lock to arbitrate between concurrent accesses</a:t>
            </a:r>
            <a:endParaRPr lang="en-US" dirty="0"/>
          </a:p>
        </p:txBody>
      </p:sp>
      <p:sp>
        <p:nvSpPr>
          <p:cNvPr id="5" name="Slide Number Placeholder 4"/>
          <p:cNvSpPr>
            <a:spLocks noGrp="1"/>
          </p:cNvSpPr>
          <p:nvPr>
            <p:ph type="sldNum" sz="quarter" idx="12"/>
          </p:nvPr>
        </p:nvSpPr>
        <p:spPr/>
        <p:txBody>
          <a:bodyPr/>
          <a:lstStyle/>
          <a:p>
            <a:fld id="{F4FB5E65-51E1-460A-B5D3-B6231F8C0386}"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3" name="Date Placeholder 2"/>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1762067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lock to arbitrate accesses</a:t>
            </a:r>
            <a:endParaRPr lang="en-US" dirty="0"/>
          </a:p>
        </p:txBody>
      </p:sp>
      <p:sp>
        <p:nvSpPr>
          <p:cNvPr id="4" name="Date Placeholder 3"/>
          <p:cNvSpPr>
            <a:spLocks noGrp="1"/>
          </p:cNvSpPr>
          <p:nvPr>
            <p:ph type="dt" sz="half" idx="10"/>
          </p:nvPr>
        </p:nvSpPr>
        <p:spPr/>
        <p:txBody>
          <a:bodyPr/>
          <a:lstStyle/>
          <a:p>
            <a:r>
              <a:rPr lang="en-US" smtClean="0"/>
              <a:t>6/22/2010</a:t>
            </a:r>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Slide Number Placeholder 5"/>
          <p:cNvSpPr>
            <a:spLocks noGrp="1"/>
          </p:cNvSpPr>
          <p:nvPr>
            <p:ph type="sldNum" sz="quarter" idx="12"/>
          </p:nvPr>
        </p:nvSpPr>
        <p:spPr/>
        <p:txBody>
          <a:bodyPr/>
          <a:lstStyle/>
          <a:p>
            <a:fld id="{F4FB5E65-51E1-460A-B5D3-B6231F8C0386}" type="slidenum">
              <a:rPr lang="en-US" smtClean="0"/>
              <a:pPr/>
              <a:t>28</a:t>
            </a:fld>
            <a:endParaRPr lang="en-US"/>
          </a:p>
        </p:txBody>
      </p:sp>
      <p:sp>
        <p:nvSpPr>
          <p:cNvPr id="7" name="Content Placeholder 2"/>
          <p:cNvSpPr>
            <a:spLocks noGrp="1"/>
          </p:cNvSpPr>
          <p:nvPr>
            <p:ph idx="1"/>
          </p:nvPr>
        </p:nvSpPr>
        <p:spPr>
          <a:xfrm>
            <a:off x="457200" y="1600200"/>
            <a:ext cx="8229600" cy="4724400"/>
          </a:xfrm>
        </p:spPr>
        <p:txBody>
          <a:bodyPr>
            <a:normAutofit fontScale="92500" lnSpcReduction="20000"/>
          </a:bodyPr>
          <a:lstStyle/>
          <a:p>
            <a:r>
              <a:rPr lang="en-US" dirty="0" smtClean="0"/>
              <a:t>Example: No data race on variable x, because lock guarantees mutual exclusion!</a:t>
            </a:r>
          </a:p>
          <a:p>
            <a:endParaRPr lang="en-US" sz="900" dirty="0" smtClean="0"/>
          </a:p>
          <a:p>
            <a:pPr lvl="1">
              <a:buNone/>
            </a:pPr>
            <a:r>
              <a:rPr lang="en-US" sz="1800" dirty="0" err="1" smtClean="0">
                <a:latin typeface="Lucida Console" pitchFamily="49" charset="0"/>
              </a:rPr>
              <a:t>int</a:t>
            </a:r>
            <a:r>
              <a:rPr lang="en-US" sz="1800" dirty="0" smtClean="0">
                <a:latin typeface="Lucida Console" pitchFamily="49" charset="0"/>
              </a:rPr>
              <a:t> x = 1;</a:t>
            </a:r>
          </a:p>
          <a:p>
            <a:pPr lvl="1">
              <a:buNone/>
            </a:pPr>
            <a:r>
              <a:rPr lang="en-US" sz="1800" dirty="0" smtClean="0">
                <a:latin typeface="Lucida Console" pitchFamily="49" charset="0"/>
              </a:rPr>
              <a:t>Object </a:t>
            </a:r>
            <a:r>
              <a:rPr lang="en-US" sz="1800" dirty="0" err="1" smtClean="0">
                <a:solidFill>
                  <a:srgbClr val="FF0000"/>
                </a:solidFill>
                <a:latin typeface="Lucida Console" pitchFamily="49" charset="0"/>
              </a:rPr>
              <a:t>mylock</a:t>
            </a:r>
            <a:r>
              <a:rPr lang="en-US" sz="1800" dirty="0" smtClean="0">
                <a:latin typeface="Lucida Console" pitchFamily="49" charset="0"/>
              </a:rPr>
              <a:t> = new Object();</a:t>
            </a:r>
          </a:p>
          <a:p>
            <a:pPr lvl="1">
              <a:buNone/>
            </a:pPr>
            <a:endParaRPr lang="en-US" sz="1800" dirty="0" smtClean="0">
              <a:latin typeface="Lucida Console" pitchFamily="49" charset="0"/>
            </a:endParaRPr>
          </a:p>
          <a:p>
            <a:pPr lvl="1">
              <a:buNone/>
            </a:pPr>
            <a:r>
              <a:rPr lang="en-US" sz="1800" dirty="0" err="1" smtClean="0">
                <a:latin typeface="Lucida Console" pitchFamily="49" charset="0"/>
              </a:rPr>
              <a:t>Parallel.Invoke</a:t>
            </a:r>
            <a:r>
              <a:rPr lang="en-US" sz="1800" dirty="0" smtClean="0">
                <a:latin typeface="Lucida Console" pitchFamily="49" charset="0"/>
              </a:rPr>
              <a:t>(</a:t>
            </a:r>
          </a:p>
          <a:p>
            <a:pPr lvl="1">
              <a:buNone/>
            </a:pPr>
            <a:r>
              <a:rPr lang="en-US" sz="1800" dirty="0">
                <a:latin typeface="Lucida Console" pitchFamily="49" charset="0"/>
              </a:rPr>
              <a:t> </a:t>
            </a:r>
            <a:r>
              <a:rPr lang="en-US" sz="1800" dirty="0" smtClean="0">
                <a:latin typeface="Lucida Console" pitchFamily="49" charset="0"/>
              </a:rPr>
              <a:t>     () =&gt; {   lock(</a:t>
            </a:r>
            <a:r>
              <a:rPr lang="en-US" sz="1800" dirty="0" err="1" smtClean="0">
                <a:solidFill>
                  <a:srgbClr val="FF0000"/>
                </a:solidFill>
                <a:latin typeface="Lucida Console" pitchFamily="49" charset="0"/>
              </a:rPr>
              <a:t>mylock</a:t>
            </a:r>
            <a:r>
              <a:rPr lang="en-US" sz="1800" dirty="0" smtClean="0">
                <a:latin typeface="Lucida Console" pitchFamily="49" charset="0"/>
              </a:rPr>
              <a:t>)</a:t>
            </a:r>
          </a:p>
          <a:p>
            <a:pPr lvl="1">
              <a:buNone/>
            </a:pPr>
            <a:r>
              <a:rPr lang="en-US" sz="1800" dirty="0">
                <a:latin typeface="Lucida Console" pitchFamily="49" charset="0"/>
              </a:rPr>
              <a:t> </a:t>
            </a:r>
            <a:r>
              <a:rPr lang="en-US" sz="1800" dirty="0" smtClean="0">
                <a:latin typeface="Lucida Console" pitchFamily="49" charset="0"/>
              </a:rPr>
              <a:t>               {</a:t>
            </a:r>
          </a:p>
          <a:p>
            <a:pPr lvl="1">
              <a:buNone/>
            </a:pPr>
            <a:r>
              <a:rPr lang="en-US" sz="1800" dirty="0">
                <a:latin typeface="Lucida Console" pitchFamily="49" charset="0"/>
              </a:rPr>
              <a:t> </a:t>
            </a:r>
            <a:r>
              <a:rPr lang="en-US" sz="1800" dirty="0" smtClean="0">
                <a:latin typeface="Lucida Console" pitchFamily="49" charset="0"/>
              </a:rPr>
              <a:t>                   x = 2; </a:t>
            </a:r>
          </a:p>
          <a:p>
            <a:pPr lvl="1">
              <a:buNone/>
            </a:pPr>
            <a:r>
              <a:rPr lang="en-US" sz="1800" dirty="0">
                <a:latin typeface="Lucida Console" pitchFamily="49" charset="0"/>
              </a:rPr>
              <a:t> </a:t>
            </a:r>
            <a:r>
              <a:rPr lang="en-US" sz="1800" dirty="0" smtClean="0">
                <a:latin typeface="Lucida Console" pitchFamily="49" charset="0"/>
              </a:rPr>
              <a:t>               }</a:t>
            </a:r>
          </a:p>
          <a:p>
            <a:pPr lvl="1">
              <a:buNone/>
            </a:pPr>
            <a:r>
              <a:rPr lang="en-US" sz="1800" dirty="0">
                <a:latin typeface="Lucida Console" pitchFamily="49" charset="0"/>
              </a:rPr>
              <a:t> </a:t>
            </a:r>
            <a:r>
              <a:rPr lang="en-US" sz="1800" dirty="0" smtClean="0">
                <a:latin typeface="Lucida Console" pitchFamily="49" charset="0"/>
              </a:rPr>
              <a:t>           },</a:t>
            </a:r>
          </a:p>
          <a:p>
            <a:pPr lvl="1">
              <a:buNone/>
            </a:pPr>
            <a:r>
              <a:rPr lang="en-US" sz="1800" dirty="0" smtClean="0">
                <a:latin typeface="Lucida Console" pitchFamily="49" charset="0"/>
              </a:rPr>
              <a:t>      () =&gt; {   lock(</a:t>
            </a:r>
            <a:r>
              <a:rPr lang="en-US" sz="1800" dirty="0" err="1" smtClean="0">
                <a:solidFill>
                  <a:srgbClr val="FF0000"/>
                </a:solidFill>
                <a:latin typeface="Lucida Console" pitchFamily="49" charset="0"/>
              </a:rPr>
              <a:t>mylock</a:t>
            </a:r>
            <a:r>
              <a:rPr lang="en-US" sz="1800" dirty="0" smtClean="0">
                <a:latin typeface="Lucida Console" pitchFamily="49" charset="0"/>
              </a:rPr>
              <a:t>)</a:t>
            </a:r>
          </a:p>
          <a:p>
            <a:pPr lvl="1">
              <a:buNone/>
            </a:pPr>
            <a:r>
              <a:rPr lang="en-US" sz="1800" dirty="0">
                <a:latin typeface="Lucida Console" pitchFamily="49" charset="0"/>
              </a:rPr>
              <a:t> </a:t>
            </a:r>
            <a:r>
              <a:rPr lang="en-US" sz="1800" dirty="0" smtClean="0">
                <a:latin typeface="Lucida Console" pitchFamily="49" charset="0"/>
              </a:rPr>
              <a:t>               {</a:t>
            </a:r>
            <a:endParaRPr lang="en-US" sz="1800" dirty="0">
              <a:latin typeface="Lucida Console" pitchFamily="49" charset="0"/>
            </a:endParaRPr>
          </a:p>
          <a:p>
            <a:pPr lvl="1">
              <a:buNone/>
            </a:pPr>
            <a:r>
              <a:rPr lang="en-US" sz="1800" dirty="0" smtClean="0">
                <a:latin typeface="Lucida Console" pitchFamily="49" charset="0"/>
              </a:rPr>
              <a:t>                    </a:t>
            </a:r>
            <a:r>
              <a:rPr lang="en-US" sz="1800" dirty="0" err="1" smtClean="0">
                <a:latin typeface="Lucida Console" pitchFamily="49" charset="0"/>
              </a:rPr>
              <a:t>System.Console.WriteLine</a:t>
            </a:r>
            <a:r>
              <a:rPr lang="en-US" sz="1800" dirty="0" smtClean="0">
                <a:latin typeface="Lucida Console" pitchFamily="49" charset="0"/>
              </a:rPr>
              <a:t>(x); </a:t>
            </a:r>
          </a:p>
          <a:p>
            <a:pPr lvl="1">
              <a:buNone/>
            </a:pPr>
            <a:r>
              <a:rPr lang="en-US" sz="1800" dirty="0">
                <a:latin typeface="Lucida Console" pitchFamily="49" charset="0"/>
              </a:rPr>
              <a:t> </a:t>
            </a:r>
            <a:r>
              <a:rPr lang="en-US" sz="1800" dirty="0" smtClean="0">
                <a:latin typeface="Lucida Console" pitchFamily="49" charset="0"/>
              </a:rPr>
              <a:t>               }</a:t>
            </a:r>
          </a:p>
          <a:p>
            <a:pPr lvl="1">
              <a:buNone/>
            </a:pPr>
            <a:r>
              <a:rPr lang="en-US" sz="1800" dirty="0" smtClean="0">
                <a:latin typeface="Lucida Console" pitchFamily="49" charset="0"/>
              </a:rPr>
              <a:t>            });</a:t>
            </a:r>
          </a:p>
        </p:txBody>
      </p:sp>
      <p:sp>
        <p:nvSpPr>
          <p:cNvPr id="8" name="Oval Callout 7"/>
          <p:cNvSpPr/>
          <p:nvPr/>
        </p:nvSpPr>
        <p:spPr>
          <a:xfrm>
            <a:off x="4992757" y="3975652"/>
            <a:ext cx="1447800" cy="533400"/>
          </a:xfrm>
          <a:prstGeom prst="wedgeEllipseCallout">
            <a:avLst>
              <a:gd name="adj1" fmla="val -88635"/>
              <a:gd name="adj2" fmla="val -220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writes x</a:t>
            </a:r>
            <a:endParaRPr lang="en-US" dirty="0"/>
          </a:p>
        </p:txBody>
      </p:sp>
      <p:sp>
        <p:nvSpPr>
          <p:cNvPr id="9" name="Oval Callout 8"/>
          <p:cNvSpPr/>
          <p:nvPr/>
        </p:nvSpPr>
        <p:spPr>
          <a:xfrm>
            <a:off x="6781800" y="4489174"/>
            <a:ext cx="1676400" cy="533400"/>
          </a:xfrm>
          <a:prstGeom prst="wedgeEllipseCallout">
            <a:avLst>
              <a:gd name="adj1" fmla="val -39162"/>
              <a:gd name="adj2" fmla="val 1082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reads x</a:t>
            </a:r>
            <a:endParaRPr lang="en-US" dirty="0"/>
          </a:p>
        </p:txBody>
      </p:sp>
    </p:spTree>
    <p:extLst>
      <p:ext uri="{BB962C8B-B14F-4D97-AF65-F5344CB8AC3E}">
        <p14:creationId xmlns:p14="http://schemas.microsoft.com/office/powerpoint/2010/main" val="1388144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Locking</a:t>
            </a:r>
            <a:endParaRPr lang="en-US" dirty="0"/>
          </a:p>
        </p:txBody>
      </p:sp>
      <p:sp>
        <p:nvSpPr>
          <p:cNvPr id="3" name="Content Placeholder 2"/>
          <p:cNvSpPr>
            <a:spLocks noGrp="1"/>
          </p:cNvSpPr>
          <p:nvPr>
            <p:ph idx="1"/>
          </p:nvPr>
        </p:nvSpPr>
        <p:spPr>
          <a:xfrm>
            <a:off x="457200" y="1295400"/>
            <a:ext cx="8686800" cy="5029200"/>
          </a:xfrm>
        </p:spPr>
        <p:txBody>
          <a:bodyPr>
            <a:normAutofit fontScale="77500" lnSpcReduction="20000"/>
          </a:bodyPr>
          <a:lstStyle/>
          <a:p>
            <a:r>
              <a:rPr lang="en-US" dirty="0" smtClean="0"/>
              <a:t>Any object can serve as a </a:t>
            </a:r>
            <a:r>
              <a:rPr lang="en-US" dirty="0" smtClean="0">
                <a:solidFill>
                  <a:srgbClr val="FF0000"/>
                </a:solidFill>
              </a:rPr>
              <a:t>“lock”</a:t>
            </a:r>
          </a:p>
          <a:p>
            <a:pPr lvl="1"/>
            <a:r>
              <a:rPr lang="en-US" dirty="0" smtClean="0"/>
              <a:t>At most one task can have the lock at a time</a:t>
            </a:r>
          </a:p>
          <a:p>
            <a:pPr marL="457200" lvl="1" indent="0">
              <a:buNone/>
            </a:pPr>
            <a:endParaRPr lang="en-US" dirty="0" smtClean="0"/>
          </a:p>
          <a:p>
            <a:r>
              <a:rPr lang="en-US" dirty="0" smtClean="0"/>
              <a:t>Task acquires/releases the lock</a:t>
            </a:r>
            <a:br>
              <a:rPr lang="en-US" dirty="0" smtClean="0"/>
            </a:br>
            <a:endParaRPr lang="en-US" sz="1300" dirty="0" smtClean="0"/>
          </a:p>
          <a:p>
            <a:pPr>
              <a:buNone/>
            </a:pPr>
            <a:r>
              <a:rPr lang="en-US" sz="1300" dirty="0" smtClean="0"/>
              <a:t>	</a:t>
            </a:r>
            <a:r>
              <a:rPr lang="en-US" dirty="0" smtClean="0"/>
              <a:t>C# syntax:</a:t>
            </a:r>
            <a:r>
              <a:rPr lang="en-US" sz="2000" dirty="0" smtClean="0">
                <a:latin typeface="Lucida Console" pitchFamily="49" charset="0"/>
              </a:rPr>
              <a:t>  </a:t>
            </a:r>
            <a:br>
              <a:rPr lang="en-US" sz="2000" dirty="0" smtClean="0">
                <a:latin typeface="Lucida Console" pitchFamily="49" charset="0"/>
              </a:rPr>
            </a:br>
            <a:endParaRPr lang="en-US" sz="2000" dirty="0" smtClean="0">
              <a:latin typeface="Lucida Console" pitchFamily="49" charset="0"/>
            </a:endParaRPr>
          </a:p>
          <a:p>
            <a:pPr>
              <a:buNone/>
            </a:pPr>
            <a:r>
              <a:rPr lang="en-US" sz="2000" dirty="0">
                <a:latin typeface="Lucida Console" pitchFamily="49" charset="0"/>
              </a:rPr>
              <a:t> </a:t>
            </a:r>
            <a:r>
              <a:rPr lang="en-US" sz="2000" dirty="0" smtClean="0">
                <a:latin typeface="Lucida Console" pitchFamily="49" charset="0"/>
              </a:rPr>
              <a:t> lock(</a:t>
            </a:r>
            <a:r>
              <a:rPr lang="en-US" sz="2000" dirty="0" err="1" smtClean="0">
                <a:latin typeface="Lucida Console" pitchFamily="49" charset="0"/>
              </a:rPr>
              <a:t>myobj</a:t>
            </a:r>
            <a:r>
              <a:rPr lang="en-US" sz="2000" dirty="0" smtClean="0">
                <a:latin typeface="Lucida Console" pitchFamily="49" charset="0"/>
              </a:rPr>
              <a:t>) </a:t>
            </a:r>
          </a:p>
          <a:p>
            <a:pPr>
              <a:buNone/>
            </a:pPr>
            <a:r>
              <a:rPr lang="en-US" sz="2000" dirty="0">
                <a:latin typeface="Lucida Console" pitchFamily="49" charset="0"/>
              </a:rPr>
              <a:t> </a:t>
            </a:r>
            <a:r>
              <a:rPr lang="en-US" sz="2000" dirty="0" smtClean="0">
                <a:latin typeface="Lucida Console" pitchFamily="49" charset="0"/>
              </a:rPr>
              <a:t> { </a:t>
            </a:r>
            <a:endParaRPr lang="en-US" sz="2000" dirty="0">
              <a:latin typeface="Lucida Console" pitchFamily="49" charset="0"/>
            </a:endParaRPr>
          </a:p>
          <a:p>
            <a:pPr>
              <a:buNone/>
            </a:pPr>
            <a:r>
              <a:rPr lang="en-US" sz="2000" dirty="0" smtClean="0">
                <a:latin typeface="Lucida Console" pitchFamily="49" charset="0"/>
              </a:rPr>
              <a:t>   	...</a:t>
            </a:r>
            <a:r>
              <a:rPr lang="en-US" sz="1800" dirty="0" smtClean="0">
                <a:latin typeface="+mj-lt"/>
              </a:rPr>
              <a:t>code to execute with lock goes here</a:t>
            </a:r>
            <a:r>
              <a:rPr lang="en-US" sz="2000" dirty="0" smtClean="0">
                <a:latin typeface="Lucida Console" pitchFamily="49" charset="0"/>
              </a:rPr>
              <a:t>...            </a:t>
            </a:r>
          </a:p>
          <a:p>
            <a:pPr>
              <a:buNone/>
            </a:pPr>
            <a:r>
              <a:rPr lang="en-US" sz="2000" dirty="0">
                <a:latin typeface="Lucida Console" pitchFamily="49" charset="0"/>
              </a:rPr>
              <a:t> </a:t>
            </a:r>
            <a:r>
              <a:rPr lang="en-US" sz="2000" dirty="0" smtClean="0">
                <a:latin typeface="Lucida Console" pitchFamily="49" charset="0"/>
              </a:rPr>
              <a:t> }</a:t>
            </a:r>
            <a:endParaRPr lang="en-US" sz="2000" dirty="0" smtClean="0"/>
          </a:p>
          <a:p>
            <a:endParaRPr lang="en-US" dirty="0" smtClean="0"/>
          </a:p>
          <a:p>
            <a:r>
              <a:rPr lang="en-US" dirty="0" smtClean="0"/>
              <a:t>Lock acquired when task enters critical section</a:t>
            </a:r>
          </a:p>
          <a:p>
            <a:pPr lvl="1"/>
            <a:r>
              <a:rPr lang="en-US" dirty="0" smtClean="0"/>
              <a:t>May have to wait until lock becomes available</a:t>
            </a:r>
          </a:p>
          <a:p>
            <a:r>
              <a:rPr lang="en-US" dirty="0" smtClean="0"/>
              <a:t>Lock released when task exits critical section</a:t>
            </a:r>
          </a:p>
          <a:p>
            <a:pPr lvl="1"/>
            <a:r>
              <a:rPr lang="en-US" dirty="0" smtClean="0"/>
              <a:t>When exiting either normally or due to an uncaught exception</a:t>
            </a:r>
          </a:p>
        </p:txBody>
      </p:sp>
      <p:sp>
        <p:nvSpPr>
          <p:cNvPr id="8" name="Oval Callout 7"/>
          <p:cNvSpPr/>
          <p:nvPr/>
        </p:nvSpPr>
        <p:spPr>
          <a:xfrm>
            <a:off x="4953000" y="2551043"/>
            <a:ext cx="3124200" cy="838200"/>
          </a:xfrm>
          <a:prstGeom prst="wedgeEllipseCallout">
            <a:avLst>
              <a:gd name="adj1" fmla="val -55932"/>
              <a:gd name="adj2" fmla="val 1007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called “critical section”</a:t>
            </a:r>
            <a:endParaRPr lang="en-US" sz="2400" dirty="0"/>
          </a:p>
        </p:txBody>
      </p:sp>
      <p:sp>
        <p:nvSpPr>
          <p:cNvPr id="5" name="Slide Number Placeholder 4"/>
          <p:cNvSpPr>
            <a:spLocks noGrp="1"/>
          </p:cNvSpPr>
          <p:nvPr>
            <p:ph type="sldNum" sz="quarter" idx="12"/>
          </p:nvPr>
        </p:nvSpPr>
        <p:spPr/>
        <p:txBody>
          <a:bodyPr/>
          <a:lstStyle/>
          <a:p>
            <a:fld id="{F4FB5E65-51E1-460A-B5D3-B6231F8C0386}" type="slidenum">
              <a:rPr lang="en-US" smtClean="0"/>
              <a:pPr/>
              <a:t>29</a:t>
            </a:fld>
            <a:endParaRPr lang="en-US" dirty="0"/>
          </a:p>
        </p:txBody>
      </p:sp>
      <p:sp>
        <p:nvSpPr>
          <p:cNvPr id="6" name="Footer Placeholder 5"/>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4" name="Date Placeholder 3"/>
          <p:cNvSpPr>
            <a:spLocks noGrp="1"/>
          </p:cNvSpPr>
          <p:nvPr>
            <p:ph type="dt" sz="half" idx="10"/>
          </p:nvPr>
        </p:nvSpPr>
        <p:spPr/>
        <p:txBody>
          <a:bodyPr/>
          <a:lstStyle/>
          <a:p>
            <a:r>
              <a:rPr lang="en-US" smtClean="0"/>
              <a:t>6/22/2010</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Concepts</a:t>
            </a:r>
            <a:endParaRPr lang="en-US" dirty="0"/>
          </a:p>
        </p:txBody>
      </p:sp>
      <p:sp>
        <p:nvSpPr>
          <p:cNvPr id="3" name="Content Placeholder 2"/>
          <p:cNvSpPr>
            <a:spLocks noGrp="1"/>
          </p:cNvSpPr>
          <p:nvPr>
            <p:ph idx="1"/>
          </p:nvPr>
        </p:nvSpPr>
        <p:spPr>
          <a:xfrm>
            <a:off x="3048000" y="1166018"/>
            <a:ext cx="5486400" cy="5691982"/>
          </a:xfrm>
        </p:spPr>
        <p:txBody>
          <a:bodyPr>
            <a:noAutofit/>
          </a:bodyPr>
          <a:lstStyle/>
          <a:p>
            <a:r>
              <a:rPr lang="en-US" sz="2800" dirty="0"/>
              <a:t>Atomicity </a:t>
            </a:r>
            <a:r>
              <a:rPr lang="en-US" sz="2800" dirty="0" smtClean="0"/>
              <a:t>Violations</a:t>
            </a:r>
            <a:endParaRPr lang="en-US" sz="2800" dirty="0"/>
          </a:p>
          <a:p>
            <a:r>
              <a:rPr lang="en-US" sz="2800" dirty="0" smtClean="0"/>
              <a:t>Data </a:t>
            </a:r>
            <a:r>
              <a:rPr lang="en-US" sz="2800" dirty="0"/>
              <a:t>Races</a:t>
            </a:r>
          </a:p>
          <a:p>
            <a:r>
              <a:rPr lang="en-US" sz="2800" dirty="0" smtClean="0"/>
              <a:t>Data-Race-Free Discipline</a:t>
            </a:r>
            <a:endParaRPr lang="en-US" sz="2800" dirty="0"/>
          </a:p>
          <a:p>
            <a:r>
              <a:rPr lang="en-US" sz="2800" dirty="0" smtClean="0"/>
              <a:t>Immutability</a:t>
            </a:r>
            <a:endParaRPr lang="en-US" sz="2800" dirty="0"/>
          </a:p>
          <a:p>
            <a:r>
              <a:rPr lang="en-US" sz="2800" dirty="0" smtClean="0"/>
              <a:t>Isolation</a:t>
            </a:r>
            <a:endParaRPr lang="en-US" sz="2000" dirty="0"/>
          </a:p>
          <a:p>
            <a:r>
              <a:rPr lang="en-US" sz="2800" dirty="0" smtClean="0"/>
              <a:t>Deadlocks</a:t>
            </a:r>
            <a:endParaRPr lang="en-US" sz="2800" dirty="0"/>
          </a:p>
          <a:p>
            <a:pPr marL="0" indent="0">
              <a:buNone/>
            </a:pPr>
            <a:endParaRPr lang="en-US" sz="2800" dirty="0" smtClean="0"/>
          </a:p>
          <a:p>
            <a:pPr marL="0" indent="0">
              <a:buNone/>
            </a:pPr>
            <a:endParaRPr lang="en-US" sz="2800" dirty="0" smtClean="0"/>
          </a:p>
          <a:p>
            <a:r>
              <a:rPr lang="en-US" sz="2800" dirty="0" smtClean="0"/>
              <a:t>Lock(</a:t>
            </a:r>
            <a:r>
              <a:rPr lang="en-US" sz="2800" dirty="0" err="1" smtClean="0"/>
              <a:t>myobj</a:t>
            </a:r>
            <a:r>
              <a:rPr lang="en-US" sz="2800" dirty="0" smtClean="0"/>
              <a:t>)</a:t>
            </a:r>
            <a:endParaRPr lang="en-US" sz="2800" dirty="0"/>
          </a:p>
          <a:p>
            <a:endParaRPr lang="en-US" sz="2800" dirty="0" smtClean="0"/>
          </a:p>
        </p:txBody>
      </p:sp>
      <p:sp>
        <p:nvSpPr>
          <p:cNvPr id="4" name="Footer Placeholder 3"/>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5" name="Slide Number Placeholder 4"/>
          <p:cNvSpPr>
            <a:spLocks noGrp="1"/>
          </p:cNvSpPr>
          <p:nvPr>
            <p:ph type="sldNum" sz="quarter" idx="12"/>
          </p:nvPr>
        </p:nvSpPr>
        <p:spPr/>
        <p:txBody>
          <a:bodyPr/>
          <a:lstStyle/>
          <a:p>
            <a:fld id="{F4FB5E65-51E1-460A-B5D3-B6231F8C0386}" type="slidenum">
              <a:rPr lang="en-US" smtClean="0"/>
              <a:pPr/>
              <a:t>3</a:t>
            </a:fld>
            <a:endParaRPr lang="en-US" dirty="0"/>
          </a:p>
        </p:txBody>
      </p:sp>
      <p:sp>
        <p:nvSpPr>
          <p:cNvPr id="6" name="Date Placeholder 5"/>
          <p:cNvSpPr>
            <a:spLocks noGrp="1"/>
          </p:cNvSpPr>
          <p:nvPr>
            <p:ph type="dt" sz="half" idx="10"/>
          </p:nvPr>
        </p:nvSpPr>
        <p:spPr/>
        <p:txBody>
          <a:bodyPr/>
          <a:lstStyle/>
          <a:p>
            <a:r>
              <a:rPr lang="en-US" smtClean="0"/>
              <a:t>6/16/2010</a:t>
            </a:r>
            <a:endParaRPr lang="en-US"/>
          </a:p>
        </p:txBody>
      </p:sp>
      <p:sp>
        <p:nvSpPr>
          <p:cNvPr id="16" name="Vertical Scroll 15"/>
          <p:cNvSpPr/>
          <p:nvPr/>
        </p:nvSpPr>
        <p:spPr>
          <a:xfrm>
            <a:off x="761999" y="4916556"/>
            <a:ext cx="1371600" cy="1066800"/>
          </a:xfrm>
          <a:prstGeom prst="verticalScroll">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smtClean="0"/>
              <a:t>Code</a:t>
            </a:r>
          </a:p>
          <a:p>
            <a:pPr algn="ctr"/>
            <a:r>
              <a:rPr lang="en-US" sz="2000" b="1" dirty="0" smtClean="0"/>
              <a:t>Concept</a:t>
            </a:r>
            <a:endParaRPr lang="en-US" sz="2000" b="1" dirty="0"/>
          </a:p>
        </p:txBody>
      </p:sp>
      <p:sp>
        <p:nvSpPr>
          <p:cNvPr id="17" name="Flowchart: Decision 16"/>
          <p:cNvSpPr/>
          <p:nvPr/>
        </p:nvSpPr>
        <p:spPr>
          <a:xfrm>
            <a:off x="317762" y="2276539"/>
            <a:ext cx="2226945" cy="1009522"/>
          </a:xfrm>
          <a:prstGeom prst="flowChartDecisio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1400" b="1" dirty="0" smtClean="0"/>
              <a:t>Correctness</a:t>
            </a:r>
          </a:p>
          <a:p>
            <a:pPr algn="ctr"/>
            <a:r>
              <a:rPr lang="en-US" sz="1400" b="1" dirty="0" smtClean="0"/>
              <a:t>Concept</a:t>
            </a:r>
            <a:endParaRPr lang="en-US" sz="1400" b="1" dirty="0"/>
          </a:p>
        </p:txBody>
      </p:sp>
      <p:sp>
        <p:nvSpPr>
          <p:cNvPr id="18" name="Right Brace 17"/>
          <p:cNvSpPr/>
          <p:nvPr/>
        </p:nvSpPr>
        <p:spPr>
          <a:xfrm flipH="1">
            <a:off x="2612335" y="1371601"/>
            <a:ext cx="533400" cy="2971799"/>
          </a:xfrm>
          <a:prstGeom prst="rightBrace">
            <a:avLst>
              <a:gd name="adj1" fmla="val 8333"/>
              <a:gd name="adj2" fmla="val 4903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36791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Semantics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Can not enter critical section unless lock is available</a:t>
            </a:r>
          </a:p>
          <a:p>
            <a:pPr lvl="1"/>
            <a:r>
              <a:rPr lang="en-US" dirty="0" smtClean="0"/>
              <a:t>Task blocks indefinitely if lock is currently held by a different task</a:t>
            </a:r>
          </a:p>
          <a:p>
            <a:pPr lvl="1"/>
            <a:r>
              <a:rPr lang="en-US" dirty="0" smtClean="0"/>
              <a:t>Several tasks may be blocked &amp; wait for the same lock to become available</a:t>
            </a:r>
          </a:p>
          <a:p>
            <a:pPr lvl="1"/>
            <a:r>
              <a:rPr lang="en-US" dirty="0" smtClean="0"/>
              <a:t>Tasks may ‘race’ to acquire a lock.. This is not a data race, but a ‘controlled’ race. Winner is chosen </a:t>
            </a:r>
            <a:r>
              <a:rPr lang="en-US" dirty="0" err="1" smtClean="0"/>
              <a:t>nondeterministically</a:t>
            </a:r>
            <a:r>
              <a:rPr lang="en-US" dirty="0" smtClean="0"/>
              <a:t>.</a:t>
            </a:r>
          </a:p>
          <a:p>
            <a:r>
              <a:rPr lang="en-US" dirty="0" smtClean="0"/>
              <a:t>Reentrance is o.k.</a:t>
            </a:r>
          </a:p>
          <a:p>
            <a:pPr lvl="1"/>
            <a:r>
              <a:rPr lang="en-US" b="1" dirty="0"/>
              <a:t>l</a:t>
            </a:r>
            <a:r>
              <a:rPr lang="en-US" b="1" dirty="0" smtClean="0"/>
              <a:t>ock (x) { lock (x) { … } }    </a:t>
            </a:r>
            <a:r>
              <a:rPr lang="en-US" dirty="0" smtClean="0"/>
              <a:t>is equivalent to   </a:t>
            </a:r>
            <a:r>
              <a:rPr lang="en-US" b="1" dirty="0" smtClean="0"/>
              <a:t>lock(x) { …}</a:t>
            </a:r>
          </a:p>
          <a:p>
            <a:pPr lvl="1"/>
            <a:r>
              <a:rPr lang="en-US" dirty="0" smtClean="0"/>
              <a:t>nesting depth is tracked automatically</a:t>
            </a:r>
          </a:p>
        </p:txBody>
      </p:sp>
      <p:sp>
        <p:nvSpPr>
          <p:cNvPr id="4" name="Slide Number Placeholder 3"/>
          <p:cNvSpPr>
            <a:spLocks noGrp="1"/>
          </p:cNvSpPr>
          <p:nvPr>
            <p:ph type="sldNum" sz="quarter" idx="12"/>
          </p:nvPr>
        </p:nvSpPr>
        <p:spPr/>
        <p:txBody>
          <a:bodyPr/>
          <a:lstStyle/>
          <a:p>
            <a:fld id="{F4FB5E65-51E1-460A-B5D3-B6231F8C0386}"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Date Placeholder 5"/>
          <p:cNvSpPr>
            <a:spLocks noGrp="1"/>
          </p:cNvSpPr>
          <p:nvPr>
            <p:ph type="dt" sz="half" idx="10"/>
          </p:nvPr>
        </p:nvSpPr>
        <p:spPr/>
        <p:txBody>
          <a:bodyPr/>
          <a:lstStyle/>
          <a:p>
            <a:r>
              <a:rPr lang="en-US" dirty="0" smtClean="0"/>
              <a:t>6/22/2010</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Locks to Prevent Races</a:t>
            </a:r>
            <a:endParaRPr lang="en-US" dirty="0"/>
          </a:p>
        </p:txBody>
      </p:sp>
      <p:sp>
        <p:nvSpPr>
          <p:cNvPr id="3" name="Content Placeholder 2"/>
          <p:cNvSpPr>
            <a:spLocks noGrp="1"/>
          </p:cNvSpPr>
          <p:nvPr>
            <p:ph idx="1"/>
          </p:nvPr>
        </p:nvSpPr>
        <p:spPr>
          <a:xfrm>
            <a:off x="457200" y="1600200"/>
            <a:ext cx="8686800" cy="5105400"/>
          </a:xfrm>
        </p:spPr>
        <p:txBody>
          <a:bodyPr/>
          <a:lstStyle/>
          <a:p>
            <a:r>
              <a:rPr lang="en-US" dirty="0" smtClean="0"/>
              <a:t>This idiom is commonly used to prevent data races on a field x:</a:t>
            </a:r>
          </a:p>
          <a:p>
            <a:pPr lvl="1"/>
            <a:r>
              <a:rPr lang="en-US" dirty="0" smtClean="0">
                <a:solidFill>
                  <a:srgbClr val="FF0000"/>
                </a:solidFill>
              </a:rPr>
              <a:t>Choose some lock to “protect” x</a:t>
            </a:r>
          </a:p>
          <a:p>
            <a:pPr lvl="1"/>
            <a:r>
              <a:rPr lang="en-US" dirty="0" smtClean="0">
                <a:solidFill>
                  <a:srgbClr val="FF0000"/>
                </a:solidFill>
              </a:rPr>
              <a:t>Ensure lock held whenever x is accessed</a:t>
            </a:r>
          </a:p>
        </p:txBody>
      </p:sp>
      <p:sp>
        <p:nvSpPr>
          <p:cNvPr id="4" name="Content Placeholder 2"/>
          <p:cNvSpPr txBox="1">
            <a:spLocks/>
          </p:cNvSpPr>
          <p:nvPr/>
        </p:nvSpPr>
        <p:spPr>
          <a:xfrm>
            <a:off x="27008" y="3886200"/>
            <a:ext cx="9220200" cy="297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900" dirty="0" smtClean="0"/>
          </a:p>
          <a:p>
            <a:pPr lvl="1">
              <a:buFont typeface="Arial" pitchFamily="34" charset="0"/>
              <a:buNone/>
            </a:pPr>
            <a:r>
              <a:rPr lang="en-US" sz="1800" dirty="0" smtClean="0">
                <a:latin typeface="Lucida Console" pitchFamily="49" charset="0"/>
              </a:rPr>
              <a:t>Object </a:t>
            </a:r>
            <a:r>
              <a:rPr lang="en-US" sz="1800" dirty="0" err="1" smtClean="0">
                <a:latin typeface="Lucida Console" pitchFamily="49" charset="0"/>
              </a:rPr>
              <a:t>mylock</a:t>
            </a:r>
            <a:r>
              <a:rPr lang="en-US" sz="1800" dirty="0" smtClean="0">
                <a:latin typeface="Lucida Console" pitchFamily="49" charset="0"/>
              </a:rPr>
              <a:t> = new Object(); // use this lock to protect x</a:t>
            </a:r>
          </a:p>
          <a:p>
            <a:pPr lvl="1">
              <a:buFont typeface="Arial" pitchFamily="34" charset="0"/>
              <a:buNone/>
            </a:pPr>
            <a:r>
              <a:rPr lang="en-US" sz="1800" dirty="0" err="1" smtClean="0">
                <a:latin typeface="Lucida Console" pitchFamily="49" charset="0"/>
              </a:rPr>
              <a:t>Parallel.Invoke</a:t>
            </a:r>
            <a:r>
              <a:rPr lang="en-US" sz="1800" dirty="0" smtClean="0">
                <a:latin typeface="Lucida Console" pitchFamily="49" charset="0"/>
              </a:rPr>
              <a:t>( </a:t>
            </a:r>
          </a:p>
          <a:p>
            <a:pPr lvl="1">
              <a:buNone/>
            </a:pPr>
            <a:r>
              <a:rPr lang="en-US" sz="1800" dirty="0" smtClean="0">
                <a:latin typeface="Lucida Console" pitchFamily="49" charset="0"/>
              </a:rPr>
              <a:t>    () </a:t>
            </a:r>
            <a:r>
              <a:rPr lang="en-US" sz="1800" dirty="0">
                <a:latin typeface="Lucida Console" pitchFamily="49" charset="0"/>
              </a:rPr>
              <a:t>=&gt; { </a:t>
            </a:r>
            <a:r>
              <a:rPr lang="en-US" sz="1800" dirty="0" smtClean="0">
                <a:latin typeface="Lucida Console" pitchFamily="49" charset="0"/>
              </a:rPr>
              <a:t>lock(</a:t>
            </a:r>
            <a:r>
              <a:rPr lang="en-US" sz="1800" dirty="0" err="1" smtClean="0">
                <a:latin typeface="Lucida Console" pitchFamily="49" charset="0"/>
              </a:rPr>
              <a:t>mylock</a:t>
            </a:r>
            <a:r>
              <a:rPr lang="en-US" sz="1800" dirty="0" smtClean="0">
                <a:latin typeface="Lucida Console" pitchFamily="49" charset="0"/>
              </a:rPr>
              <a:t>) { x </a:t>
            </a:r>
            <a:r>
              <a:rPr lang="en-US" sz="1800" dirty="0">
                <a:latin typeface="Lucida Console" pitchFamily="49" charset="0"/>
              </a:rPr>
              <a:t>= 2; </a:t>
            </a:r>
            <a:r>
              <a:rPr lang="en-US" sz="1800" dirty="0" smtClean="0">
                <a:latin typeface="Lucida Console" pitchFamily="49" charset="0"/>
              </a:rPr>
              <a:t>} },</a:t>
            </a:r>
            <a:endParaRPr lang="en-US" sz="1800" dirty="0">
              <a:latin typeface="Lucida Console" pitchFamily="49" charset="0"/>
            </a:endParaRPr>
          </a:p>
          <a:p>
            <a:pPr lvl="1">
              <a:buNone/>
            </a:pPr>
            <a:r>
              <a:rPr lang="en-US" sz="1800" dirty="0" smtClean="0">
                <a:latin typeface="Lucida Console" pitchFamily="49" charset="0"/>
              </a:rPr>
              <a:t>    () </a:t>
            </a:r>
            <a:r>
              <a:rPr lang="en-US" sz="1800" dirty="0">
                <a:latin typeface="Lucida Console" pitchFamily="49" charset="0"/>
              </a:rPr>
              <a:t>=&gt; { </a:t>
            </a:r>
            <a:r>
              <a:rPr lang="en-US" sz="1800" dirty="0" smtClean="0">
                <a:latin typeface="Lucida Console" pitchFamily="49" charset="0"/>
              </a:rPr>
              <a:t>w </a:t>
            </a:r>
            <a:r>
              <a:rPr lang="en-US" sz="1800" dirty="0">
                <a:latin typeface="Lucida Console" pitchFamily="49" charset="0"/>
              </a:rPr>
              <a:t>= 2; </a:t>
            </a:r>
            <a:r>
              <a:rPr lang="en-US" sz="1800" dirty="0" smtClean="0">
                <a:latin typeface="Lucida Console" pitchFamily="49" charset="0"/>
              </a:rPr>
              <a:t>},</a:t>
            </a:r>
          </a:p>
          <a:p>
            <a:pPr lvl="1">
              <a:buNone/>
            </a:pPr>
            <a:r>
              <a:rPr lang="en-US" sz="1800" dirty="0" smtClean="0">
                <a:latin typeface="Lucida Console" pitchFamily="49" charset="0"/>
              </a:rPr>
              <a:t>    () </a:t>
            </a:r>
            <a:r>
              <a:rPr lang="en-US" sz="1800" dirty="0">
                <a:latin typeface="Lucida Console" pitchFamily="49" charset="0"/>
              </a:rPr>
              <a:t>=&gt; { </a:t>
            </a:r>
            <a:r>
              <a:rPr lang="en-US" sz="1800" dirty="0" smtClean="0">
                <a:latin typeface="Lucida Console" pitchFamily="49" charset="0"/>
              </a:rPr>
              <a:t>z </a:t>
            </a:r>
            <a:r>
              <a:rPr lang="en-US" sz="1800" dirty="0">
                <a:latin typeface="Lucida Console" pitchFamily="49" charset="0"/>
              </a:rPr>
              <a:t>= 2; },</a:t>
            </a:r>
          </a:p>
          <a:p>
            <a:pPr lvl="1">
              <a:buNone/>
            </a:pPr>
            <a:r>
              <a:rPr lang="en-US" sz="1800" dirty="0" smtClean="0">
                <a:latin typeface="Lucida Console" pitchFamily="49" charset="0"/>
              </a:rPr>
              <a:t>    </a:t>
            </a:r>
            <a:r>
              <a:rPr lang="en-US" sz="1800" dirty="0">
                <a:latin typeface="Lucida Console" pitchFamily="49" charset="0"/>
              </a:rPr>
              <a:t>() =&gt; { </a:t>
            </a:r>
            <a:r>
              <a:rPr lang="en-US" sz="1800" dirty="0" smtClean="0">
                <a:latin typeface="Lucida Console" pitchFamily="49" charset="0"/>
              </a:rPr>
              <a:t>lock(</a:t>
            </a:r>
            <a:r>
              <a:rPr lang="en-US" sz="1800" dirty="0" err="1" smtClean="0">
                <a:latin typeface="Lucida Console" pitchFamily="49" charset="0"/>
              </a:rPr>
              <a:t>mylock</a:t>
            </a:r>
            <a:r>
              <a:rPr lang="en-US" sz="1800" dirty="0" smtClean="0">
                <a:latin typeface="Lucida Console" pitchFamily="49" charset="0"/>
              </a:rPr>
              <a:t>) { y </a:t>
            </a:r>
            <a:r>
              <a:rPr lang="en-US" sz="1800" dirty="0">
                <a:latin typeface="Lucida Console" pitchFamily="49" charset="0"/>
              </a:rPr>
              <a:t>= </a:t>
            </a:r>
            <a:r>
              <a:rPr lang="en-US" sz="1800" dirty="0" smtClean="0">
                <a:latin typeface="Lucida Console" pitchFamily="49" charset="0"/>
              </a:rPr>
              <a:t>x; } },</a:t>
            </a:r>
          </a:p>
          <a:p>
            <a:pPr lvl="1">
              <a:buNone/>
            </a:pPr>
            <a:r>
              <a:rPr lang="en-US" sz="1800" dirty="0" smtClean="0">
                <a:latin typeface="Lucida Console" pitchFamily="49" charset="0"/>
              </a:rPr>
              <a:t>)</a:t>
            </a:r>
          </a:p>
        </p:txBody>
      </p:sp>
      <p:sp>
        <p:nvSpPr>
          <p:cNvPr id="5" name="Slide Number Placeholder 4"/>
          <p:cNvSpPr>
            <a:spLocks noGrp="1"/>
          </p:cNvSpPr>
          <p:nvPr>
            <p:ph type="sldNum" sz="quarter" idx="12"/>
          </p:nvPr>
        </p:nvSpPr>
        <p:spPr/>
        <p:txBody>
          <a:bodyPr/>
          <a:lstStyle/>
          <a:p>
            <a:fld id="{F4FB5E65-51E1-460A-B5D3-B6231F8C0386}"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7" name="Date Placeholder 6"/>
          <p:cNvSpPr>
            <a:spLocks noGrp="1"/>
          </p:cNvSpPr>
          <p:nvPr>
            <p:ph type="dt" sz="half" idx="10"/>
          </p:nvPr>
        </p:nvSpPr>
        <p:spPr/>
        <p:txBody>
          <a:bodyPr/>
          <a:lstStyle/>
          <a:p>
            <a:r>
              <a:rPr lang="en-US" smtClean="0"/>
              <a:t>6/22/2010</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Often: protect local fields</a:t>
            </a:r>
            <a:endParaRPr lang="en-US" dirty="0"/>
          </a:p>
        </p:txBody>
      </p:sp>
      <p:sp>
        <p:nvSpPr>
          <p:cNvPr id="3" name="Content Placeholder 2"/>
          <p:cNvSpPr>
            <a:spLocks noGrp="1"/>
          </p:cNvSpPr>
          <p:nvPr>
            <p:ph idx="1"/>
          </p:nvPr>
        </p:nvSpPr>
        <p:spPr>
          <a:xfrm>
            <a:off x="457200" y="1295400"/>
            <a:ext cx="4343400" cy="5257800"/>
          </a:xfrm>
        </p:spPr>
        <p:txBody>
          <a:bodyPr>
            <a:normAutofit/>
          </a:bodyPr>
          <a:lstStyle/>
          <a:p>
            <a:r>
              <a:rPr lang="en-US" dirty="0" smtClean="0"/>
              <a:t>Create a private lock object to protect the fields</a:t>
            </a:r>
          </a:p>
          <a:p>
            <a:r>
              <a:rPr lang="en-US" dirty="0" smtClean="0"/>
              <a:t>Guarantees: no data race on field</a:t>
            </a:r>
          </a:p>
          <a:p>
            <a:pPr lvl="1"/>
            <a:r>
              <a:rPr lang="en-US" dirty="0" smtClean="0"/>
              <a:t>isolated during</a:t>
            </a:r>
            <a:br>
              <a:rPr lang="en-US" dirty="0" smtClean="0"/>
            </a:br>
            <a:r>
              <a:rPr lang="en-US" dirty="0" smtClean="0"/>
              <a:t>construction</a:t>
            </a:r>
          </a:p>
          <a:p>
            <a:pPr lvl="1"/>
            <a:r>
              <a:rPr lang="en-US" dirty="0" smtClean="0"/>
              <a:t>synchronized</a:t>
            </a:r>
            <a:br>
              <a:rPr lang="en-US" dirty="0" smtClean="0"/>
            </a:br>
            <a:r>
              <a:rPr lang="en-US" dirty="0" smtClean="0"/>
              <a:t>afterwards</a:t>
            </a:r>
          </a:p>
        </p:txBody>
      </p:sp>
      <p:sp>
        <p:nvSpPr>
          <p:cNvPr id="4" name="TextBox 3"/>
          <p:cNvSpPr txBox="1"/>
          <p:nvPr/>
        </p:nvSpPr>
        <p:spPr>
          <a:xfrm>
            <a:off x="4572000" y="1219200"/>
            <a:ext cx="4648200" cy="5355312"/>
          </a:xfrm>
          <a:prstGeom prst="rect">
            <a:avLst/>
          </a:prstGeom>
          <a:noFill/>
        </p:spPr>
        <p:txBody>
          <a:bodyPr wrap="square" rtlCol="0">
            <a:spAutoFit/>
          </a:bodyPr>
          <a:lstStyle/>
          <a:p>
            <a:pPr lvl="1">
              <a:buNone/>
            </a:pPr>
            <a:r>
              <a:rPr lang="en-US" dirty="0" smtClean="0">
                <a:latin typeface="Lucida Console" pitchFamily="49" charset="0"/>
              </a:rPr>
              <a:t>public class </a:t>
            </a:r>
            <a:r>
              <a:rPr lang="en-US" dirty="0" err="1" smtClean="0">
                <a:latin typeface="Lucida Console" pitchFamily="49" charset="0"/>
              </a:rPr>
              <a:t>SafeCounter</a:t>
            </a:r>
            <a:endParaRPr lang="en-US" dirty="0" smtClean="0">
              <a:latin typeface="Lucida Console" pitchFamily="49" charset="0"/>
            </a:endParaRPr>
          </a:p>
          <a:p>
            <a:pPr lvl="1">
              <a:buNone/>
            </a:pPr>
            <a:r>
              <a:rPr lang="en-US" dirty="0" smtClean="0">
                <a:latin typeface="Lucida Console" pitchFamily="49" charset="0"/>
              </a:rPr>
              <a:t>{</a:t>
            </a:r>
          </a:p>
          <a:p>
            <a:pPr lvl="1">
              <a:buNone/>
            </a:pPr>
            <a:r>
              <a:rPr lang="en-US" dirty="0" smtClean="0">
                <a:latin typeface="Lucida Console" pitchFamily="49" charset="0"/>
              </a:rPr>
              <a:t>   private </a:t>
            </a:r>
            <a:r>
              <a:rPr lang="en-US" dirty="0" err="1" smtClean="0">
                <a:latin typeface="Lucida Console" pitchFamily="49" charset="0"/>
              </a:rPr>
              <a:t>int</a:t>
            </a:r>
            <a:r>
              <a:rPr lang="en-US" dirty="0" smtClean="0">
                <a:latin typeface="Lucida Console" pitchFamily="49" charset="0"/>
              </a:rPr>
              <a:t> value;</a:t>
            </a:r>
          </a:p>
          <a:p>
            <a:pPr lvl="1">
              <a:buNone/>
            </a:pPr>
            <a:r>
              <a:rPr lang="en-US" dirty="0" smtClean="0">
                <a:latin typeface="Lucida Console" pitchFamily="49" charset="0"/>
              </a:rPr>
              <a:t>   private Object </a:t>
            </a:r>
            <a:r>
              <a:rPr lang="en-US" dirty="0" err="1" smtClean="0">
                <a:latin typeface="Lucida Console" pitchFamily="49" charset="0"/>
              </a:rPr>
              <a:t>mylock</a:t>
            </a:r>
            <a:r>
              <a:rPr lang="en-US" dirty="0">
                <a:latin typeface="Lucida Console" pitchFamily="49" charset="0"/>
              </a:rPr>
              <a:t> </a:t>
            </a:r>
            <a:endParaRPr lang="en-US" dirty="0" smtClean="0">
              <a:latin typeface="Lucida Console" pitchFamily="49" charset="0"/>
            </a:endParaRPr>
          </a:p>
          <a:p>
            <a:pPr lvl="1">
              <a:buNone/>
            </a:pPr>
            <a:r>
              <a:rPr lang="en-US" dirty="0">
                <a:latin typeface="Lucida Console" pitchFamily="49" charset="0"/>
              </a:rPr>
              <a:t> </a:t>
            </a:r>
            <a:r>
              <a:rPr lang="en-US" dirty="0" smtClean="0">
                <a:latin typeface="Lucida Console" pitchFamily="49" charset="0"/>
              </a:rPr>
              <a:t>     = new Object();</a:t>
            </a:r>
          </a:p>
          <a:p>
            <a:pPr lvl="1">
              <a:buNone/>
            </a:pPr>
            <a:endParaRPr lang="en-US" dirty="0" smtClean="0">
              <a:latin typeface="Lucida Console" pitchFamily="49" charset="0"/>
            </a:endParaRPr>
          </a:p>
          <a:p>
            <a:pPr lvl="1">
              <a:buNone/>
            </a:pPr>
            <a:r>
              <a:rPr lang="en-US" dirty="0" smtClean="0">
                <a:latin typeface="Lucida Console" pitchFamily="49" charset="0"/>
              </a:rPr>
              <a:t>   public </a:t>
            </a:r>
            <a:r>
              <a:rPr lang="en-US" dirty="0" err="1" smtClean="0">
                <a:latin typeface="Lucida Console" pitchFamily="49" charset="0"/>
              </a:rPr>
              <a:t>SafeCounter</a:t>
            </a:r>
            <a:r>
              <a:rPr lang="en-US" dirty="0" smtClean="0">
                <a:latin typeface="Lucida Console" pitchFamily="49" charset="0"/>
              </a:rPr>
              <a:t>()</a:t>
            </a:r>
          </a:p>
          <a:p>
            <a:pPr lvl="1">
              <a:buNone/>
            </a:pPr>
            <a:r>
              <a:rPr lang="en-US" dirty="0" smtClean="0">
                <a:latin typeface="Lucida Console" pitchFamily="49" charset="0"/>
              </a:rPr>
              <a:t>   {</a:t>
            </a:r>
          </a:p>
          <a:p>
            <a:pPr lvl="1">
              <a:buNone/>
            </a:pPr>
            <a:r>
              <a:rPr lang="en-US" dirty="0" smtClean="0">
                <a:latin typeface="Lucida Console" pitchFamily="49" charset="0"/>
              </a:rPr>
              <a:t>      value = 0;</a:t>
            </a:r>
          </a:p>
          <a:p>
            <a:pPr lvl="1">
              <a:buNone/>
            </a:pPr>
            <a:r>
              <a:rPr lang="en-US" dirty="0" smtClean="0">
                <a:latin typeface="Lucida Console" pitchFamily="49" charset="0"/>
              </a:rPr>
              <a:t>   }</a:t>
            </a:r>
          </a:p>
          <a:p>
            <a:pPr lvl="1">
              <a:buNone/>
            </a:pPr>
            <a:endParaRPr lang="en-US" dirty="0" smtClean="0">
              <a:latin typeface="Lucida Console" pitchFamily="49" charset="0"/>
            </a:endParaRPr>
          </a:p>
          <a:p>
            <a:pPr lvl="1">
              <a:buNone/>
            </a:pPr>
            <a:r>
              <a:rPr lang="en-US" dirty="0" smtClean="0">
                <a:latin typeface="Lucida Console" pitchFamily="49" charset="0"/>
              </a:rPr>
              <a:t>   public void Increment()</a:t>
            </a:r>
          </a:p>
          <a:p>
            <a:pPr lvl="1">
              <a:buNone/>
            </a:pPr>
            <a:r>
              <a:rPr lang="en-US" dirty="0" smtClean="0">
                <a:latin typeface="Lucida Console" pitchFamily="49" charset="0"/>
              </a:rPr>
              <a:t>   { </a:t>
            </a:r>
          </a:p>
          <a:p>
            <a:pPr lvl="1">
              <a:buNone/>
            </a:pPr>
            <a:r>
              <a:rPr lang="en-US" dirty="0" smtClean="0">
                <a:latin typeface="Lucida Console" pitchFamily="49" charset="0"/>
              </a:rPr>
              <a:t>      lock(</a:t>
            </a:r>
            <a:r>
              <a:rPr lang="en-US" dirty="0" err="1" smtClean="0">
                <a:latin typeface="Lucida Console" pitchFamily="49" charset="0"/>
              </a:rPr>
              <a:t>mylock</a:t>
            </a:r>
            <a:r>
              <a:rPr lang="en-US" dirty="0" smtClean="0">
                <a:latin typeface="Lucida Console" pitchFamily="49" charset="0"/>
              </a:rPr>
              <a:t>)</a:t>
            </a:r>
          </a:p>
          <a:p>
            <a:pPr lvl="1">
              <a:buNone/>
            </a:pPr>
            <a:r>
              <a:rPr lang="en-US" dirty="0" smtClean="0">
                <a:latin typeface="Lucida Console" pitchFamily="49" charset="0"/>
              </a:rPr>
              <a:t>      {</a:t>
            </a:r>
          </a:p>
          <a:p>
            <a:pPr lvl="1">
              <a:buNone/>
            </a:pPr>
            <a:r>
              <a:rPr lang="en-US" dirty="0" smtClean="0">
                <a:latin typeface="Lucida Console" pitchFamily="49" charset="0"/>
              </a:rPr>
              <a:t>         value = value + 1;</a:t>
            </a:r>
          </a:p>
          <a:p>
            <a:pPr lvl="1">
              <a:buNone/>
            </a:pPr>
            <a:r>
              <a:rPr lang="en-US" dirty="0" smtClean="0">
                <a:latin typeface="Lucida Console" pitchFamily="49" charset="0"/>
              </a:rPr>
              <a:t>      }</a:t>
            </a:r>
          </a:p>
          <a:p>
            <a:pPr lvl="1">
              <a:buNone/>
            </a:pPr>
            <a:r>
              <a:rPr lang="en-US" dirty="0" smtClean="0">
                <a:latin typeface="Lucida Console" pitchFamily="49" charset="0"/>
              </a:rPr>
              <a:t>   }</a:t>
            </a:r>
          </a:p>
          <a:p>
            <a:pPr lvl="1">
              <a:buNone/>
            </a:pPr>
            <a:r>
              <a:rPr lang="en-US" dirty="0" smtClean="0">
                <a:latin typeface="Lucida Console" pitchFamily="49" charset="0"/>
              </a:rPr>
              <a:t>}</a:t>
            </a:r>
          </a:p>
        </p:txBody>
      </p:sp>
      <p:sp>
        <p:nvSpPr>
          <p:cNvPr id="5" name="Slide Number Placeholder 4"/>
          <p:cNvSpPr>
            <a:spLocks noGrp="1"/>
          </p:cNvSpPr>
          <p:nvPr>
            <p:ph type="sldNum" sz="quarter" idx="12"/>
          </p:nvPr>
        </p:nvSpPr>
        <p:spPr/>
        <p:txBody>
          <a:bodyPr/>
          <a:lstStyle/>
          <a:p>
            <a:fld id="{F4FB5E65-51E1-460A-B5D3-B6231F8C0386}"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7" name="Date Placeholder 6"/>
          <p:cNvSpPr>
            <a:spLocks noGrp="1"/>
          </p:cNvSpPr>
          <p:nvPr>
            <p:ph type="dt" sz="half" idx="10"/>
          </p:nvPr>
        </p:nvSpPr>
        <p:spPr/>
        <p:txBody>
          <a:bodyPr/>
          <a:lstStyle/>
          <a:p>
            <a:r>
              <a:rPr lang="en-US" smtClean="0"/>
              <a:t>6/22/2010</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Locking Policy</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r>
              <a:rPr lang="en-US" sz="2800" dirty="0" smtClean="0"/>
              <a:t>For each field that may be accessed concurrently:</a:t>
            </a:r>
          </a:p>
          <a:p>
            <a:pPr lvl="1"/>
            <a:r>
              <a:rPr lang="en-US" sz="2400" dirty="0" smtClean="0"/>
              <a:t>Designate a lock object (in your mind, and with comments)</a:t>
            </a:r>
          </a:p>
          <a:p>
            <a:pPr lvl="1"/>
            <a:r>
              <a:rPr lang="en-US" sz="2400" dirty="0" smtClean="0"/>
              <a:t>The same lock object can be used for many fields</a:t>
            </a:r>
          </a:p>
          <a:p>
            <a:endParaRPr lang="en-US" sz="2800" dirty="0" smtClean="0"/>
          </a:p>
          <a:p>
            <a:r>
              <a:rPr lang="en-US" sz="2800" dirty="0" smtClean="0"/>
              <a:t>Every time you access a synchronized object:</a:t>
            </a:r>
          </a:p>
          <a:p>
            <a:pPr lvl="1"/>
            <a:r>
              <a:rPr lang="en-US" sz="2400" dirty="0" smtClean="0"/>
              <a:t>Make sure the lock is held during the access</a:t>
            </a:r>
          </a:p>
          <a:p>
            <a:endParaRPr lang="en-US" sz="2800" dirty="0" smtClean="0"/>
          </a:p>
          <a:p>
            <a:r>
              <a:rPr lang="en-US" sz="2800" dirty="0" smtClean="0"/>
              <a:t>Guarantees: no </a:t>
            </a:r>
            <a:r>
              <a:rPr lang="en-US" sz="2800" i="1" u="sng" dirty="0" smtClean="0"/>
              <a:t>data</a:t>
            </a:r>
            <a:r>
              <a:rPr lang="en-US" sz="2800" dirty="0" smtClean="0"/>
              <a:t> races</a:t>
            </a:r>
          </a:p>
        </p:txBody>
      </p:sp>
      <p:sp>
        <p:nvSpPr>
          <p:cNvPr id="4" name="Slide Number Placeholder 3"/>
          <p:cNvSpPr>
            <a:spLocks noGrp="1"/>
          </p:cNvSpPr>
          <p:nvPr>
            <p:ph type="sldNum" sz="quarter" idx="12"/>
          </p:nvPr>
        </p:nvSpPr>
        <p:spPr/>
        <p:txBody>
          <a:bodyPr/>
          <a:lstStyle/>
          <a:p>
            <a:fld id="{F4FB5E65-51E1-460A-B5D3-B6231F8C0386}"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Date Placeholder 5"/>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35183837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Common Problems with locks</a:t>
            </a:r>
            <a:endParaRPr lang="en-US" dirty="0"/>
          </a:p>
        </p:txBody>
      </p:sp>
      <p:sp>
        <p:nvSpPr>
          <p:cNvPr id="5" name="Text Placeholder 4"/>
          <p:cNvSpPr>
            <a:spLocks noGrp="1"/>
          </p:cNvSpPr>
          <p:nvPr>
            <p:ph type="body" idx="1"/>
          </p:nvPr>
        </p:nvSpPr>
        <p:spPr/>
        <p:txBody>
          <a:bodyPr/>
          <a:lstStyle/>
          <a:p>
            <a:r>
              <a:rPr lang="en-US" dirty="0" smtClean="0"/>
              <a:t>Part </a:t>
            </a:r>
            <a:r>
              <a:rPr lang="en-US" dirty="0"/>
              <a:t>5</a:t>
            </a:r>
          </a:p>
        </p:txBody>
      </p:sp>
      <p:sp>
        <p:nvSpPr>
          <p:cNvPr id="6" name="Slide Number Placeholder 5"/>
          <p:cNvSpPr>
            <a:spLocks noGrp="1"/>
          </p:cNvSpPr>
          <p:nvPr>
            <p:ph type="sldNum" sz="quarter" idx="12"/>
          </p:nvPr>
        </p:nvSpPr>
        <p:spPr/>
        <p:txBody>
          <a:bodyPr/>
          <a:lstStyle/>
          <a:p>
            <a:fld id="{F4FB5E65-51E1-460A-B5D3-B6231F8C0386}"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2" name="Date Placeholder 1"/>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36542577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Locks = Easy Fix for all problems ?</a:t>
            </a:r>
            <a:endParaRPr lang="en-US" dirty="0"/>
          </a:p>
        </p:txBody>
      </p:sp>
      <p:sp>
        <p:nvSpPr>
          <p:cNvPr id="8" name="Content Placeholder 7"/>
          <p:cNvSpPr>
            <a:spLocks noGrp="1"/>
          </p:cNvSpPr>
          <p:nvPr>
            <p:ph idx="1"/>
          </p:nvPr>
        </p:nvSpPr>
        <p:spPr/>
        <p:txBody>
          <a:bodyPr/>
          <a:lstStyle/>
          <a:p>
            <a:r>
              <a:rPr lang="en-US" dirty="0" smtClean="0"/>
              <a:t>Suppose you have locked everything, and your code is</a:t>
            </a:r>
            <a:r>
              <a:rPr lang="en-US" dirty="0" smtClean="0">
                <a:solidFill>
                  <a:schemeClr val="accent6">
                    <a:lumMod val="75000"/>
                  </a:schemeClr>
                </a:solidFill>
              </a:rPr>
              <a:t> data-race-free</a:t>
            </a:r>
            <a:r>
              <a:rPr lang="en-US" dirty="0" smtClean="0"/>
              <a:t>.</a:t>
            </a:r>
          </a:p>
          <a:p>
            <a:r>
              <a:rPr lang="en-US" dirty="0" smtClean="0"/>
              <a:t>Is that the end of all trouble? </a:t>
            </a:r>
            <a:r>
              <a:rPr lang="en-US" dirty="0" smtClean="0">
                <a:solidFill>
                  <a:srgbClr val="FF0000"/>
                </a:solidFill>
              </a:rPr>
              <a:t>No</a:t>
            </a:r>
            <a:r>
              <a:rPr lang="en-US" dirty="0" smtClean="0"/>
              <a:t>.</a:t>
            </a:r>
          </a:p>
          <a:p>
            <a:pPr lvl="1"/>
            <a:r>
              <a:rPr lang="en-US" dirty="0" smtClean="0"/>
              <a:t>Can still have correctness problems:</a:t>
            </a:r>
          </a:p>
          <a:p>
            <a:pPr lvl="2"/>
            <a:r>
              <a:rPr lang="en-US" dirty="0" smtClean="0"/>
              <a:t>Deadlocks</a:t>
            </a:r>
          </a:p>
          <a:p>
            <a:pPr lvl="2"/>
            <a:r>
              <a:rPr lang="en-US" dirty="0" smtClean="0"/>
              <a:t>Atomicity problems</a:t>
            </a:r>
          </a:p>
          <a:p>
            <a:pPr lvl="1"/>
            <a:r>
              <a:rPr lang="en-US" dirty="0" smtClean="0"/>
              <a:t>Can still have performance problems:</a:t>
            </a:r>
          </a:p>
          <a:p>
            <a:pPr lvl="2"/>
            <a:r>
              <a:rPr lang="en-US" dirty="0" smtClean="0"/>
              <a:t>Lock contention</a:t>
            </a:r>
          </a:p>
          <a:p>
            <a:pPr lvl="2"/>
            <a:r>
              <a:rPr lang="en-US" dirty="0" smtClean="0"/>
              <a:t>Locking overhead</a:t>
            </a:r>
          </a:p>
          <a:p>
            <a:endParaRPr lang="en-US" dirty="0"/>
          </a:p>
        </p:txBody>
      </p:sp>
      <p:sp>
        <p:nvSpPr>
          <p:cNvPr id="4" name="Date Placeholder 3"/>
          <p:cNvSpPr>
            <a:spLocks noGrp="1"/>
          </p:cNvSpPr>
          <p:nvPr>
            <p:ph type="dt" sz="half" idx="10"/>
          </p:nvPr>
        </p:nvSpPr>
        <p:spPr/>
        <p:txBody>
          <a:bodyPr/>
          <a:lstStyle/>
          <a:p>
            <a:r>
              <a:rPr lang="en-US" smtClean="0"/>
              <a:t>6/22/2010</a:t>
            </a:r>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Slide Number Placeholder 5"/>
          <p:cNvSpPr>
            <a:spLocks noGrp="1"/>
          </p:cNvSpPr>
          <p:nvPr>
            <p:ph type="sldNum" sz="quarter" idx="12"/>
          </p:nvPr>
        </p:nvSpPr>
        <p:spPr/>
        <p:txBody>
          <a:bodyPr/>
          <a:lstStyle/>
          <a:p>
            <a:fld id="{F4FB5E65-51E1-460A-B5D3-B6231F8C0386}" type="slidenum">
              <a:rPr lang="en-US" smtClean="0"/>
              <a:pPr/>
              <a:t>35</a:t>
            </a:fld>
            <a:endParaRPr lang="en-US"/>
          </a:p>
        </p:txBody>
      </p:sp>
    </p:spTree>
    <p:extLst>
      <p:ext uri="{BB962C8B-B14F-4D97-AF65-F5344CB8AC3E}">
        <p14:creationId xmlns:p14="http://schemas.microsoft.com/office/powerpoint/2010/main" val="14910008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Pitfall 1: </a:t>
            </a:r>
            <a:r>
              <a:rPr lang="en-US" dirty="0" smtClean="0">
                <a:solidFill>
                  <a:srgbClr val="FF0000"/>
                </a:solidFill>
              </a:rPr>
              <a:t>Deadlock</a:t>
            </a:r>
            <a:endParaRPr lang="en-US" dirty="0">
              <a:solidFill>
                <a:srgbClr val="FF0000"/>
              </a:solidFill>
            </a:endParaRPr>
          </a:p>
        </p:txBody>
      </p:sp>
      <p:sp>
        <p:nvSpPr>
          <p:cNvPr id="3" name="Content Placeholder 2"/>
          <p:cNvSpPr>
            <a:spLocks noGrp="1"/>
          </p:cNvSpPr>
          <p:nvPr>
            <p:ph idx="1"/>
          </p:nvPr>
        </p:nvSpPr>
        <p:spPr>
          <a:xfrm>
            <a:off x="990600" y="3505200"/>
            <a:ext cx="8229600" cy="3352800"/>
          </a:xfrm>
        </p:spPr>
        <p:txBody>
          <a:bodyPr>
            <a:normAutofit fontScale="85000" lnSpcReduction="10000"/>
          </a:bodyPr>
          <a:lstStyle/>
          <a:p>
            <a:pPr>
              <a:buNone/>
            </a:pPr>
            <a:r>
              <a:rPr lang="en-US" dirty="0" smtClean="0"/>
              <a:t>Deadlocking schedule:</a:t>
            </a:r>
          </a:p>
          <a:p>
            <a:r>
              <a:rPr lang="en-US" dirty="0" smtClean="0"/>
              <a:t>Task 1 acquires A</a:t>
            </a:r>
          </a:p>
          <a:p>
            <a:r>
              <a:rPr lang="en-US" dirty="0" smtClean="0"/>
              <a:t>Task 2 acquires B</a:t>
            </a:r>
          </a:p>
          <a:p>
            <a:r>
              <a:rPr lang="en-US" dirty="0" smtClean="0"/>
              <a:t>Task 1 tries to acquire B, waits for Task 2 to release B</a:t>
            </a:r>
          </a:p>
          <a:p>
            <a:r>
              <a:rPr lang="en-US" dirty="0" smtClean="0"/>
              <a:t>Task </a:t>
            </a:r>
            <a:r>
              <a:rPr lang="en-US" dirty="0"/>
              <a:t>2</a:t>
            </a:r>
            <a:r>
              <a:rPr lang="en-US" dirty="0" smtClean="0"/>
              <a:t> </a:t>
            </a:r>
            <a:r>
              <a:rPr lang="en-US" dirty="0"/>
              <a:t>tries to acquire </a:t>
            </a:r>
            <a:r>
              <a:rPr lang="en-US" dirty="0" smtClean="0"/>
              <a:t>A, waits </a:t>
            </a:r>
            <a:r>
              <a:rPr lang="en-US" dirty="0"/>
              <a:t>for Task </a:t>
            </a:r>
            <a:r>
              <a:rPr lang="en-US" dirty="0" smtClean="0"/>
              <a:t>1 </a:t>
            </a:r>
            <a:r>
              <a:rPr lang="en-US" dirty="0"/>
              <a:t>to release A</a:t>
            </a:r>
            <a:endParaRPr lang="en-US" dirty="0" smtClean="0"/>
          </a:p>
          <a:p>
            <a:r>
              <a:rPr lang="en-US" dirty="0" smtClean="0">
                <a:solidFill>
                  <a:srgbClr val="FF0000"/>
                </a:solidFill>
              </a:rPr>
              <a:t>Deadlock</a:t>
            </a:r>
            <a:r>
              <a:rPr lang="en-US" dirty="0" smtClean="0"/>
              <a:t>! Nobody can make progress</a:t>
            </a:r>
          </a:p>
        </p:txBody>
      </p:sp>
      <p:sp>
        <p:nvSpPr>
          <p:cNvPr id="4" name="Content Placeholder 2"/>
          <p:cNvSpPr txBox="1">
            <a:spLocks/>
          </p:cNvSpPr>
          <p:nvPr/>
        </p:nvSpPr>
        <p:spPr>
          <a:xfrm>
            <a:off x="838200" y="1143000"/>
            <a:ext cx="9220200" cy="297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900" dirty="0" smtClean="0"/>
          </a:p>
          <a:p>
            <a:pPr lvl="1">
              <a:buFont typeface="Arial" pitchFamily="34" charset="0"/>
              <a:buNone/>
            </a:pPr>
            <a:r>
              <a:rPr lang="en-US" sz="1800" dirty="0" smtClean="0">
                <a:latin typeface="Lucida Console" pitchFamily="49" charset="0"/>
              </a:rPr>
              <a:t>Object A = new Object();</a:t>
            </a:r>
          </a:p>
          <a:p>
            <a:pPr lvl="1">
              <a:buFont typeface="Arial" pitchFamily="34" charset="0"/>
              <a:buNone/>
            </a:pPr>
            <a:r>
              <a:rPr lang="en-US" sz="1800" dirty="0" smtClean="0">
                <a:latin typeface="Lucida Console" pitchFamily="49" charset="0"/>
              </a:rPr>
              <a:t>Object B = new Object();</a:t>
            </a:r>
          </a:p>
          <a:p>
            <a:pPr lvl="1">
              <a:buFont typeface="Arial" pitchFamily="34" charset="0"/>
              <a:buNone/>
            </a:pPr>
            <a:r>
              <a:rPr lang="en-US" sz="1800" dirty="0" err="1" smtClean="0">
                <a:latin typeface="Lucida Console" pitchFamily="49" charset="0"/>
              </a:rPr>
              <a:t>Parallel.Invoke</a:t>
            </a:r>
            <a:r>
              <a:rPr lang="en-US" sz="1800" dirty="0" smtClean="0">
                <a:latin typeface="Lucida Console" pitchFamily="49" charset="0"/>
              </a:rPr>
              <a:t>( </a:t>
            </a:r>
          </a:p>
          <a:p>
            <a:pPr lvl="1">
              <a:buNone/>
            </a:pPr>
            <a:r>
              <a:rPr lang="en-US" sz="1800" dirty="0" smtClean="0">
                <a:latin typeface="Lucida Console" pitchFamily="49" charset="0"/>
              </a:rPr>
              <a:t>    () </a:t>
            </a:r>
            <a:r>
              <a:rPr lang="en-US" sz="1800" dirty="0">
                <a:latin typeface="Lucida Console" pitchFamily="49" charset="0"/>
              </a:rPr>
              <a:t>=&gt; { </a:t>
            </a:r>
            <a:r>
              <a:rPr lang="en-US" sz="1800" dirty="0" smtClean="0">
                <a:latin typeface="Lucida Console" pitchFamily="49" charset="0"/>
              </a:rPr>
              <a:t>lock(A) { lock (B) { ; } } },</a:t>
            </a:r>
            <a:endParaRPr lang="en-US" sz="1800" dirty="0">
              <a:latin typeface="Lucida Console" pitchFamily="49" charset="0"/>
            </a:endParaRPr>
          </a:p>
          <a:p>
            <a:pPr lvl="1">
              <a:buNone/>
            </a:pPr>
            <a:r>
              <a:rPr lang="en-US" sz="1800" dirty="0" smtClean="0">
                <a:latin typeface="Lucida Console" pitchFamily="49" charset="0"/>
              </a:rPr>
              <a:t>    </a:t>
            </a:r>
            <a:r>
              <a:rPr lang="en-US" sz="1800" dirty="0">
                <a:latin typeface="Lucida Console" pitchFamily="49" charset="0"/>
              </a:rPr>
              <a:t>() =&gt; { </a:t>
            </a:r>
            <a:r>
              <a:rPr lang="en-US" sz="1800" dirty="0" smtClean="0">
                <a:latin typeface="Lucida Console" pitchFamily="49" charset="0"/>
              </a:rPr>
              <a:t>lock(B) </a:t>
            </a:r>
            <a:r>
              <a:rPr lang="en-US" sz="1800" dirty="0">
                <a:latin typeface="Lucida Console" pitchFamily="49" charset="0"/>
              </a:rPr>
              <a:t>{ lock </a:t>
            </a:r>
            <a:r>
              <a:rPr lang="en-US" sz="1800" dirty="0" smtClean="0">
                <a:latin typeface="Lucida Console" pitchFamily="49" charset="0"/>
              </a:rPr>
              <a:t>(A) </a:t>
            </a:r>
            <a:r>
              <a:rPr lang="en-US" sz="1800" dirty="0">
                <a:latin typeface="Lucida Console" pitchFamily="49" charset="0"/>
              </a:rPr>
              <a:t>{ ; } } </a:t>
            </a:r>
            <a:r>
              <a:rPr lang="en-US" sz="1800" dirty="0" smtClean="0">
                <a:latin typeface="Lucida Console" pitchFamily="49" charset="0"/>
              </a:rPr>
              <a:t>},</a:t>
            </a:r>
          </a:p>
          <a:p>
            <a:pPr lvl="1">
              <a:buNone/>
            </a:pPr>
            <a:r>
              <a:rPr lang="en-US" sz="1800" dirty="0" smtClean="0">
                <a:latin typeface="Lucida Console" pitchFamily="49" charset="0"/>
              </a:rPr>
              <a:t>)</a:t>
            </a:r>
          </a:p>
        </p:txBody>
      </p:sp>
      <p:sp>
        <p:nvSpPr>
          <p:cNvPr id="5" name="Slide Number Placeholder 4"/>
          <p:cNvSpPr>
            <a:spLocks noGrp="1"/>
          </p:cNvSpPr>
          <p:nvPr>
            <p:ph type="sldNum" sz="quarter" idx="12"/>
          </p:nvPr>
        </p:nvSpPr>
        <p:spPr/>
        <p:txBody>
          <a:bodyPr/>
          <a:lstStyle/>
          <a:p>
            <a:fld id="{F4FB5E65-51E1-460A-B5D3-B6231F8C0386}"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7" name="Date Placeholder 6"/>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11259578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Deadlock = Cycle in Wait-For Graph</a:t>
            </a:r>
            <a:endParaRPr lang="en-US" dirty="0"/>
          </a:p>
        </p:txBody>
      </p:sp>
      <p:sp>
        <p:nvSpPr>
          <p:cNvPr id="3" name="Content Placeholder 2"/>
          <p:cNvSpPr>
            <a:spLocks noGrp="1"/>
          </p:cNvSpPr>
          <p:nvPr>
            <p:ph idx="1"/>
          </p:nvPr>
        </p:nvSpPr>
        <p:spPr>
          <a:xfrm>
            <a:off x="457200" y="1600200"/>
            <a:ext cx="8229600" cy="5181600"/>
          </a:xfrm>
        </p:spPr>
        <p:txBody>
          <a:bodyPr>
            <a:normAutofit/>
          </a:bodyPr>
          <a:lstStyle/>
          <a:p>
            <a:r>
              <a:rPr lang="en-US" dirty="0" smtClean="0"/>
              <a:t>Visualize deadlocked configuration</a:t>
            </a:r>
          </a:p>
          <a:p>
            <a:pPr lvl="1"/>
            <a:r>
              <a:rPr lang="en-US" dirty="0" smtClean="0"/>
              <a:t>Each vertex represents a waiting task</a:t>
            </a:r>
          </a:p>
          <a:p>
            <a:pPr lvl="1"/>
            <a:r>
              <a:rPr lang="en-US" dirty="0" smtClean="0"/>
              <a:t>Each edge x-&gt;y represents “x is waiting for y”</a:t>
            </a:r>
          </a:p>
          <a:p>
            <a:pPr lvl="1"/>
            <a:endParaRPr lang="en-US" dirty="0"/>
          </a:p>
          <a:p>
            <a:pPr lvl="1"/>
            <a:endParaRPr lang="en-US" dirty="0" smtClean="0"/>
          </a:p>
          <a:p>
            <a:pPr lvl="1"/>
            <a:endParaRPr lang="en-US" dirty="0"/>
          </a:p>
          <a:p>
            <a:pPr lvl="1"/>
            <a:endParaRPr lang="en-US" dirty="0" smtClean="0"/>
          </a:p>
          <a:p>
            <a:r>
              <a:rPr lang="en-US" dirty="0" smtClean="0"/>
              <a:t>If there is a cycle: potential deadlock</a:t>
            </a:r>
          </a:p>
          <a:p>
            <a:r>
              <a:rPr lang="en-US" dirty="0" smtClean="0"/>
              <a:t>If there is no cycle: safe</a:t>
            </a:r>
          </a:p>
        </p:txBody>
      </p:sp>
      <p:sp>
        <p:nvSpPr>
          <p:cNvPr id="4" name="Content Placeholder 2"/>
          <p:cNvSpPr txBox="1">
            <a:spLocks/>
          </p:cNvSpPr>
          <p:nvPr/>
        </p:nvSpPr>
        <p:spPr>
          <a:xfrm>
            <a:off x="-304800" y="3124200"/>
            <a:ext cx="9220200" cy="2971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900" dirty="0" smtClean="0"/>
          </a:p>
          <a:p>
            <a:pPr lvl="1">
              <a:buFont typeface="Arial" pitchFamily="34" charset="0"/>
              <a:buNone/>
            </a:pPr>
            <a:endParaRPr lang="en-US" sz="1800" dirty="0" smtClean="0">
              <a:latin typeface="Lucida Console" pitchFamily="49" charset="0"/>
            </a:endParaRPr>
          </a:p>
          <a:p>
            <a:pPr lvl="1">
              <a:buFont typeface="Arial" pitchFamily="34" charset="0"/>
              <a:buNone/>
            </a:pPr>
            <a:r>
              <a:rPr lang="en-US" sz="1800" dirty="0" err="1" smtClean="0">
                <a:latin typeface="Lucida Console" pitchFamily="49" charset="0"/>
              </a:rPr>
              <a:t>Parallel.Invoke</a:t>
            </a:r>
            <a:r>
              <a:rPr lang="en-US" sz="1800" dirty="0" smtClean="0">
                <a:latin typeface="Lucida Console" pitchFamily="49" charset="0"/>
              </a:rPr>
              <a:t>( </a:t>
            </a:r>
          </a:p>
          <a:p>
            <a:pPr lvl="1">
              <a:buNone/>
            </a:pPr>
            <a:r>
              <a:rPr lang="en-US" sz="1800" dirty="0" smtClean="0">
                <a:latin typeface="Lucida Console" pitchFamily="49" charset="0"/>
              </a:rPr>
              <a:t>    () </a:t>
            </a:r>
            <a:r>
              <a:rPr lang="en-US" sz="1800" dirty="0">
                <a:latin typeface="Lucida Console" pitchFamily="49" charset="0"/>
              </a:rPr>
              <a:t>=&gt; { </a:t>
            </a:r>
            <a:r>
              <a:rPr lang="en-US" sz="1800" dirty="0" smtClean="0">
                <a:latin typeface="Lucida Console" pitchFamily="49" charset="0"/>
              </a:rPr>
              <a:t>lock(A) { lock (B) { ; } } },</a:t>
            </a:r>
            <a:endParaRPr lang="en-US" sz="1800" dirty="0">
              <a:latin typeface="Lucida Console" pitchFamily="49" charset="0"/>
            </a:endParaRPr>
          </a:p>
          <a:p>
            <a:pPr lvl="1">
              <a:buNone/>
            </a:pPr>
            <a:r>
              <a:rPr lang="en-US" sz="1800" dirty="0" smtClean="0">
                <a:latin typeface="Lucida Console" pitchFamily="49" charset="0"/>
              </a:rPr>
              <a:t>    </a:t>
            </a:r>
            <a:r>
              <a:rPr lang="en-US" sz="1800" dirty="0">
                <a:latin typeface="Lucida Console" pitchFamily="49" charset="0"/>
              </a:rPr>
              <a:t>() =&gt; { </a:t>
            </a:r>
            <a:r>
              <a:rPr lang="en-US" sz="1800" dirty="0" smtClean="0">
                <a:latin typeface="Lucida Console" pitchFamily="49" charset="0"/>
              </a:rPr>
              <a:t>lock(B) </a:t>
            </a:r>
            <a:r>
              <a:rPr lang="en-US" sz="1800" dirty="0">
                <a:latin typeface="Lucida Console" pitchFamily="49" charset="0"/>
              </a:rPr>
              <a:t>{ lock </a:t>
            </a:r>
            <a:r>
              <a:rPr lang="en-US" sz="1800" dirty="0" smtClean="0">
                <a:latin typeface="Lucida Console" pitchFamily="49" charset="0"/>
              </a:rPr>
              <a:t>(A) </a:t>
            </a:r>
            <a:r>
              <a:rPr lang="en-US" sz="1800" dirty="0">
                <a:latin typeface="Lucida Console" pitchFamily="49" charset="0"/>
              </a:rPr>
              <a:t>{ ; } } </a:t>
            </a:r>
            <a:r>
              <a:rPr lang="en-US" sz="1800" dirty="0" smtClean="0">
                <a:latin typeface="Lucida Console" pitchFamily="49" charset="0"/>
              </a:rPr>
              <a:t>},</a:t>
            </a:r>
          </a:p>
          <a:p>
            <a:pPr lvl="1">
              <a:buNone/>
            </a:pPr>
            <a:r>
              <a:rPr lang="en-US" sz="1800" dirty="0" smtClean="0">
                <a:latin typeface="Lucida Console" pitchFamily="49" charset="0"/>
              </a:rPr>
              <a:t>)</a:t>
            </a:r>
          </a:p>
        </p:txBody>
      </p:sp>
      <p:sp>
        <p:nvSpPr>
          <p:cNvPr id="5" name="Oval 4"/>
          <p:cNvSpPr/>
          <p:nvPr/>
        </p:nvSpPr>
        <p:spPr>
          <a:xfrm>
            <a:off x="6324600" y="4202668"/>
            <a:ext cx="1219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task1</a:t>
            </a:r>
            <a:endParaRPr lang="en-US" dirty="0"/>
          </a:p>
        </p:txBody>
      </p:sp>
      <p:sp>
        <p:nvSpPr>
          <p:cNvPr id="6" name="Oval 5"/>
          <p:cNvSpPr/>
          <p:nvPr/>
        </p:nvSpPr>
        <p:spPr>
          <a:xfrm>
            <a:off x="8039100" y="4126468"/>
            <a:ext cx="10287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task2</a:t>
            </a:r>
            <a:endParaRPr lang="en-US" dirty="0"/>
          </a:p>
        </p:txBody>
      </p:sp>
      <p:cxnSp>
        <p:nvCxnSpPr>
          <p:cNvPr id="8" name="Curved Connector 7"/>
          <p:cNvCxnSpPr>
            <a:stCxn id="5" idx="0"/>
            <a:endCxn id="6" idx="0"/>
          </p:cNvCxnSpPr>
          <p:nvPr/>
        </p:nvCxnSpPr>
        <p:spPr>
          <a:xfrm rot="5400000" flipH="1" flipV="1">
            <a:off x="7705725" y="3354943"/>
            <a:ext cx="76200" cy="1619250"/>
          </a:xfrm>
          <a:prstGeom prst="curvedConnector3">
            <a:avLst>
              <a:gd name="adj1" fmla="val 66087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Curved Connector 8"/>
          <p:cNvCxnSpPr>
            <a:stCxn id="6" idx="4"/>
            <a:endCxn id="5" idx="4"/>
          </p:cNvCxnSpPr>
          <p:nvPr/>
        </p:nvCxnSpPr>
        <p:spPr>
          <a:xfrm rot="5400000">
            <a:off x="7705725" y="3812143"/>
            <a:ext cx="76200" cy="1619250"/>
          </a:xfrm>
          <a:prstGeom prst="curvedConnector3">
            <a:avLst>
              <a:gd name="adj1" fmla="val 660869"/>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Slide Number Placeholder 9"/>
          <p:cNvSpPr>
            <a:spLocks noGrp="1"/>
          </p:cNvSpPr>
          <p:nvPr>
            <p:ph type="sldNum" sz="quarter" idx="12"/>
          </p:nvPr>
        </p:nvSpPr>
        <p:spPr/>
        <p:txBody>
          <a:bodyPr/>
          <a:lstStyle/>
          <a:p>
            <a:fld id="{F4FB5E65-51E1-460A-B5D3-B6231F8C0386}" type="slidenum">
              <a:rPr lang="en-US" smtClean="0"/>
              <a:pPr/>
              <a:t>37</a:t>
            </a:fld>
            <a:endParaRPr lang="en-US"/>
          </a:p>
        </p:txBody>
      </p:sp>
      <p:sp>
        <p:nvSpPr>
          <p:cNvPr id="11" name="Footer Placeholder 10"/>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7" name="Date Placeholder 6"/>
          <p:cNvSpPr>
            <a:spLocks noGrp="1"/>
          </p:cNvSpPr>
          <p:nvPr>
            <p:ph type="dt" sz="half" idx="10"/>
          </p:nvPr>
        </p:nvSpPr>
        <p:spPr/>
        <p:txBody>
          <a:bodyPr/>
          <a:lstStyle/>
          <a:p>
            <a:r>
              <a:rPr lang="en-US" smtClean="0"/>
              <a:t>6/22/2010</a:t>
            </a:r>
            <a:endParaRPr lang="en-US"/>
          </a:p>
        </p:txBody>
      </p:sp>
      <p:sp>
        <p:nvSpPr>
          <p:cNvPr id="24" name="TextBox 23"/>
          <p:cNvSpPr txBox="1"/>
          <p:nvPr/>
        </p:nvSpPr>
        <p:spPr>
          <a:xfrm>
            <a:off x="6954078" y="3387659"/>
            <a:ext cx="1173655" cy="369332"/>
          </a:xfrm>
          <a:prstGeom prst="rect">
            <a:avLst/>
          </a:prstGeom>
          <a:noFill/>
        </p:spPr>
        <p:txBody>
          <a:bodyPr wrap="none" rtlCol="0">
            <a:spAutoFit/>
          </a:bodyPr>
          <a:lstStyle/>
          <a:p>
            <a:r>
              <a:rPr lang="en-US" dirty="0" smtClean="0"/>
              <a:t>Wait for  B</a:t>
            </a:r>
            <a:endParaRPr lang="en-US" dirty="0"/>
          </a:p>
        </p:txBody>
      </p:sp>
      <p:sp>
        <p:nvSpPr>
          <p:cNvPr id="25" name="TextBox 24"/>
          <p:cNvSpPr txBox="1"/>
          <p:nvPr/>
        </p:nvSpPr>
        <p:spPr>
          <a:xfrm>
            <a:off x="7246682" y="5117068"/>
            <a:ext cx="1128771" cy="369332"/>
          </a:xfrm>
          <a:prstGeom prst="rect">
            <a:avLst/>
          </a:prstGeom>
          <a:noFill/>
        </p:spPr>
        <p:txBody>
          <a:bodyPr wrap="none" rtlCol="0">
            <a:spAutoFit/>
          </a:bodyPr>
          <a:lstStyle/>
          <a:p>
            <a:r>
              <a:rPr lang="en-US" dirty="0" smtClean="0"/>
              <a:t>Wait for A</a:t>
            </a:r>
            <a:endParaRPr lang="en-US" dirty="0"/>
          </a:p>
        </p:txBody>
      </p:sp>
    </p:spTree>
    <p:extLst>
      <p:ext uri="{BB962C8B-B14F-4D97-AF65-F5344CB8AC3E}">
        <p14:creationId xmlns:p14="http://schemas.microsoft.com/office/powerpoint/2010/main" val="1223725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Consistent Order</a:t>
            </a:r>
            <a:endParaRPr lang="en-US" dirty="0"/>
          </a:p>
        </p:txBody>
      </p:sp>
      <p:sp>
        <p:nvSpPr>
          <p:cNvPr id="3" name="Content Placeholder 2"/>
          <p:cNvSpPr>
            <a:spLocks noGrp="1"/>
          </p:cNvSpPr>
          <p:nvPr>
            <p:ph idx="1"/>
          </p:nvPr>
        </p:nvSpPr>
        <p:spPr/>
        <p:txBody>
          <a:bodyPr/>
          <a:lstStyle/>
          <a:p>
            <a:r>
              <a:rPr lang="en-US" dirty="0" smtClean="0"/>
              <a:t>If locks are acquired in consistent order, no cycle and thus no deadlock!</a:t>
            </a:r>
            <a:endParaRPr lang="en-US" dirty="0"/>
          </a:p>
        </p:txBody>
      </p:sp>
      <p:sp>
        <p:nvSpPr>
          <p:cNvPr id="4" name="Date Placeholder 3"/>
          <p:cNvSpPr>
            <a:spLocks noGrp="1"/>
          </p:cNvSpPr>
          <p:nvPr>
            <p:ph type="dt" sz="half" idx="10"/>
          </p:nvPr>
        </p:nvSpPr>
        <p:spPr/>
        <p:txBody>
          <a:bodyPr/>
          <a:lstStyle/>
          <a:p>
            <a:r>
              <a:rPr lang="en-US" smtClean="0"/>
              <a:t>6/22/2010</a:t>
            </a:r>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Slide Number Placeholder 5"/>
          <p:cNvSpPr>
            <a:spLocks noGrp="1"/>
          </p:cNvSpPr>
          <p:nvPr>
            <p:ph type="sldNum" sz="quarter" idx="12"/>
          </p:nvPr>
        </p:nvSpPr>
        <p:spPr/>
        <p:txBody>
          <a:bodyPr/>
          <a:lstStyle/>
          <a:p>
            <a:fld id="{F4FB5E65-51E1-460A-B5D3-B6231F8C0386}" type="slidenum">
              <a:rPr lang="en-US" smtClean="0"/>
              <a:pPr/>
              <a:t>38</a:t>
            </a:fld>
            <a:endParaRPr lang="en-US"/>
          </a:p>
        </p:txBody>
      </p:sp>
      <p:sp>
        <p:nvSpPr>
          <p:cNvPr id="7" name="Content Placeholder 2"/>
          <p:cNvSpPr txBox="1">
            <a:spLocks/>
          </p:cNvSpPr>
          <p:nvPr/>
        </p:nvSpPr>
        <p:spPr>
          <a:xfrm>
            <a:off x="805070" y="2895600"/>
            <a:ext cx="9220200" cy="3352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900" dirty="0" smtClean="0"/>
          </a:p>
          <a:p>
            <a:pPr lvl="1">
              <a:buFont typeface="Arial" pitchFamily="34" charset="0"/>
              <a:buNone/>
            </a:pPr>
            <a:r>
              <a:rPr lang="en-US" sz="1800" dirty="0" smtClean="0">
                <a:latin typeface="Lucida Console" pitchFamily="49" charset="0"/>
              </a:rPr>
              <a:t>Object A = new Object();</a:t>
            </a:r>
          </a:p>
          <a:p>
            <a:pPr lvl="1">
              <a:buFont typeface="Arial" pitchFamily="34" charset="0"/>
              <a:buNone/>
            </a:pPr>
            <a:r>
              <a:rPr lang="en-US" sz="1800" dirty="0" smtClean="0">
                <a:latin typeface="Lucida Console" pitchFamily="49" charset="0"/>
              </a:rPr>
              <a:t>Object B = new Object();</a:t>
            </a:r>
          </a:p>
          <a:p>
            <a:pPr lvl="1">
              <a:buNone/>
            </a:pPr>
            <a:r>
              <a:rPr lang="en-US" sz="1800" dirty="0">
                <a:latin typeface="Lucida Console" pitchFamily="49" charset="0"/>
              </a:rPr>
              <a:t>Object </a:t>
            </a:r>
            <a:r>
              <a:rPr lang="en-US" sz="1800" dirty="0" smtClean="0">
                <a:latin typeface="Lucida Console" pitchFamily="49" charset="0"/>
              </a:rPr>
              <a:t>C </a:t>
            </a:r>
            <a:r>
              <a:rPr lang="en-US" sz="1800" dirty="0">
                <a:latin typeface="Lucida Console" pitchFamily="49" charset="0"/>
              </a:rPr>
              <a:t>= new Object</a:t>
            </a:r>
            <a:r>
              <a:rPr lang="en-US" sz="1800" dirty="0" smtClean="0">
                <a:latin typeface="Lucida Console" pitchFamily="49" charset="0"/>
              </a:rPr>
              <a:t>();</a:t>
            </a:r>
          </a:p>
          <a:p>
            <a:pPr lvl="1">
              <a:buNone/>
            </a:pPr>
            <a:endParaRPr lang="en-US" sz="1800" dirty="0" smtClean="0">
              <a:latin typeface="Lucida Console" pitchFamily="49" charset="0"/>
            </a:endParaRPr>
          </a:p>
          <a:p>
            <a:pPr lvl="1">
              <a:buFont typeface="Arial" pitchFamily="34" charset="0"/>
              <a:buNone/>
            </a:pPr>
            <a:r>
              <a:rPr lang="en-US" sz="1800" dirty="0" err="1" smtClean="0">
                <a:latin typeface="Lucida Console" pitchFamily="49" charset="0"/>
              </a:rPr>
              <a:t>Parallel.Invoke</a:t>
            </a:r>
            <a:r>
              <a:rPr lang="en-US" sz="1800" dirty="0" smtClean="0">
                <a:latin typeface="Lucida Console" pitchFamily="49" charset="0"/>
              </a:rPr>
              <a:t>( </a:t>
            </a:r>
          </a:p>
          <a:p>
            <a:pPr lvl="1">
              <a:buNone/>
            </a:pPr>
            <a:r>
              <a:rPr lang="en-US" sz="1800" dirty="0" smtClean="0">
                <a:latin typeface="Lucida Console" pitchFamily="49" charset="0"/>
              </a:rPr>
              <a:t>    () </a:t>
            </a:r>
            <a:r>
              <a:rPr lang="en-US" sz="1800" dirty="0">
                <a:latin typeface="Lucida Console" pitchFamily="49" charset="0"/>
              </a:rPr>
              <a:t>=&gt; { </a:t>
            </a:r>
            <a:r>
              <a:rPr lang="en-US" sz="1800" dirty="0" smtClean="0">
                <a:latin typeface="Lucida Console" pitchFamily="49" charset="0"/>
              </a:rPr>
              <a:t>lock(A) { lock (B) { ; } } },</a:t>
            </a:r>
            <a:endParaRPr lang="en-US" sz="1800" dirty="0">
              <a:latin typeface="Lucida Console" pitchFamily="49" charset="0"/>
            </a:endParaRPr>
          </a:p>
          <a:p>
            <a:pPr lvl="1">
              <a:buNone/>
            </a:pPr>
            <a:r>
              <a:rPr lang="en-US" sz="1800" dirty="0" smtClean="0">
                <a:latin typeface="Lucida Console" pitchFamily="49" charset="0"/>
              </a:rPr>
              <a:t>    </a:t>
            </a:r>
            <a:r>
              <a:rPr lang="en-US" sz="1800" dirty="0">
                <a:latin typeface="Lucida Console" pitchFamily="49" charset="0"/>
              </a:rPr>
              <a:t>() =&gt; { </a:t>
            </a:r>
            <a:r>
              <a:rPr lang="en-US" sz="1800" dirty="0" smtClean="0">
                <a:latin typeface="Lucida Console" pitchFamily="49" charset="0"/>
              </a:rPr>
              <a:t>lock(B) </a:t>
            </a:r>
            <a:r>
              <a:rPr lang="en-US" sz="1800" dirty="0">
                <a:latin typeface="Lucida Console" pitchFamily="49" charset="0"/>
              </a:rPr>
              <a:t>{ lock </a:t>
            </a:r>
            <a:r>
              <a:rPr lang="en-US" sz="1800" dirty="0" smtClean="0">
                <a:latin typeface="Lucida Console" pitchFamily="49" charset="0"/>
              </a:rPr>
              <a:t>(C) </a:t>
            </a:r>
            <a:r>
              <a:rPr lang="en-US" sz="1800" dirty="0">
                <a:latin typeface="Lucida Console" pitchFamily="49" charset="0"/>
              </a:rPr>
              <a:t>{ ; } } </a:t>
            </a:r>
            <a:r>
              <a:rPr lang="en-US" sz="1800" dirty="0" smtClean="0">
                <a:latin typeface="Lucida Console" pitchFamily="49" charset="0"/>
              </a:rPr>
              <a:t>},</a:t>
            </a:r>
          </a:p>
          <a:p>
            <a:pPr lvl="1">
              <a:buNone/>
            </a:pPr>
            <a:r>
              <a:rPr lang="en-US" sz="1800" dirty="0">
                <a:latin typeface="Lucida Console" pitchFamily="49" charset="0"/>
              </a:rPr>
              <a:t> </a:t>
            </a:r>
            <a:r>
              <a:rPr lang="en-US" sz="1800" dirty="0" smtClean="0">
                <a:latin typeface="Lucida Console" pitchFamily="49" charset="0"/>
              </a:rPr>
              <a:t>   () </a:t>
            </a:r>
            <a:r>
              <a:rPr lang="en-US" sz="1800" dirty="0">
                <a:latin typeface="Lucida Console" pitchFamily="49" charset="0"/>
              </a:rPr>
              <a:t>=&gt; { </a:t>
            </a:r>
            <a:r>
              <a:rPr lang="en-US" sz="1800" dirty="0" smtClean="0">
                <a:latin typeface="Lucida Console" pitchFamily="49" charset="0"/>
              </a:rPr>
              <a:t>lock(A) </a:t>
            </a:r>
            <a:r>
              <a:rPr lang="en-US" sz="1800" dirty="0">
                <a:latin typeface="Lucida Console" pitchFamily="49" charset="0"/>
              </a:rPr>
              <a:t>{ lock (C) { ; } } </a:t>
            </a:r>
            <a:r>
              <a:rPr lang="en-US" sz="1800" dirty="0" smtClean="0">
                <a:latin typeface="Lucida Console" pitchFamily="49" charset="0"/>
              </a:rPr>
              <a:t>},</a:t>
            </a:r>
          </a:p>
          <a:p>
            <a:pPr lvl="1">
              <a:buNone/>
            </a:pPr>
            <a:r>
              <a:rPr lang="en-US" sz="1800" dirty="0" smtClean="0">
                <a:latin typeface="Lucida Console" pitchFamily="49" charset="0"/>
              </a:rPr>
              <a:t>)</a:t>
            </a:r>
          </a:p>
        </p:txBody>
      </p:sp>
    </p:spTree>
    <p:extLst>
      <p:ext uri="{BB962C8B-B14F-4D97-AF65-F5344CB8AC3E}">
        <p14:creationId xmlns:p14="http://schemas.microsoft.com/office/powerpoint/2010/main" val="35150500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Lock Leveling</a:t>
            </a:r>
            <a:endParaRPr lang="en-US" dirty="0"/>
          </a:p>
        </p:txBody>
      </p:sp>
      <p:sp>
        <p:nvSpPr>
          <p:cNvPr id="3" name="Content Placeholder 2"/>
          <p:cNvSpPr>
            <a:spLocks noGrp="1"/>
          </p:cNvSpPr>
          <p:nvPr>
            <p:ph idx="1"/>
          </p:nvPr>
        </p:nvSpPr>
        <p:spPr/>
        <p:txBody>
          <a:bodyPr>
            <a:normAutofit/>
          </a:bodyPr>
          <a:lstStyle/>
          <a:p>
            <a:r>
              <a:rPr lang="en-US" dirty="0" smtClean="0"/>
              <a:t>Simple policy to avoid deadlocks:</a:t>
            </a:r>
          </a:p>
          <a:p>
            <a:pPr lvl="1"/>
            <a:r>
              <a:rPr lang="en-US" dirty="0" smtClean="0"/>
              <a:t>Assign a “level” (some arbitrarily chosen number) to each lock (in your mind and in comments).</a:t>
            </a:r>
          </a:p>
          <a:p>
            <a:pPr lvl="1"/>
            <a:r>
              <a:rPr lang="en-US" dirty="0" smtClean="0"/>
              <a:t>Follow policy: whenever acquiring a lock, its level must be higher than all the levels of the locks already held</a:t>
            </a:r>
          </a:p>
          <a:p>
            <a:pPr lvl="1"/>
            <a:r>
              <a:rPr lang="en-US" dirty="0" smtClean="0"/>
              <a:t>Effect: no cycles possible</a:t>
            </a:r>
          </a:p>
        </p:txBody>
      </p:sp>
      <p:sp>
        <p:nvSpPr>
          <p:cNvPr id="4" name="Slide Number Placeholder 3"/>
          <p:cNvSpPr>
            <a:spLocks noGrp="1"/>
          </p:cNvSpPr>
          <p:nvPr>
            <p:ph type="sldNum" sz="quarter" idx="12"/>
          </p:nvPr>
        </p:nvSpPr>
        <p:spPr/>
        <p:txBody>
          <a:bodyPr/>
          <a:lstStyle/>
          <a:p>
            <a:fld id="{F4FB5E65-51E1-460A-B5D3-B6231F8C0386}"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Date Placeholder 5"/>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3856700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atomicity Violations</a:t>
            </a:r>
            <a:endParaRPr lang="en-US" dirty="0"/>
          </a:p>
        </p:txBody>
      </p:sp>
      <p:sp>
        <p:nvSpPr>
          <p:cNvPr id="8" name="Text Placeholder 7"/>
          <p:cNvSpPr>
            <a:spLocks noGrp="1"/>
          </p:cNvSpPr>
          <p:nvPr>
            <p:ph type="body" idx="1"/>
          </p:nvPr>
        </p:nvSpPr>
        <p:spPr/>
        <p:txBody>
          <a:bodyPr/>
          <a:lstStyle/>
          <a:p>
            <a:r>
              <a:rPr lang="en-US" dirty="0" smtClean="0"/>
              <a:t>Part 1</a:t>
            </a:r>
            <a:endParaRPr lang="en-US" dirty="0"/>
          </a:p>
        </p:txBody>
      </p:sp>
      <p:sp>
        <p:nvSpPr>
          <p:cNvPr id="4" name="Date Placeholder 3"/>
          <p:cNvSpPr>
            <a:spLocks noGrp="1"/>
          </p:cNvSpPr>
          <p:nvPr>
            <p:ph type="dt" sz="half" idx="10"/>
          </p:nvPr>
        </p:nvSpPr>
        <p:spPr/>
        <p:txBody>
          <a:bodyPr/>
          <a:lstStyle/>
          <a:p>
            <a:r>
              <a:rPr lang="en-US" smtClean="0"/>
              <a:t>6/22/2010</a:t>
            </a:r>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Slide Number Placeholder 5"/>
          <p:cNvSpPr>
            <a:spLocks noGrp="1"/>
          </p:cNvSpPr>
          <p:nvPr>
            <p:ph type="sldNum" sz="quarter" idx="12"/>
          </p:nvPr>
        </p:nvSpPr>
        <p:spPr/>
        <p:txBody>
          <a:bodyPr/>
          <a:lstStyle/>
          <a:p>
            <a:fld id="{F4FB5E65-51E1-460A-B5D3-B6231F8C0386}" type="slidenum">
              <a:rPr lang="en-US" smtClean="0"/>
              <a:pPr/>
              <a:t>4</a:t>
            </a:fld>
            <a:endParaRPr lang="en-US"/>
          </a:p>
        </p:txBody>
      </p:sp>
    </p:spTree>
    <p:extLst>
      <p:ext uri="{BB962C8B-B14F-4D97-AF65-F5344CB8AC3E}">
        <p14:creationId xmlns:p14="http://schemas.microsoft.com/office/powerpoint/2010/main" val="25954209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Pitfall 2: </a:t>
            </a:r>
            <a:r>
              <a:rPr lang="en-US" dirty="0" smtClean="0">
                <a:solidFill>
                  <a:srgbClr val="FF0000"/>
                </a:solidFill>
              </a:rPr>
              <a:t>Atomicity Violation</a:t>
            </a:r>
            <a:endParaRPr lang="en-US" dirty="0">
              <a:solidFill>
                <a:srgbClr val="FF0000"/>
              </a:solidFill>
            </a:endParaRPr>
          </a:p>
        </p:txBody>
      </p:sp>
      <p:sp>
        <p:nvSpPr>
          <p:cNvPr id="3" name="Content Placeholder 2"/>
          <p:cNvSpPr>
            <a:spLocks noGrp="1"/>
          </p:cNvSpPr>
          <p:nvPr>
            <p:ph idx="1"/>
          </p:nvPr>
        </p:nvSpPr>
        <p:spPr>
          <a:xfrm>
            <a:off x="457200" y="1066800"/>
            <a:ext cx="8229600" cy="5562600"/>
          </a:xfrm>
        </p:spPr>
        <p:txBody>
          <a:bodyPr>
            <a:normAutofit fontScale="92500" lnSpcReduction="10000"/>
          </a:bodyPr>
          <a:lstStyle/>
          <a:p>
            <a:r>
              <a:rPr lang="en-US" dirty="0" smtClean="0"/>
              <a:t>Consider </a:t>
            </a:r>
            <a:r>
              <a:rPr lang="en-US" dirty="0" err="1" smtClean="0"/>
              <a:t>AntiSocial</a:t>
            </a:r>
            <a:r>
              <a:rPr lang="en-US" dirty="0" smtClean="0"/>
              <a:t> Robots Code:</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Problem: robots may move into same cell!</a:t>
            </a:r>
          </a:p>
          <a:p>
            <a:pPr lvl="1"/>
            <a:r>
              <a:rPr lang="en-US" dirty="0" smtClean="0"/>
              <a:t>Because lock is released &amp; re-acquired in between checking &amp; moving! </a:t>
            </a:r>
          </a:p>
          <a:p>
            <a:endParaRPr lang="en-US" dirty="0" smtClean="0"/>
          </a:p>
        </p:txBody>
      </p:sp>
      <p:sp>
        <p:nvSpPr>
          <p:cNvPr id="4" name="Content Placeholder 2"/>
          <p:cNvSpPr txBox="1">
            <a:spLocks/>
          </p:cNvSpPr>
          <p:nvPr/>
        </p:nvSpPr>
        <p:spPr>
          <a:xfrm>
            <a:off x="228600" y="1524000"/>
            <a:ext cx="9220200" cy="4114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000" dirty="0" smtClean="0"/>
          </a:p>
          <a:p>
            <a:pPr lvl="1">
              <a:buNone/>
            </a:pPr>
            <a:r>
              <a:rPr lang="en-US" sz="1800" dirty="0" err="1">
                <a:latin typeface="Lucida Console" pitchFamily="49" charset="0"/>
              </a:rPr>
              <a:t>Parallel.Invoke</a:t>
            </a:r>
            <a:r>
              <a:rPr lang="en-US" sz="1800" dirty="0">
                <a:latin typeface="Lucida Console" pitchFamily="49" charset="0"/>
              </a:rPr>
              <a:t>( </a:t>
            </a:r>
          </a:p>
          <a:p>
            <a:pPr lvl="1">
              <a:buNone/>
            </a:pPr>
            <a:r>
              <a:rPr lang="en-US" sz="1800" dirty="0">
                <a:latin typeface="Lucida Console" pitchFamily="49" charset="0"/>
              </a:rPr>
              <a:t>    () =&gt; { if (</a:t>
            </a:r>
            <a:r>
              <a:rPr lang="en-US" sz="1800" dirty="0" err="1">
                <a:latin typeface="Lucida Console" pitchFamily="49" charset="0"/>
              </a:rPr>
              <a:t>IsFree</a:t>
            </a:r>
            <a:r>
              <a:rPr lang="en-US" sz="1800" dirty="0">
                <a:latin typeface="Lucida Console" pitchFamily="49" charset="0"/>
              </a:rPr>
              <a:t>(r1.Destination</a:t>
            </a:r>
            <a:r>
              <a:rPr lang="en-US" sz="1800" dirty="0" smtClean="0">
                <a:latin typeface="Lucida Console" pitchFamily="49" charset="0"/>
              </a:rPr>
              <a:t>)) </a:t>
            </a:r>
            <a:r>
              <a:rPr lang="en-US" sz="1800" dirty="0" err="1">
                <a:latin typeface="Lucida Console" pitchFamily="49" charset="0"/>
              </a:rPr>
              <a:t>MoveRobot</a:t>
            </a:r>
            <a:r>
              <a:rPr lang="en-US" sz="1800" dirty="0">
                <a:latin typeface="Lucida Console" pitchFamily="49" charset="0"/>
              </a:rPr>
              <a:t>(r1);  },</a:t>
            </a:r>
          </a:p>
          <a:p>
            <a:pPr lvl="1">
              <a:buNone/>
            </a:pPr>
            <a:r>
              <a:rPr lang="en-US" sz="1800" dirty="0">
                <a:latin typeface="Lucida Console" pitchFamily="49" charset="0"/>
              </a:rPr>
              <a:t>    () =&gt; { if (</a:t>
            </a:r>
            <a:r>
              <a:rPr lang="en-US" sz="1800" dirty="0" err="1">
                <a:latin typeface="Lucida Console" pitchFamily="49" charset="0"/>
              </a:rPr>
              <a:t>IsFree</a:t>
            </a:r>
            <a:r>
              <a:rPr lang="en-US" sz="1800" dirty="0">
                <a:latin typeface="Lucida Console" pitchFamily="49" charset="0"/>
              </a:rPr>
              <a:t>(r2.Destination)) </a:t>
            </a:r>
            <a:r>
              <a:rPr lang="en-US" sz="1800" dirty="0" err="1">
                <a:latin typeface="Lucida Console" pitchFamily="49" charset="0"/>
              </a:rPr>
              <a:t>MoveRobot</a:t>
            </a:r>
            <a:r>
              <a:rPr lang="en-US" sz="1800" dirty="0">
                <a:latin typeface="Lucida Console" pitchFamily="49" charset="0"/>
              </a:rPr>
              <a:t>(r2); </a:t>
            </a:r>
            <a:r>
              <a:rPr lang="en-US" sz="1800" dirty="0" smtClean="0">
                <a:latin typeface="Lucida Console" pitchFamily="49" charset="0"/>
              </a:rPr>
              <a:t>}</a:t>
            </a:r>
            <a:endParaRPr lang="en-US" sz="1800" dirty="0">
              <a:latin typeface="Lucida Console" pitchFamily="49" charset="0"/>
            </a:endParaRPr>
          </a:p>
          <a:p>
            <a:pPr lvl="1">
              <a:buNone/>
            </a:pPr>
            <a:r>
              <a:rPr lang="en-US" sz="1800" dirty="0" smtClean="0">
                <a:latin typeface="Lucida Console" pitchFamily="49" charset="0"/>
              </a:rPr>
              <a:t>)</a:t>
            </a:r>
            <a:endParaRPr lang="en-US" sz="1800" dirty="0">
              <a:latin typeface="Lucida Console" pitchFamily="49" charset="0"/>
            </a:endParaRPr>
          </a:p>
          <a:p>
            <a:pPr lvl="1">
              <a:buFont typeface="Arial" pitchFamily="34" charset="0"/>
              <a:buNone/>
            </a:pPr>
            <a:r>
              <a:rPr lang="en-US" sz="1800" dirty="0" err="1" smtClean="0">
                <a:latin typeface="Lucida Console" pitchFamily="49" charset="0"/>
              </a:rPr>
              <a:t>Bool</a:t>
            </a:r>
            <a:r>
              <a:rPr lang="en-US" sz="1800" dirty="0" smtClean="0">
                <a:latin typeface="Lucida Console" pitchFamily="49" charset="0"/>
              </a:rPr>
              <a:t> </a:t>
            </a:r>
            <a:r>
              <a:rPr lang="en-US" sz="1800" dirty="0" err="1" smtClean="0">
                <a:latin typeface="Lucida Console" pitchFamily="49" charset="0"/>
              </a:rPr>
              <a:t>IsFree</a:t>
            </a:r>
            <a:r>
              <a:rPr lang="en-US" sz="1800" dirty="0" smtClean="0">
                <a:latin typeface="Lucida Console" pitchFamily="49" charset="0"/>
              </a:rPr>
              <a:t>(Cell c)  {  </a:t>
            </a:r>
          </a:p>
          <a:p>
            <a:pPr lvl="1">
              <a:buFont typeface="Arial" pitchFamily="34" charset="0"/>
              <a:buNone/>
            </a:pPr>
            <a:r>
              <a:rPr lang="en-US" sz="1800" dirty="0" smtClean="0">
                <a:latin typeface="Lucida Console" pitchFamily="49" charset="0"/>
              </a:rPr>
              <a:t>   lock(c) { return </a:t>
            </a:r>
            <a:r>
              <a:rPr lang="en-US" sz="1800" dirty="0" err="1" smtClean="0">
                <a:latin typeface="Lucida Console" pitchFamily="49" charset="0"/>
              </a:rPr>
              <a:t>c.Robot</a:t>
            </a:r>
            <a:r>
              <a:rPr lang="en-US" sz="1800" dirty="0" smtClean="0">
                <a:latin typeface="Lucida Console" pitchFamily="49" charset="0"/>
              </a:rPr>
              <a:t> == null }; </a:t>
            </a:r>
          </a:p>
          <a:p>
            <a:pPr lvl="1">
              <a:buFont typeface="Arial" pitchFamily="34" charset="0"/>
              <a:buNone/>
            </a:pPr>
            <a:r>
              <a:rPr lang="en-US" sz="1800" dirty="0" smtClean="0">
                <a:latin typeface="Lucida Console" pitchFamily="49" charset="0"/>
              </a:rPr>
              <a:t>}</a:t>
            </a:r>
          </a:p>
          <a:p>
            <a:pPr lvl="1">
              <a:buFont typeface="Arial" pitchFamily="34" charset="0"/>
              <a:buNone/>
            </a:pPr>
            <a:r>
              <a:rPr lang="en-US" sz="1800" dirty="0" smtClean="0">
                <a:latin typeface="Lucida Console" pitchFamily="49" charset="0"/>
              </a:rPr>
              <a:t>Void </a:t>
            </a:r>
            <a:r>
              <a:rPr lang="en-US" sz="1800" dirty="0" err="1" smtClean="0">
                <a:latin typeface="Lucida Console" pitchFamily="49" charset="0"/>
              </a:rPr>
              <a:t>MoveRobot</a:t>
            </a:r>
            <a:r>
              <a:rPr lang="en-US" sz="1800" dirty="0" smtClean="0">
                <a:latin typeface="Lucida Console" pitchFamily="49" charset="0"/>
              </a:rPr>
              <a:t>(Robot r) {</a:t>
            </a:r>
          </a:p>
          <a:p>
            <a:pPr lvl="1">
              <a:buFont typeface="Arial" pitchFamily="34" charset="0"/>
              <a:buNone/>
            </a:pPr>
            <a:r>
              <a:rPr lang="en-US" sz="1800" dirty="0">
                <a:latin typeface="Lucida Console" pitchFamily="49" charset="0"/>
              </a:rPr>
              <a:t> </a:t>
            </a:r>
            <a:r>
              <a:rPr lang="en-US" sz="1800" dirty="0" smtClean="0">
                <a:latin typeface="Lucida Console" pitchFamily="49" charset="0"/>
              </a:rPr>
              <a:t>  lock(</a:t>
            </a:r>
            <a:r>
              <a:rPr lang="en-US" sz="1800" dirty="0" err="1" smtClean="0">
                <a:latin typeface="Lucida Console" pitchFamily="49" charset="0"/>
              </a:rPr>
              <a:t>r.Destination</a:t>
            </a:r>
            <a:r>
              <a:rPr lang="en-US" sz="1800" dirty="0" smtClean="0">
                <a:latin typeface="Lucida Console" pitchFamily="49" charset="0"/>
              </a:rPr>
              <a:t>)  { </a:t>
            </a:r>
            <a:r>
              <a:rPr lang="en-US" sz="1800" dirty="0" err="1" smtClean="0">
                <a:latin typeface="Lucida Console" pitchFamily="49" charset="0"/>
              </a:rPr>
              <a:t>r.Destination.Robot</a:t>
            </a:r>
            <a:r>
              <a:rPr lang="en-US" sz="1800" dirty="0" smtClean="0">
                <a:latin typeface="Lucida Console" pitchFamily="49" charset="0"/>
              </a:rPr>
              <a:t> = r; }</a:t>
            </a:r>
          </a:p>
          <a:p>
            <a:pPr lvl="1">
              <a:buFont typeface="Arial" pitchFamily="34" charset="0"/>
              <a:buNone/>
            </a:pPr>
            <a:r>
              <a:rPr lang="en-US" sz="1800" dirty="0" smtClean="0">
                <a:latin typeface="Lucida Console" pitchFamily="49" charset="0"/>
              </a:rPr>
              <a:t>}</a:t>
            </a:r>
          </a:p>
          <a:p>
            <a:pPr lvl="1">
              <a:buFont typeface="Arial" pitchFamily="34" charset="0"/>
              <a:buNone/>
            </a:pPr>
            <a:endParaRPr lang="en-US" sz="1800" dirty="0" smtClean="0">
              <a:latin typeface="Lucida Console" pitchFamily="49" charset="0"/>
            </a:endParaRPr>
          </a:p>
        </p:txBody>
      </p:sp>
      <p:sp>
        <p:nvSpPr>
          <p:cNvPr id="5" name="Slide Number Placeholder 4"/>
          <p:cNvSpPr>
            <a:spLocks noGrp="1"/>
          </p:cNvSpPr>
          <p:nvPr>
            <p:ph type="sldNum" sz="quarter" idx="12"/>
          </p:nvPr>
        </p:nvSpPr>
        <p:spPr/>
        <p:txBody>
          <a:bodyPr/>
          <a:lstStyle/>
          <a:p>
            <a:fld id="{F4FB5E65-51E1-460A-B5D3-B6231F8C0386}"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7" name="Date Placeholder 6"/>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14757836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Locks And Performance</a:t>
            </a:r>
            <a:endParaRPr lang="en-US" dirty="0"/>
          </a:p>
        </p:txBody>
      </p:sp>
      <p:sp>
        <p:nvSpPr>
          <p:cNvPr id="5" name="Text Placeholder 4"/>
          <p:cNvSpPr>
            <a:spLocks noGrp="1"/>
          </p:cNvSpPr>
          <p:nvPr>
            <p:ph type="body" idx="1"/>
          </p:nvPr>
        </p:nvSpPr>
        <p:spPr/>
        <p:txBody>
          <a:bodyPr/>
          <a:lstStyle/>
          <a:p>
            <a:r>
              <a:rPr lang="en-US" dirty="0" smtClean="0"/>
              <a:t>Part I</a:t>
            </a:r>
            <a:endParaRPr lang="en-US" dirty="0"/>
          </a:p>
        </p:txBody>
      </p:sp>
      <p:sp>
        <p:nvSpPr>
          <p:cNvPr id="6" name="Slide Number Placeholder 5"/>
          <p:cNvSpPr>
            <a:spLocks noGrp="1"/>
          </p:cNvSpPr>
          <p:nvPr>
            <p:ph type="sldNum" sz="quarter" idx="12"/>
          </p:nvPr>
        </p:nvSpPr>
        <p:spPr/>
        <p:txBody>
          <a:bodyPr/>
          <a:lstStyle/>
          <a:p>
            <a:fld id="{F4FB5E65-51E1-460A-B5D3-B6231F8C0386}"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2" name="Date Placeholder 1"/>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40000120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Common Problems With Locking</a:t>
            </a:r>
            <a:endParaRPr lang="en-US" dirty="0"/>
          </a:p>
        </p:txBody>
      </p:sp>
      <p:sp>
        <p:nvSpPr>
          <p:cNvPr id="4" name="Rectangle 3"/>
          <p:cNvSpPr/>
          <p:nvPr/>
        </p:nvSpPr>
        <p:spPr>
          <a:xfrm>
            <a:off x="5410200" y="1641614"/>
            <a:ext cx="2362200" cy="952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Overhead</a:t>
            </a:r>
            <a:endParaRPr lang="en-US" sz="2800" dirty="0"/>
          </a:p>
        </p:txBody>
      </p:sp>
      <p:sp>
        <p:nvSpPr>
          <p:cNvPr id="5" name="Rectangle 4"/>
          <p:cNvSpPr/>
          <p:nvPr/>
        </p:nvSpPr>
        <p:spPr>
          <a:xfrm>
            <a:off x="762000" y="3436620"/>
            <a:ext cx="23622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Atomicity Violations</a:t>
            </a:r>
            <a:endParaRPr lang="en-US" sz="2800" dirty="0"/>
          </a:p>
        </p:txBody>
      </p:sp>
      <p:sp>
        <p:nvSpPr>
          <p:cNvPr id="6" name="Rectangle 5"/>
          <p:cNvSpPr/>
          <p:nvPr/>
        </p:nvSpPr>
        <p:spPr>
          <a:xfrm>
            <a:off x="5410200" y="3878580"/>
            <a:ext cx="2362200" cy="9982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Deadlocks</a:t>
            </a:r>
            <a:endParaRPr lang="en-US" sz="2800" dirty="0"/>
          </a:p>
        </p:txBody>
      </p:sp>
      <p:sp>
        <p:nvSpPr>
          <p:cNvPr id="7" name="Rectangle 6"/>
          <p:cNvSpPr/>
          <p:nvPr/>
        </p:nvSpPr>
        <p:spPr>
          <a:xfrm>
            <a:off x="762000" y="1946414"/>
            <a:ext cx="23622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Data Races</a:t>
            </a:r>
            <a:endParaRPr lang="en-US" sz="2800" dirty="0"/>
          </a:p>
        </p:txBody>
      </p:sp>
      <p:sp>
        <p:nvSpPr>
          <p:cNvPr id="8" name="Pentagon 7"/>
          <p:cNvSpPr/>
          <p:nvPr/>
        </p:nvSpPr>
        <p:spPr>
          <a:xfrm>
            <a:off x="4572000" y="5105400"/>
            <a:ext cx="4038600" cy="1219200"/>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Too much locking</a:t>
            </a:r>
            <a:endParaRPr lang="en-US" sz="2800" dirty="0"/>
          </a:p>
        </p:txBody>
      </p:sp>
      <p:sp>
        <p:nvSpPr>
          <p:cNvPr id="9" name="Pentagon 8"/>
          <p:cNvSpPr/>
          <p:nvPr/>
        </p:nvSpPr>
        <p:spPr>
          <a:xfrm flipH="1">
            <a:off x="457200" y="5105400"/>
            <a:ext cx="4038600" cy="1219200"/>
          </a:xfrm>
          <a:prstGeom prst="homePlate">
            <a:avLst>
              <a:gd name="adj" fmla="val 5187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t>Insufficient locking</a:t>
            </a:r>
            <a:endParaRPr lang="en-US" sz="2800" dirty="0"/>
          </a:p>
        </p:txBody>
      </p:sp>
      <p:sp>
        <p:nvSpPr>
          <p:cNvPr id="10" name="Slide Number Placeholder 9"/>
          <p:cNvSpPr>
            <a:spLocks noGrp="1"/>
          </p:cNvSpPr>
          <p:nvPr>
            <p:ph type="sldNum" sz="quarter" idx="12"/>
          </p:nvPr>
        </p:nvSpPr>
        <p:spPr/>
        <p:txBody>
          <a:bodyPr/>
          <a:lstStyle/>
          <a:p>
            <a:fld id="{F4FB5E65-51E1-460A-B5D3-B6231F8C0386}" type="slidenum">
              <a:rPr lang="en-US" smtClean="0"/>
              <a:pPr/>
              <a:t>42</a:t>
            </a:fld>
            <a:endParaRPr lang="en-US"/>
          </a:p>
        </p:txBody>
      </p:sp>
      <p:sp>
        <p:nvSpPr>
          <p:cNvPr id="11" name="Footer Placeholder 10"/>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3" name="Date Placeholder 2"/>
          <p:cNvSpPr>
            <a:spLocks noGrp="1"/>
          </p:cNvSpPr>
          <p:nvPr>
            <p:ph type="dt" sz="half" idx="10"/>
          </p:nvPr>
        </p:nvSpPr>
        <p:spPr/>
        <p:txBody>
          <a:bodyPr/>
          <a:lstStyle/>
          <a:p>
            <a:r>
              <a:rPr lang="en-US" smtClean="0"/>
              <a:t>6/22/2010</a:t>
            </a:r>
            <a:endParaRPr lang="en-US"/>
          </a:p>
        </p:txBody>
      </p:sp>
      <p:sp>
        <p:nvSpPr>
          <p:cNvPr id="12" name="Rectangle 11"/>
          <p:cNvSpPr/>
          <p:nvPr/>
        </p:nvSpPr>
        <p:spPr>
          <a:xfrm>
            <a:off x="5410200" y="2714212"/>
            <a:ext cx="2362200" cy="10552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smtClean="0"/>
              <a:t>Contention</a:t>
            </a:r>
            <a:endParaRPr lang="en-US" sz="2800" dirty="0"/>
          </a:p>
        </p:txBody>
      </p:sp>
    </p:spTree>
    <p:extLst>
      <p:ext uri="{BB962C8B-B14F-4D97-AF65-F5344CB8AC3E}">
        <p14:creationId xmlns:p14="http://schemas.microsoft.com/office/powerpoint/2010/main" val="27274125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Lock Contention</a:t>
            </a:r>
            <a:endParaRPr lang="en-US" dirty="0">
              <a:solidFill>
                <a:srgbClr val="FF0000"/>
              </a:solidFill>
            </a:endParaRPr>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Consider this example</a:t>
            </a:r>
          </a:p>
          <a:p>
            <a:endParaRPr lang="en-US" dirty="0"/>
          </a:p>
          <a:p>
            <a:endParaRPr lang="en-US" dirty="0" smtClean="0"/>
          </a:p>
          <a:p>
            <a:endParaRPr lang="en-US" dirty="0" smtClean="0"/>
          </a:p>
          <a:p>
            <a:endParaRPr lang="en-US" dirty="0" smtClean="0"/>
          </a:p>
          <a:p>
            <a:r>
              <a:rPr lang="en-US" dirty="0" smtClean="0"/>
              <a:t>There is no parallelism! </a:t>
            </a:r>
          </a:p>
          <a:p>
            <a:pPr lvl="1"/>
            <a:r>
              <a:rPr lang="en-US" dirty="0" smtClean="0"/>
              <a:t>Only one task can work at a time</a:t>
            </a:r>
          </a:p>
          <a:p>
            <a:pPr lvl="1"/>
            <a:r>
              <a:rPr lang="en-US" dirty="0" smtClean="0"/>
              <a:t>May as well write sequential code</a:t>
            </a:r>
          </a:p>
          <a:p>
            <a:pPr marL="0" indent="0">
              <a:buNone/>
            </a:pPr>
            <a:endParaRPr lang="en-US" dirty="0" smtClean="0"/>
          </a:p>
          <a:p>
            <a:endParaRPr lang="en-US" dirty="0" smtClean="0"/>
          </a:p>
        </p:txBody>
      </p:sp>
      <p:sp>
        <p:nvSpPr>
          <p:cNvPr id="4" name="Content Placeholder 2"/>
          <p:cNvSpPr txBox="1">
            <a:spLocks/>
          </p:cNvSpPr>
          <p:nvPr/>
        </p:nvSpPr>
        <p:spPr>
          <a:xfrm>
            <a:off x="304800" y="2133600"/>
            <a:ext cx="9220200" cy="2286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000" dirty="0" smtClean="0"/>
          </a:p>
          <a:p>
            <a:pPr lvl="1">
              <a:buFont typeface="Arial" pitchFamily="34" charset="0"/>
              <a:buNone/>
            </a:pPr>
            <a:r>
              <a:rPr lang="en-US" sz="2000" dirty="0" err="1" smtClean="0">
                <a:latin typeface="Lucida Console" pitchFamily="49" charset="0"/>
              </a:rPr>
              <a:t>Parallel.Invoke</a:t>
            </a:r>
            <a:r>
              <a:rPr lang="en-US" sz="2000" dirty="0" smtClean="0">
                <a:latin typeface="Lucida Console" pitchFamily="49" charset="0"/>
              </a:rPr>
              <a:t>( </a:t>
            </a:r>
          </a:p>
          <a:p>
            <a:pPr lvl="1">
              <a:buNone/>
            </a:pPr>
            <a:r>
              <a:rPr lang="en-US" sz="2000" dirty="0" smtClean="0">
                <a:latin typeface="Lucida Console" pitchFamily="49" charset="0"/>
              </a:rPr>
              <a:t>    () </a:t>
            </a:r>
            <a:r>
              <a:rPr lang="en-US" sz="2000" dirty="0">
                <a:latin typeface="Lucida Console" pitchFamily="49" charset="0"/>
              </a:rPr>
              <a:t>=&gt; { </a:t>
            </a:r>
            <a:r>
              <a:rPr lang="en-US" sz="2000" dirty="0" smtClean="0">
                <a:latin typeface="Lucida Console" pitchFamily="49" charset="0"/>
              </a:rPr>
              <a:t>lock(</a:t>
            </a:r>
            <a:r>
              <a:rPr lang="en-US" sz="2000" dirty="0" err="1" smtClean="0">
                <a:latin typeface="Lucida Console" pitchFamily="49" charset="0"/>
              </a:rPr>
              <a:t>gameboard</a:t>
            </a:r>
            <a:r>
              <a:rPr lang="en-US" sz="2000" dirty="0" smtClean="0">
                <a:latin typeface="Lucida Console" pitchFamily="49" charset="0"/>
              </a:rPr>
              <a:t>) { </a:t>
            </a:r>
            <a:r>
              <a:rPr lang="en-US" sz="2000" dirty="0" err="1" smtClean="0">
                <a:latin typeface="Lucida Console" pitchFamily="49" charset="0"/>
              </a:rPr>
              <a:t>MoveRobot</a:t>
            </a:r>
            <a:r>
              <a:rPr lang="en-US" sz="2000" dirty="0" smtClean="0">
                <a:latin typeface="Lucida Console" pitchFamily="49" charset="0"/>
              </a:rPr>
              <a:t>(r1); } },</a:t>
            </a:r>
            <a:endParaRPr lang="en-US" sz="2000" dirty="0">
              <a:latin typeface="Lucida Console" pitchFamily="49" charset="0"/>
            </a:endParaRPr>
          </a:p>
          <a:p>
            <a:pPr lvl="1">
              <a:buNone/>
            </a:pPr>
            <a:r>
              <a:rPr lang="en-US" sz="2000" dirty="0" smtClean="0">
                <a:latin typeface="Lucida Console" pitchFamily="49" charset="0"/>
              </a:rPr>
              <a:t>    </a:t>
            </a:r>
            <a:r>
              <a:rPr lang="en-US" sz="2000" dirty="0">
                <a:latin typeface="Lucida Console" pitchFamily="49" charset="0"/>
              </a:rPr>
              <a:t>() =&gt; { </a:t>
            </a:r>
            <a:r>
              <a:rPr lang="en-US" sz="2000" dirty="0" smtClean="0">
                <a:latin typeface="Lucida Console" pitchFamily="49" charset="0"/>
              </a:rPr>
              <a:t>lock(</a:t>
            </a:r>
            <a:r>
              <a:rPr lang="en-US" sz="2000" dirty="0" err="1" smtClean="0">
                <a:latin typeface="Lucida Console" pitchFamily="49" charset="0"/>
              </a:rPr>
              <a:t>gameboard</a:t>
            </a:r>
            <a:r>
              <a:rPr lang="en-US" sz="2000" dirty="0" smtClean="0">
                <a:latin typeface="Lucida Console" pitchFamily="49" charset="0"/>
              </a:rPr>
              <a:t>) { </a:t>
            </a:r>
            <a:r>
              <a:rPr lang="en-US" sz="2000" dirty="0" err="1" smtClean="0">
                <a:latin typeface="Lucida Console" pitchFamily="49" charset="0"/>
              </a:rPr>
              <a:t>MoveRobot</a:t>
            </a:r>
            <a:r>
              <a:rPr lang="en-US" sz="2000" dirty="0" smtClean="0">
                <a:latin typeface="Lucida Console" pitchFamily="49" charset="0"/>
              </a:rPr>
              <a:t>(r2); } },</a:t>
            </a:r>
          </a:p>
          <a:p>
            <a:pPr lvl="1">
              <a:buNone/>
            </a:pPr>
            <a:r>
              <a:rPr lang="en-US" sz="2000" dirty="0" smtClean="0">
                <a:latin typeface="Lucida Console" pitchFamily="49" charset="0"/>
              </a:rPr>
              <a:t>)</a:t>
            </a:r>
          </a:p>
        </p:txBody>
      </p:sp>
      <p:sp>
        <p:nvSpPr>
          <p:cNvPr id="5" name="Slide Number Placeholder 4"/>
          <p:cNvSpPr>
            <a:spLocks noGrp="1"/>
          </p:cNvSpPr>
          <p:nvPr>
            <p:ph type="sldNum" sz="quarter" idx="12"/>
          </p:nvPr>
        </p:nvSpPr>
        <p:spPr/>
        <p:txBody>
          <a:bodyPr/>
          <a:lstStyle/>
          <a:p>
            <a:fld id="{F4FB5E65-51E1-460A-B5D3-B6231F8C0386}"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7" name="Date Placeholder 6"/>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21705104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Tradeoffs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Coarse-Grained Locking</a:t>
            </a:r>
          </a:p>
          <a:p>
            <a:pPr lvl="1"/>
            <a:r>
              <a:rPr lang="en-US" dirty="0" smtClean="0"/>
              <a:t>Use few locks (e.g. single global lock)</a:t>
            </a:r>
            <a:br>
              <a:rPr lang="en-US" dirty="0" smtClean="0"/>
            </a:br>
            <a:r>
              <a:rPr lang="en-US" dirty="0" smtClean="0"/>
              <a:t>(i.e. many locations protected by the same lock)</a:t>
            </a:r>
          </a:p>
          <a:p>
            <a:pPr lvl="1"/>
            <a:r>
              <a:rPr lang="en-US" dirty="0" smtClean="0"/>
              <a:t>Advantage: simple to implement, little overhead</a:t>
            </a:r>
          </a:p>
          <a:p>
            <a:pPr lvl="1"/>
            <a:r>
              <a:rPr lang="en-US" dirty="0" smtClean="0"/>
              <a:t>Danger: </a:t>
            </a:r>
            <a:r>
              <a:rPr lang="en-US" dirty="0" smtClean="0">
                <a:solidFill>
                  <a:srgbClr val="FF0000"/>
                </a:solidFill>
              </a:rPr>
              <a:t>lock contention </a:t>
            </a:r>
            <a:r>
              <a:rPr lang="en-US" dirty="0" smtClean="0"/>
              <a:t>may destroy parallelism</a:t>
            </a:r>
          </a:p>
          <a:p>
            <a:pPr lvl="1"/>
            <a:endParaRPr lang="en-US" dirty="0" smtClean="0">
              <a:solidFill>
                <a:srgbClr val="FF0000"/>
              </a:solidFill>
            </a:endParaRPr>
          </a:p>
          <a:p>
            <a:r>
              <a:rPr lang="en-US" b="1" dirty="0" smtClean="0"/>
              <a:t>Fine-Grained Locking</a:t>
            </a:r>
          </a:p>
          <a:p>
            <a:pPr lvl="1"/>
            <a:r>
              <a:rPr lang="en-US" dirty="0" smtClean="0"/>
              <a:t>Use many locks (e.g. one lock for each object)</a:t>
            </a:r>
          </a:p>
          <a:p>
            <a:pPr lvl="1"/>
            <a:r>
              <a:rPr lang="en-US" dirty="0" smtClean="0"/>
              <a:t>Advantage: more parallelism</a:t>
            </a:r>
          </a:p>
          <a:p>
            <a:pPr lvl="1"/>
            <a:r>
              <a:rPr lang="en-US" dirty="0" smtClean="0"/>
              <a:t>Disadvantage: </a:t>
            </a:r>
            <a:r>
              <a:rPr lang="en-US" dirty="0" smtClean="0">
                <a:solidFill>
                  <a:srgbClr val="FF0000"/>
                </a:solidFill>
              </a:rPr>
              <a:t>overhead</a:t>
            </a:r>
            <a:r>
              <a:rPr lang="en-US" dirty="0" smtClean="0"/>
              <a:t>, difficult to implement</a:t>
            </a:r>
          </a:p>
          <a:p>
            <a:pPr lvl="1"/>
            <a:r>
              <a:rPr lang="en-US" dirty="0" smtClean="0"/>
              <a:t>Danger: may lead to </a:t>
            </a:r>
            <a:r>
              <a:rPr lang="en-US" dirty="0" smtClean="0">
                <a:solidFill>
                  <a:srgbClr val="FF0000"/>
                </a:solidFill>
              </a:rPr>
              <a:t>atomicity violations</a:t>
            </a:r>
          </a:p>
          <a:p>
            <a:pPr lvl="1"/>
            <a:r>
              <a:rPr lang="en-US" dirty="0" smtClean="0"/>
              <a:t>Danger: may lead to </a:t>
            </a:r>
            <a:r>
              <a:rPr lang="en-US" dirty="0" smtClean="0">
                <a:solidFill>
                  <a:srgbClr val="FF0000"/>
                </a:solidFill>
              </a:rPr>
              <a:t>deadlocks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F4FB5E65-51E1-460A-B5D3-B6231F8C0386}"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Date Placeholder 5"/>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8539481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Locking Overhead</a:t>
            </a:r>
            <a:endParaRPr lang="en-US" dirty="0"/>
          </a:p>
        </p:txBody>
      </p:sp>
      <p:sp>
        <p:nvSpPr>
          <p:cNvPr id="3" name="Content Placeholder 2"/>
          <p:cNvSpPr>
            <a:spLocks noGrp="1"/>
          </p:cNvSpPr>
          <p:nvPr>
            <p:ph idx="1"/>
          </p:nvPr>
        </p:nvSpPr>
        <p:spPr>
          <a:xfrm>
            <a:off x="-228600" y="3048000"/>
            <a:ext cx="9144000" cy="4525963"/>
          </a:xfrm>
        </p:spPr>
        <p:txBody>
          <a:bodyPr>
            <a:noAutofit/>
          </a:bodyPr>
          <a:lstStyle/>
          <a:p>
            <a:pPr marL="0" indent="0">
              <a:buNone/>
            </a:pPr>
            <a:r>
              <a:rPr lang="en-US" sz="2000" dirty="0">
                <a:latin typeface="Consolas"/>
              </a:rPr>
              <a:t> </a:t>
            </a:r>
            <a:r>
              <a:rPr lang="en-US" sz="2000" dirty="0">
                <a:solidFill>
                  <a:srgbClr val="0000FF"/>
                </a:solidFill>
                <a:latin typeface="Consolas"/>
              </a:rPr>
              <a:t> </a:t>
            </a:r>
            <a:r>
              <a:rPr lang="en-US" sz="2000" dirty="0" smtClean="0">
                <a:solidFill>
                  <a:srgbClr val="0000FF"/>
                </a:solidFill>
                <a:latin typeface="Consolas"/>
              </a:rPr>
              <a:t>      string</a:t>
            </a:r>
            <a:r>
              <a:rPr lang="en-US" sz="2000" dirty="0" smtClean="0">
                <a:solidFill>
                  <a:prstClr val="black"/>
                </a:solidFill>
                <a:latin typeface="Consolas"/>
              </a:rPr>
              <a:t>[] filenames = /* large list of filenames */;</a:t>
            </a:r>
            <a:endParaRPr lang="en-US" sz="2000" dirty="0">
              <a:solidFill>
                <a:prstClr val="black"/>
              </a:solidFill>
              <a:latin typeface="Consolas"/>
            </a:endParaRPr>
          </a:p>
          <a:p>
            <a:pPr marL="0" indent="0">
              <a:buNone/>
            </a:pPr>
            <a:endParaRPr lang="en-US" sz="2000" dirty="0">
              <a:solidFill>
                <a:prstClr val="black"/>
              </a:solidFill>
              <a:latin typeface="Consolas"/>
            </a:endParaRPr>
          </a:p>
          <a:p>
            <a:pPr marL="0" indent="0">
              <a:buNone/>
            </a:pPr>
            <a:r>
              <a:rPr lang="en-US" sz="2000" dirty="0">
                <a:solidFill>
                  <a:prstClr val="black"/>
                </a:solidFill>
                <a:latin typeface="Consolas"/>
              </a:rPr>
              <a:t>        </a:t>
            </a:r>
            <a:r>
              <a:rPr lang="en-US" sz="2000" dirty="0">
                <a:solidFill>
                  <a:srgbClr val="0000FF"/>
                </a:solidFill>
                <a:latin typeface="Consolas"/>
              </a:rPr>
              <a:t>public</a:t>
            </a:r>
            <a:r>
              <a:rPr lang="en-US" sz="2000" dirty="0">
                <a:solidFill>
                  <a:prstClr val="black"/>
                </a:solidFill>
                <a:latin typeface="Consolas"/>
              </a:rPr>
              <a:t> </a:t>
            </a:r>
            <a:r>
              <a:rPr lang="en-US" sz="2000" dirty="0">
                <a:solidFill>
                  <a:srgbClr val="0000FF"/>
                </a:solidFill>
                <a:latin typeface="Consolas"/>
              </a:rPr>
              <a:t>void</a:t>
            </a:r>
            <a:r>
              <a:rPr lang="en-US" sz="2000" dirty="0">
                <a:solidFill>
                  <a:prstClr val="black"/>
                </a:solidFill>
                <a:latin typeface="Consolas"/>
              </a:rPr>
              <a:t> </a:t>
            </a:r>
            <a:r>
              <a:rPr lang="en-US" sz="2000" dirty="0" err="1">
                <a:solidFill>
                  <a:prstClr val="black"/>
                </a:solidFill>
                <a:latin typeface="Consolas"/>
              </a:rPr>
              <a:t>CountLengths</a:t>
            </a:r>
            <a:r>
              <a:rPr lang="en-US" sz="2000" dirty="0">
                <a:solidFill>
                  <a:prstClr val="black"/>
                </a:solidFill>
                <a:latin typeface="Consolas"/>
              </a:rPr>
              <a:t>()</a:t>
            </a:r>
          </a:p>
          <a:p>
            <a:pPr marL="0" indent="0">
              <a:buNone/>
            </a:pPr>
            <a:r>
              <a:rPr lang="en-US" sz="2000" dirty="0">
                <a:solidFill>
                  <a:prstClr val="black"/>
                </a:solidFill>
                <a:latin typeface="Consolas"/>
              </a:rPr>
              <a:t>        {</a:t>
            </a:r>
          </a:p>
          <a:p>
            <a:pPr marL="0" indent="0">
              <a:buNone/>
            </a:pPr>
            <a:r>
              <a:rPr lang="en-US" sz="2000" dirty="0" smtClean="0">
                <a:solidFill>
                  <a:prstClr val="black"/>
                </a:solidFill>
                <a:latin typeface="Consolas"/>
              </a:rPr>
              <a:t>            </a:t>
            </a:r>
            <a:r>
              <a:rPr lang="en-US" sz="2000" dirty="0" err="1" smtClean="0">
                <a:solidFill>
                  <a:srgbClr val="0000FF"/>
                </a:solidFill>
                <a:latin typeface="Consolas"/>
              </a:rPr>
              <a:t>int</a:t>
            </a:r>
            <a:r>
              <a:rPr lang="en-US" sz="2000" dirty="0" smtClean="0">
                <a:solidFill>
                  <a:prstClr val="black"/>
                </a:solidFill>
                <a:latin typeface="Consolas"/>
              </a:rPr>
              <a:t>[] count = </a:t>
            </a:r>
            <a:r>
              <a:rPr lang="en-US" sz="2000" dirty="0" smtClean="0">
                <a:solidFill>
                  <a:srgbClr val="0000FF"/>
                </a:solidFill>
                <a:latin typeface="Consolas"/>
              </a:rPr>
              <a:t>new</a:t>
            </a:r>
            <a:r>
              <a:rPr lang="en-US" sz="2000" dirty="0" smtClean="0">
                <a:solidFill>
                  <a:prstClr val="black"/>
                </a:solidFill>
                <a:latin typeface="Consolas"/>
              </a:rPr>
              <a:t> </a:t>
            </a:r>
            <a:r>
              <a:rPr lang="en-US" sz="2000" dirty="0" err="1" smtClean="0">
                <a:solidFill>
                  <a:srgbClr val="0000FF"/>
                </a:solidFill>
                <a:latin typeface="Consolas"/>
              </a:rPr>
              <a:t>int</a:t>
            </a:r>
            <a:r>
              <a:rPr lang="en-US" sz="2000" dirty="0" smtClean="0">
                <a:solidFill>
                  <a:prstClr val="black"/>
                </a:solidFill>
                <a:latin typeface="Consolas"/>
              </a:rPr>
              <a:t>[</a:t>
            </a:r>
            <a:r>
              <a:rPr lang="en-US" sz="2000" dirty="0" err="1" smtClean="0">
                <a:solidFill>
                  <a:prstClr val="black"/>
                </a:solidFill>
                <a:latin typeface="Consolas"/>
              </a:rPr>
              <a:t>maxlength</a:t>
            </a:r>
            <a:r>
              <a:rPr lang="en-US" sz="2000" dirty="0" smtClean="0">
                <a:solidFill>
                  <a:prstClr val="black"/>
                </a:solidFill>
                <a:latin typeface="Consolas"/>
              </a:rPr>
              <a:t>];</a:t>
            </a:r>
          </a:p>
          <a:p>
            <a:pPr marL="0" indent="0">
              <a:buNone/>
            </a:pPr>
            <a:r>
              <a:rPr lang="en-US" sz="2000" dirty="0" smtClean="0">
                <a:solidFill>
                  <a:prstClr val="black"/>
                </a:solidFill>
                <a:latin typeface="Consolas"/>
              </a:rPr>
              <a:t>            </a:t>
            </a:r>
            <a:r>
              <a:rPr lang="en-US" sz="2000" dirty="0" err="1" smtClean="0">
                <a:solidFill>
                  <a:srgbClr val="0000FF"/>
                </a:solidFill>
                <a:latin typeface="Consolas"/>
              </a:rPr>
              <a:t>foreach</a:t>
            </a:r>
            <a:r>
              <a:rPr lang="en-US" sz="2000" dirty="0" smtClean="0">
                <a:solidFill>
                  <a:prstClr val="black"/>
                </a:solidFill>
                <a:latin typeface="Consolas"/>
              </a:rPr>
              <a:t> (</a:t>
            </a:r>
            <a:r>
              <a:rPr lang="en-US" sz="2000" dirty="0" smtClean="0">
                <a:solidFill>
                  <a:srgbClr val="0000FF"/>
                </a:solidFill>
                <a:latin typeface="Consolas"/>
              </a:rPr>
              <a:t>string</a:t>
            </a:r>
            <a:r>
              <a:rPr lang="en-US" sz="2000" dirty="0" smtClean="0">
                <a:solidFill>
                  <a:prstClr val="black"/>
                </a:solidFill>
                <a:latin typeface="Consolas"/>
              </a:rPr>
              <a:t> s </a:t>
            </a:r>
            <a:r>
              <a:rPr lang="en-US" sz="2000" dirty="0" smtClean="0">
                <a:solidFill>
                  <a:srgbClr val="0000FF"/>
                </a:solidFill>
                <a:latin typeface="Consolas"/>
              </a:rPr>
              <a:t>in</a:t>
            </a:r>
            <a:r>
              <a:rPr lang="en-US" sz="2000" dirty="0" smtClean="0">
                <a:solidFill>
                  <a:prstClr val="black"/>
                </a:solidFill>
                <a:latin typeface="Consolas"/>
              </a:rPr>
              <a:t> filenames)</a:t>
            </a:r>
          </a:p>
          <a:p>
            <a:pPr marL="0" indent="0">
              <a:buNone/>
            </a:pPr>
            <a:r>
              <a:rPr lang="en-US" sz="2000" dirty="0" smtClean="0">
                <a:solidFill>
                  <a:prstClr val="black"/>
                </a:solidFill>
                <a:latin typeface="Consolas"/>
              </a:rPr>
              <a:t>                </a:t>
            </a:r>
            <a:r>
              <a:rPr lang="en-US" sz="2000" dirty="0">
                <a:solidFill>
                  <a:prstClr val="black"/>
                </a:solidFill>
                <a:latin typeface="Consolas"/>
              </a:rPr>
              <a:t>count[</a:t>
            </a:r>
            <a:r>
              <a:rPr lang="en-US" sz="2000" dirty="0" err="1">
                <a:solidFill>
                  <a:prstClr val="black"/>
                </a:solidFill>
                <a:latin typeface="Consolas"/>
              </a:rPr>
              <a:t>s.Length</a:t>
            </a:r>
            <a:r>
              <a:rPr lang="en-US" sz="2000" dirty="0">
                <a:solidFill>
                  <a:prstClr val="black"/>
                </a:solidFill>
                <a:latin typeface="Consolas"/>
              </a:rPr>
              <a:t>]++;</a:t>
            </a:r>
          </a:p>
          <a:p>
            <a:pPr marL="0" indent="0">
              <a:buNone/>
            </a:pPr>
            <a:r>
              <a:rPr lang="en-US" sz="2000" dirty="0">
                <a:solidFill>
                  <a:prstClr val="black"/>
                </a:solidFill>
                <a:latin typeface="Consolas"/>
              </a:rPr>
              <a:t>        }</a:t>
            </a:r>
          </a:p>
          <a:p>
            <a:pPr marL="0" indent="0">
              <a:buNone/>
            </a:pPr>
            <a:endParaRPr lang="en-US" sz="2000"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6/22/2010</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Practical Parallel and Concurrent Programming DRAFT: comments to msrpcpcp@microsoft.com </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4FB5E65-51E1-460A-B5D3-B6231F8C0386}" type="slidenum">
              <a:rPr lang="en-US" smtClean="0">
                <a:solidFill>
                  <a:prstClr val="black">
                    <a:tint val="75000"/>
                  </a:prstClr>
                </a:solidFill>
              </a:rPr>
              <a:pPr/>
              <a:t>45</a:t>
            </a:fld>
            <a:endParaRPr lang="en-US">
              <a:solidFill>
                <a:prstClr val="black">
                  <a:tint val="75000"/>
                </a:prstClr>
              </a:solidFill>
            </a:endParaRPr>
          </a:p>
        </p:txBody>
      </p:sp>
      <p:sp>
        <p:nvSpPr>
          <p:cNvPr id="7" name="Content Placeholder 9"/>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Consider this sequential computation </a:t>
            </a:r>
          </a:p>
          <a:p>
            <a:pPr marL="742950" lvl="2" indent="-342900"/>
            <a:r>
              <a:rPr lang="en-US" dirty="0"/>
              <a:t>Counts how many times each filename-length occurs</a:t>
            </a:r>
          </a:p>
          <a:p>
            <a:endParaRPr lang="en-US" dirty="0"/>
          </a:p>
        </p:txBody>
      </p:sp>
    </p:spTree>
    <p:extLst>
      <p:ext uri="{BB962C8B-B14F-4D97-AF65-F5344CB8AC3E}">
        <p14:creationId xmlns:p14="http://schemas.microsoft.com/office/powerpoint/2010/main" val="29853898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Locking Overhead</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Consider this parallelization:</a:t>
            </a:r>
          </a:p>
          <a:p>
            <a:endParaRPr lang="en-US" dirty="0" smtClean="0"/>
          </a:p>
          <a:p>
            <a:endParaRPr lang="en-US" dirty="0" smtClean="0"/>
          </a:p>
          <a:p>
            <a:endParaRPr lang="en-US" dirty="0"/>
          </a:p>
          <a:p>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6/22/2010</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Practical Parallel and Concurrent Programming DRAFT: comments to msrpcpcp@microsoft.com </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FB5E65-51E1-460A-B5D3-B6231F8C0386}" type="slidenum">
              <a:rPr lang="en-US" smtClean="0">
                <a:solidFill>
                  <a:prstClr val="black">
                    <a:tint val="75000"/>
                  </a:prstClr>
                </a:solidFill>
              </a:rPr>
              <a:pPr/>
              <a:t>46</a:t>
            </a:fld>
            <a:endParaRPr lang="en-US">
              <a:solidFill>
                <a:prstClr val="black">
                  <a:tint val="75000"/>
                </a:prstClr>
              </a:solidFill>
            </a:endParaRPr>
          </a:p>
        </p:txBody>
      </p:sp>
      <p:sp>
        <p:nvSpPr>
          <p:cNvPr id="7" name="TextBox 6"/>
          <p:cNvSpPr txBox="1"/>
          <p:nvPr/>
        </p:nvSpPr>
        <p:spPr>
          <a:xfrm>
            <a:off x="914400" y="2242066"/>
            <a:ext cx="6719047" cy="1938992"/>
          </a:xfrm>
          <a:prstGeom prst="rect">
            <a:avLst/>
          </a:prstGeom>
          <a:noFill/>
        </p:spPr>
        <p:txBody>
          <a:bodyPr wrap="square" rtlCol="0">
            <a:spAutoFit/>
          </a:bodyPr>
          <a:lstStyle/>
          <a:p>
            <a:r>
              <a:rPr lang="en-US" sz="2000" dirty="0">
                <a:latin typeface="Consolas"/>
              </a:rPr>
              <a:t> </a:t>
            </a:r>
            <a:r>
              <a:rPr lang="en-US" sz="2000" dirty="0" err="1">
                <a:solidFill>
                  <a:srgbClr val="2B91AF"/>
                </a:solidFill>
                <a:latin typeface="Consolas"/>
              </a:rPr>
              <a:t>Parallel</a:t>
            </a:r>
            <a:r>
              <a:rPr lang="en-US" sz="2000" dirty="0" err="1">
                <a:solidFill>
                  <a:prstClr val="black"/>
                </a:solidFill>
                <a:latin typeface="Consolas"/>
              </a:rPr>
              <a:t>.For</a:t>
            </a:r>
            <a:r>
              <a:rPr lang="en-US" sz="2000" dirty="0">
                <a:solidFill>
                  <a:prstClr val="black"/>
                </a:solidFill>
                <a:latin typeface="Consolas"/>
              </a:rPr>
              <a:t>(0, </a:t>
            </a:r>
            <a:r>
              <a:rPr lang="en-US" sz="2000" dirty="0" err="1">
                <a:solidFill>
                  <a:prstClr val="black"/>
                </a:solidFill>
                <a:latin typeface="Consolas"/>
              </a:rPr>
              <a:t>filenames.Length</a:t>
            </a:r>
            <a:r>
              <a:rPr lang="en-US" sz="2000" dirty="0">
                <a:solidFill>
                  <a:prstClr val="black"/>
                </a:solidFill>
                <a:latin typeface="Consolas"/>
              </a:rPr>
              <a:t>, (</a:t>
            </a:r>
            <a:r>
              <a:rPr lang="en-US" sz="2000" dirty="0" err="1">
                <a:solidFill>
                  <a:srgbClr val="0000FF"/>
                </a:solidFill>
                <a:latin typeface="Consolas"/>
              </a:rPr>
              <a:t>int</a:t>
            </a:r>
            <a:r>
              <a:rPr lang="en-US" sz="2000" dirty="0">
                <a:solidFill>
                  <a:prstClr val="black"/>
                </a:solidFill>
                <a:latin typeface="Consolas"/>
              </a:rPr>
              <a:t> i) =&gt;</a:t>
            </a:r>
          </a:p>
          <a:p>
            <a:r>
              <a:rPr lang="en-US" sz="2000" dirty="0">
                <a:solidFill>
                  <a:prstClr val="black"/>
                </a:solidFill>
                <a:latin typeface="Consolas"/>
              </a:rPr>
              <a:t>            {</a:t>
            </a:r>
          </a:p>
          <a:p>
            <a:r>
              <a:rPr lang="en-US" sz="2000" dirty="0">
                <a:solidFill>
                  <a:prstClr val="black"/>
                </a:solidFill>
                <a:latin typeface="Consolas"/>
              </a:rPr>
              <a:t>                </a:t>
            </a:r>
            <a:r>
              <a:rPr lang="en-US" sz="2000" dirty="0" err="1">
                <a:solidFill>
                  <a:srgbClr val="0000FF"/>
                </a:solidFill>
                <a:latin typeface="Consolas"/>
              </a:rPr>
              <a:t>int</a:t>
            </a:r>
            <a:r>
              <a:rPr lang="en-US" sz="2000" dirty="0">
                <a:solidFill>
                  <a:prstClr val="black"/>
                </a:solidFill>
                <a:latin typeface="Consolas"/>
              </a:rPr>
              <a:t> </a:t>
            </a:r>
            <a:r>
              <a:rPr lang="en-US" sz="2000" dirty="0" err="1">
                <a:solidFill>
                  <a:prstClr val="black"/>
                </a:solidFill>
                <a:latin typeface="Consolas"/>
              </a:rPr>
              <a:t>len</a:t>
            </a:r>
            <a:r>
              <a:rPr lang="en-US" sz="2000" dirty="0">
                <a:solidFill>
                  <a:prstClr val="black"/>
                </a:solidFill>
                <a:latin typeface="Consolas"/>
              </a:rPr>
              <a:t> = filenames[i].Length;</a:t>
            </a:r>
          </a:p>
          <a:p>
            <a:r>
              <a:rPr lang="en-US" sz="2000" dirty="0">
                <a:solidFill>
                  <a:prstClr val="black"/>
                </a:solidFill>
                <a:latin typeface="Consolas"/>
              </a:rPr>
              <a:t>                </a:t>
            </a:r>
            <a:r>
              <a:rPr lang="en-US" sz="2000" dirty="0">
                <a:solidFill>
                  <a:srgbClr val="0000FF"/>
                </a:solidFill>
                <a:latin typeface="Consolas"/>
              </a:rPr>
              <a:t>lock</a:t>
            </a:r>
            <a:r>
              <a:rPr lang="en-US" sz="2000" dirty="0">
                <a:solidFill>
                  <a:prstClr val="black"/>
                </a:solidFill>
                <a:latin typeface="Consolas"/>
              </a:rPr>
              <a:t> (</a:t>
            </a:r>
            <a:r>
              <a:rPr lang="en-US" sz="2000" dirty="0" err="1">
                <a:solidFill>
                  <a:prstClr val="black"/>
                </a:solidFill>
                <a:latin typeface="Consolas"/>
              </a:rPr>
              <a:t>lockarray</a:t>
            </a:r>
            <a:r>
              <a:rPr lang="en-US" sz="2000" dirty="0">
                <a:solidFill>
                  <a:prstClr val="black"/>
                </a:solidFill>
                <a:latin typeface="Consolas"/>
              </a:rPr>
              <a:t>[</a:t>
            </a:r>
            <a:r>
              <a:rPr lang="en-US" sz="2000" dirty="0" err="1">
                <a:solidFill>
                  <a:prstClr val="black"/>
                </a:solidFill>
                <a:latin typeface="Consolas"/>
              </a:rPr>
              <a:t>len</a:t>
            </a:r>
            <a:r>
              <a:rPr lang="en-US" sz="2000" dirty="0">
                <a:solidFill>
                  <a:prstClr val="black"/>
                </a:solidFill>
                <a:latin typeface="Consolas"/>
              </a:rPr>
              <a:t>])</a:t>
            </a:r>
          </a:p>
          <a:p>
            <a:r>
              <a:rPr lang="en-US" sz="2000" dirty="0">
                <a:solidFill>
                  <a:prstClr val="black"/>
                </a:solidFill>
                <a:latin typeface="Consolas"/>
              </a:rPr>
              <a:t>                    count[</a:t>
            </a:r>
            <a:r>
              <a:rPr lang="en-US" sz="2000" dirty="0" err="1">
                <a:solidFill>
                  <a:prstClr val="black"/>
                </a:solidFill>
                <a:latin typeface="Consolas"/>
              </a:rPr>
              <a:t>len</a:t>
            </a:r>
            <a:r>
              <a:rPr lang="en-US" sz="2000" dirty="0">
                <a:solidFill>
                  <a:prstClr val="black"/>
                </a:solidFill>
                <a:latin typeface="Consolas"/>
              </a:rPr>
              <a:t>]++;</a:t>
            </a:r>
          </a:p>
          <a:p>
            <a:r>
              <a:rPr lang="en-US" sz="2000" dirty="0">
                <a:solidFill>
                  <a:prstClr val="black"/>
                </a:solidFill>
                <a:latin typeface="Consolas"/>
              </a:rPr>
              <a:t>            });</a:t>
            </a:r>
          </a:p>
        </p:txBody>
      </p:sp>
      <p:sp>
        <p:nvSpPr>
          <p:cNvPr id="8" name="TextBox 7"/>
          <p:cNvSpPr txBox="1"/>
          <p:nvPr/>
        </p:nvSpPr>
        <p:spPr>
          <a:xfrm>
            <a:off x="1295400" y="2057400"/>
            <a:ext cx="311304" cy="369332"/>
          </a:xfrm>
          <a:prstGeom prst="rect">
            <a:avLst/>
          </a:prstGeom>
          <a:noFill/>
        </p:spPr>
        <p:txBody>
          <a:bodyPr wrap="none" rtlCol="0">
            <a:spAutoFit/>
          </a:bodyPr>
          <a:lstStyle/>
          <a:p>
            <a:r>
              <a:rPr lang="nn-NO" dirty="0">
                <a:latin typeface="Consolas"/>
              </a:rPr>
              <a:t> </a:t>
            </a:r>
            <a:endParaRPr lang="en-US" dirty="0">
              <a:solidFill>
                <a:prstClr val="black"/>
              </a:solidFill>
              <a:latin typeface="Consolas"/>
            </a:endParaRPr>
          </a:p>
        </p:txBody>
      </p:sp>
    </p:spTree>
    <p:extLst>
      <p:ext uri="{BB962C8B-B14F-4D97-AF65-F5344CB8AC3E}">
        <p14:creationId xmlns:p14="http://schemas.microsoft.com/office/powerpoint/2010/main" val="10442288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Locking Overhead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dirty="0" smtClean="0"/>
              <a:t>Consider this parallelization:</a:t>
            </a:r>
          </a:p>
          <a:p>
            <a:endParaRPr lang="en-US" dirty="0" smtClean="0"/>
          </a:p>
          <a:p>
            <a:endParaRPr lang="en-US" dirty="0" smtClean="0"/>
          </a:p>
          <a:p>
            <a:endParaRPr lang="en-US" dirty="0"/>
          </a:p>
          <a:p>
            <a:endParaRPr lang="en-US" dirty="0" smtClean="0"/>
          </a:p>
          <a:p>
            <a:endParaRPr lang="en-US" dirty="0"/>
          </a:p>
          <a:p>
            <a:r>
              <a:rPr lang="en-US" dirty="0" smtClean="0"/>
              <a:t>Instead of a speedup we get 13x slowdown</a:t>
            </a:r>
            <a:endParaRPr lang="en-US" dirty="0"/>
          </a:p>
          <a:p>
            <a:r>
              <a:rPr lang="en-US" dirty="0" smtClean="0"/>
              <a:t>Problem: takes too much time to acquire and release locks</a:t>
            </a:r>
            <a:endParaRPr lang="en-US" dirty="0"/>
          </a:p>
        </p:txBody>
      </p:sp>
      <p:sp>
        <p:nvSpPr>
          <p:cNvPr id="4" name="Date Placeholder 3"/>
          <p:cNvSpPr>
            <a:spLocks noGrp="1"/>
          </p:cNvSpPr>
          <p:nvPr>
            <p:ph type="dt" sz="half" idx="10"/>
          </p:nvPr>
        </p:nvSpPr>
        <p:spPr/>
        <p:txBody>
          <a:bodyPr/>
          <a:lstStyle/>
          <a:p>
            <a:r>
              <a:rPr lang="en-US" smtClean="0">
                <a:solidFill>
                  <a:prstClr val="black">
                    <a:tint val="75000"/>
                  </a:prstClr>
                </a:solidFill>
              </a:rPr>
              <a:t>6/22/2010</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Practical Parallel and Concurrent Programming DRAFT: comments to msrpcpcp@microsoft.com </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FB5E65-51E1-460A-B5D3-B6231F8C0386}" type="slidenum">
              <a:rPr lang="en-US" smtClean="0">
                <a:solidFill>
                  <a:prstClr val="black">
                    <a:tint val="75000"/>
                  </a:prstClr>
                </a:solidFill>
              </a:rPr>
              <a:pPr/>
              <a:t>47</a:t>
            </a:fld>
            <a:endParaRPr lang="en-US">
              <a:solidFill>
                <a:prstClr val="black">
                  <a:tint val="75000"/>
                </a:prstClr>
              </a:solidFill>
            </a:endParaRPr>
          </a:p>
        </p:txBody>
      </p:sp>
      <p:sp>
        <p:nvSpPr>
          <p:cNvPr id="7" name="TextBox 6"/>
          <p:cNvSpPr txBox="1"/>
          <p:nvPr/>
        </p:nvSpPr>
        <p:spPr>
          <a:xfrm>
            <a:off x="914400" y="2242066"/>
            <a:ext cx="6719047" cy="1938992"/>
          </a:xfrm>
          <a:prstGeom prst="rect">
            <a:avLst/>
          </a:prstGeom>
          <a:noFill/>
        </p:spPr>
        <p:txBody>
          <a:bodyPr wrap="square" rtlCol="0">
            <a:spAutoFit/>
          </a:bodyPr>
          <a:lstStyle/>
          <a:p>
            <a:r>
              <a:rPr lang="en-US" sz="2000" dirty="0">
                <a:latin typeface="Consolas"/>
              </a:rPr>
              <a:t> </a:t>
            </a:r>
            <a:r>
              <a:rPr lang="en-US" sz="2000" dirty="0" err="1">
                <a:solidFill>
                  <a:srgbClr val="2B91AF"/>
                </a:solidFill>
                <a:latin typeface="Consolas"/>
              </a:rPr>
              <a:t>Parallel</a:t>
            </a:r>
            <a:r>
              <a:rPr lang="en-US" sz="2000" dirty="0" err="1">
                <a:solidFill>
                  <a:prstClr val="black"/>
                </a:solidFill>
                <a:latin typeface="Consolas"/>
              </a:rPr>
              <a:t>.For</a:t>
            </a:r>
            <a:r>
              <a:rPr lang="en-US" sz="2000" dirty="0">
                <a:solidFill>
                  <a:prstClr val="black"/>
                </a:solidFill>
                <a:latin typeface="Consolas"/>
              </a:rPr>
              <a:t>(0, </a:t>
            </a:r>
            <a:r>
              <a:rPr lang="en-US" sz="2000" dirty="0" err="1">
                <a:solidFill>
                  <a:prstClr val="black"/>
                </a:solidFill>
                <a:latin typeface="Consolas"/>
              </a:rPr>
              <a:t>filenames.Length</a:t>
            </a:r>
            <a:r>
              <a:rPr lang="en-US" sz="2000" dirty="0">
                <a:solidFill>
                  <a:prstClr val="black"/>
                </a:solidFill>
                <a:latin typeface="Consolas"/>
              </a:rPr>
              <a:t>, (</a:t>
            </a:r>
            <a:r>
              <a:rPr lang="en-US" sz="2000" dirty="0" err="1">
                <a:solidFill>
                  <a:srgbClr val="0000FF"/>
                </a:solidFill>
                <a:latin typeface="Consolas"/>
              </a:rPr>
              <a:t>int</a:t>
            </a:r>
            <a:r>
              <a:rPr lang="en-US" sz="2000" dirty="0">
                <a:solidFill>
                  <a:prstClr val="black"/>
                </a:solidFill>
                <a:latin typeface="Consolas"/>
              </a:rPr>
              <a:t> i) =&gt;</a:t>
            </a:r>
          </a:p>
          <a:p>
            <a:r>
              <a:rPr lang="en-US" sz="2000" dirty="0">
                <a:solidFill>
                  <a:prstClr val="black"/>
                </a:solidFill>
                <a:latin typeface="Consolas"/>
              </a:rPr>
              <a:t>            {</a:t>
            </a:r>
          </a:p>
          <a:p>
            <a:r>
              <a:rPr lang="en-US" sz="2000" dirty="0">
                <a:solidFill>
                  <a:prstClr val="black"/>
                </a:solidFill>
                <a:latin typeface="Consolas"/>
              </a:rPr>
              <a:t>                </a:t>
            </a:r>
            <a:r>
              <a:rPr lang="en-US" sz="2000" dirty="0" err="1">
                <a:solidFill>
                  <a:srgbClr val="0000FF"/>
                </a:solidFill>
                <a:latin typeface="Consolas"/>
              </a:rPr>
              <a:t>int</a:t>
            </a:r>
            <a:r>
              <a:rPr lang="en-US" sz="2000" dirty="0">
                <a:solidFill>
                  <a:prstClr val="black"/>
                </a:solidFill>
                <a:latin typeface="Consolas"/>
              </a:rPr>
              <a:t> </a:t>
            </a:r>
            <a:r>
              <a:rPr lang="en-US" sz="2000" dirty="0" err="1">
                <a:solidFill>
                  <a:prstClr val="black"/>
                </a:solidFill>
                <a:latin typeface="Consolas"/>
              </a:rPr>
              <a:t>len</a:t>
            </a:r>
            <a:r>
              <a:rPr lang="en-US" sz="2000" dirty="0">
                <a:solidFill>
                  <a:prstClr val="black"/>
                </a:solidFill>
                <a:latin typeface="Consolas"/>
              </a:rPr>
              <a:t> = filenames[i].Length;</a:t>
            </a:r>
          </a:p>
          <a:p>
            <a:r>
              <a:rPr lang="en-US" sz="2000" dirty="0">
                <a:solidFill>
                  <a:prstClr val="black"/>
                </a:solidFill>
                <a:latin typeface="Consolas"/>
              </a:rPr>
              <a:t>                </a:t>
            </a:r>
            <a:r>
              <a:rPr lang="en-US" sz="2000" dirty="0">
                <a:solidFill>
                  <a:srgbClr val="0000FF"/>
                </a:solidFill>
                <a:latin typeface="Consolas"/>
              </a:rPr>
              <a:t>lock</a:t>
            </a:r>
            <a:r>
              <a:rPr lang="en-US" sz="2000" dirty="0">
                <a:solidFill>
                  <a:prstClr val="black"/>
                </a:solidFill>
                <a:latin typeface="Consolas"/>
              </a:rPr>
              <a:t> (</a:t>
            </a:r>
            <a:r>
              <a:rPr lang="en-US" sz="2000" dirty="0" err="1">
                <a:solidFill>
                  <a:prstClr val="black"/>
                </a:solidFill>
                <a:latin typeface="Consolas"/>
              </a:rPr>
              <a:t>lockarray</a:t>
            </a:r>
            <a:r>
              <a:rPr lang="en-US" sz="2000" dirty="0">
                <a:solidFill>
                  <a:prstClr val="black"/>
                </a:solidFill>
                <a:latin typeface="Consolas"/>
              </a:rPr>
              <a:t>[</a:t>
            </a:r>
            <a:r>
              <a:rPr lang="en-US" sz="2000" dirty="0" err="1">
                <a:solidFill>
                  <a:prstClr val="black"/>
                </a:solidFill>
                <a:latin typeface="Consolas"/>
              </a:rPr>
              <a:t>len</a:t>
            </a:r>
            <a:r>
              <a:rPr lang="en-US" sz="2000" dirty="0">
                <a:solidFill>
                  <a:prstClr val="black"/>
                </a:solidFill>
                <a:latin typeface="Consolas"/>
              </a:rPr>
              <a:t>])</a:t>
            </a:r>
          </a:p>
          <a:p>
            <a:r>
              <a:rPr lang="en-US" sz="2000" dirty="0">
                <a:solidFill>
                  <a:prstClr val="black"/>
                </a:solidFill>
                <a:latin typeface="Consolas"/>
              </a:rPr>
              <a:t>                    count[</a:t>
            </a:r>
            <a:r>
              <a:rPr lang="en-US" sz="2000" dirty="0" err="1">
                <a:solidFill>
                  <a:prstClr val="black"/>
                </a:solidFill>
                <a:latin typeface="Consolas"/>
              </a:rPr>
              <a:t>len</a:t>
            </a:r>
            <a:r>
              <a:rPr lang="en-US" sz="2000" dirty="0">
                <a:solidFill>
                  <a:prstClr val="black"/>
                </a:solidFill>
                <a:latin typeface="Consolas"/>
              </a:rPr>
              <a:t>]++;</a:t>
            </a:r>
          </a:p>
          <a:p>
            <a:r>
              <a:rPr lang="en-US" sz="2000" dirty="0">
                <a:solidFill>
                  <a:prstClr val="black"/>
                </a:solidFill>
                <a:latin typeface="Consolas"/>
              </a:rPr>
              <a:t>            });</a:t>
            </a:r>
          </a:p>
        </p:txBody>
      </p:sp>
      <p:sp>
        <p:nvSpPr>
          <p:cNvPr id="8" name="TextBox 7"/>
          <p:cNvSpPr txBox="1"/>
          <p:nvPr/>
        </p:nvSpPr>
        <p:spPr>
          <a:xfrm>
            <a:off x="1295400" y="2057400"/>
            <a:ext cx="311304" cy="369332"/>
          </a:xfrm>
          <a:prstGeom prst="rect">
            <a:avLst/>
          </a:prstGeom>
          <a:noFill/>
        </p:spPr>
        <p:txBody>
          <a:bodyPr wrap="none" rtlCol="0">
            <a:spAutoFit/>
          </a:bodyPr>
          <a:lstStyle/>
          <a:p>
            <a:r>
              <a:rPr lang="nn-NO" dirty="0">
                <a:latin typeface="Consolas"/>
              </a:rPr>
              <a:t> </a:t>
            </a:r>
            <a:endParaRPr lang="en-US" dirty="0">
              <a:solidFill>
                <a:prstClr val="black"/>
              </a:solidFill>
              <a:latin typeface="Consolas"/>
            </a:endParaRPr>
          </a:p>
        </p:txBody>
      </p:sp>
    </p:spTree>
    <p:extLst>
      <p:ext uri="{BB962C8B-B14F-4D97-AF65-F5344CB8AC3E}">
        <p14:creationId xmlns:p14="http://schemas.microsoft.com/office/powerpoint/2010/main" val="28136148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Main Suggestions</a:t>
            </a:r>
            <a:endParaRPr lang="en-US" dirty="0"/>
          </a:p>
        </p:txBody>
      </p:sp>
      <p:sp>
        <p:nvSpPr>
          <p:cNvPr id="3" name="Content Placeholder 2"/>
          <p:cNvSpPr>
            <a:spLocks noGrp="1"/>
          </p:cNvSpPr>
          <p:nvPr>
            <p:ph idx="1"/>
          </p:nvPr>
        </p:nvSpPr>
        <p:spPr>
          <a:xfrm>
            <a:off x="457200" y="1981200"/>
            <a:ext cx="8229600" cy="4144963"/>
          </a:xfrm>
        </p:spPr>
        <p:txBody>
          <a:bodyPr>
            <a:normAutofit/>
          </a:bodyPr>
          <a:lstStyle/>
          <a:p>
            <a:r>
              <a:rPr lang="en-US" dirty="0" smtClean="0"/>
              <a:t>Trick 1: Reduce need for locks by better partitioning the computation </a:t>
            </a:r>
          </a:p>
          <a:p>
            <a:r>
              <a:rPr lang="en-US" dirty="0" smtClean="0"/>
              <a:t>Trick 2: Reduce size of critical sections: leads to less contention; and may enable Trick 3</a:t>
            </a:r>
          </a:p>
          <a:p>
            <a:r>
              <a:rPr lang="en-US" dirty="0" smtClean="0"/>
              <a:t>Trick 3: Replace small critical sections with </a:t>
            </a:r>
            <a:r>
              <a:rPr lang="en-US" dirty="0" err="1" smtClean="0"/>
              <a:t>interlockeds</a:t>
            </a:r>
            <a:r>
              <a:rPr lang="en-US" dirty="0" smtClean="0"/>
              <a:t> and volatiles</a:t>
            </a:r>
          </a:p>
        </p:txBody>
      </p:sp>
      <p:sp>
        <p:nvSpPr>
          <p:cNvPr id="4" name="Date Placeholder 3"/>
          <p:cNvSpPr>
            <a:spLocks noGrp="1"/>
          </p:cNvSpPr>
          <p:nvPr>
            <p:ph type="dt" sz="half" idx="10"/>
          </p:nvPr>
        </p:nvSpPr>
        <p:spPr/>
        <p:txBody>
          <a:bodyPr/>
          <a:lstStyle/>
          <a:p>
            <a:r>
              <a:rPr lang="en-US" smtClean="0">
                <a:solidFill>
                  <a:prstClr val="black">
                    <a:tint val="75000"/>
                  </a:prstClr>
                </a:solidFill>
              </a:rPr>
              <a:t>6/22/2010</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Practical Parallel and Concurrent Programming DRAFT: comments to msrpcpcp@microsoft.com </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FB5E65-51E1-460A-B5D3-B6231F8C0386}" type="slidenum">
              <a:rPr lang="en-US" smtClean="0">
                <a:solidFill>
                  <a:prstClr val="black">
                    <a:tint val="75000"/>
                  </a:prstClr>
                </a:solidFill>
              </a:rPr>
              <a:pPr/>
              <a:t>48</a:t>
            </a:fld>
            <a:endParaRPr lang="en-US" dirty="0">
              <a:solidFill>
                <a:prstClr val="black">
                  <a:tint val="75000"/>
                </a:prstClr>
              </a:solidFill>
            </a:endParaRPr>
          </a:p>
        </p:txBody>
      </p:sp>
    </p:spTree>
    <p:extLst>
      <p:ext uri="{BB962C8B-B14F-4D97-AF65-F5344CB8AC3E}">
        <p14:creationId xmlns:p14="http://schemas.microsoft.com/office/powerpoint/2010/main" val="1432423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Atomic, Informally</a:t>
            </a:r>
            <a:endParaRPr lang="en-US" dirty="0"/>
          </a:p>
        </p:txBody>
      </p:sp>
      <p:sp>
        <p:nvSpPr>
          <p:cNvPr id="3" name="Content Placeholder 2"/>
          <p:cNvSpPr>
            <a:spLocks noGrp="1"/>
          </p:cNvSpPr>
          <p:nvPr>
            <p:ph idx="1"/>
          </p:nvPr>
        </p:nvSpPr>
        <p:spPr>
          <a:xfrm>
            <a:off x="457200" y="2362200"/>
            <a:ext cx="8229600" cy="4114800"/>
          </a:xfrm>
        </p:spPr>
        <p:txBody>
          <a:bodyPr>
            <a:normAutofit/>
          </a:bodyPr>
          <a:lstStyle/>
          <a:p>
            <a:pPr algn="ctr">
              <a:buNone/>
            </a:pPr>
            <a:r>
              <a:rPr lang="en-US" sz="3600" dirty="0" smtClean="0"/>
              <a:t>A statement sequence S is </a:t>
            </a:r>
            <a:r>
              <a:rPr lang="en-US" sz="3600" i="1" dirty="0" smtClean="0"/>
              <a:t>atomic</a:t>
            </a:r>
            <a:r>
              <a:rPr lang="en-US" sz="3600" dirty="0" smtClean="0"/>
              <a:t> if </a:t>
            </a:r>
          </a:p>
          <a:p>
            <a:pPr algn="ctr">
              <a:buNone/>
            </a:pPr>
            <a:r>
              <a:rPr lang="en-US" sz="3600" dirty="0" smtClean="0"/>
              <a:t>S’s effects appear to other threads as if </a:t>
            </a:r>
          </a:p>
          <a:p>
            <a:pPr algn="ctr">
              <a:buNone/>
            </a:pPr>
            <a:r>
              <a:rPr lang="en-US" sz="3600" dirty="0" smtClean="0"/>
              <a:t>S executed without interruption</a:t>
            </a:r>
          </a:p>
          <a:p>
            <a:pPr algn="ctr">
              <a:buNone/>
            </a:pPr>
            <a:endParaRPr lang="en-US" sz="3600" dirty="0"/>
          </a:p>
          <a:p>
            <a:pPr algn="ctr">
              <a:buNone/>
            </a:pPr>
            <a:r>
              <a:rPr lang="en-US" sz="3600" b="1" dirty="0" smtClean="0">
                <a:solidFill>
                  <a:schemeClr val="accent5">
                    <a:lumMod val="50000"/>
                  </a:schemeClr>
                </a:solidFill>
              </a:rPr>
              <a:t>Atomicity Violation: An error caused by unexpected lack of atomicity.</a:t>
            </a:r>
          </a:p>
          <a:p>
            <a:pPr algn="ctr">
              <a:buNone/>
            </a:pPr>
            <a:endParaRPr lang="en-US" sz="3600" dirty="0"/>
          </a:p>
        </p:txBody>
      </p:sp>
      <p:sp>
        <p:nvSpPr>
          <p:cNvPr id="4" name="Slide Number Placeholder 3"/>
          <p:cNvSpPr>
            <a:spLocks noGrp="1"/>
          </p:cNvSpPr>
          <p:nvPr>
            <p:ph type="sldNum" sz="quarter" idx="12"/>
          </p:nvPr>
        </p:nvSpPr>
        <p:spPr/>
        <p:txBody>
          <a:bodyPr/>
          <a:lstStyle/>
          <a:p>
            <a:fld id="{F4FB5E65-51E1-460A-B5D3-B6231F8C0386}"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Date Placeholder 5"/>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3512759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fontScale="90000"/>
          </a:bodyPr>
          <a:lstStyle/>
          <a:p>
            <a:r>
              <a:rPr lang="en-US" dirty="0" smtClean="0"/>
              <a:t>Atomicity Violation Example 1: </a:t>
            </a:r>
            <a:br>
              <a:rPr lang="en-US" dirty="0" smtClean="0"/>
            </a:br>
            <a:r>
              <a:rPr lang="en-US" dirty="0" smtClean="0"/>
              <a:t>Naïvely Parallelized </a:t>
            </a:r>
            <a:r>
              <a:rPr lang="en-US" dirty="0" err="1" smtClean="0"/>
              <a:t>AntiSocialRobots</a:t>
            </a:r>
            <a:endParaRPr lang="en-US" dirty="0"/>
          </a:p>
        </p:txBody>
      </p:sp>
      <p:sp>
        <p:nvSpPr>
          <p:cNvPr id="3" name="Content Placeholder 2"/>
          <p:cNvSpPr>
            <a:spLocks noGrp="1"/>
          </p:cNvSpPr>
          <p:nvPr>
            <p:ph idx="1"/>
          </p:nvPr>
        </p:nvSpPr>
        <p:spPr>
          <a:xfrm>
            <a:off x="762000" y="1600201"/>
            <a:ext cx="8229600" cy="2438399"/>
          </a:xfrm>
        </p:spPr>
        <p:txBody>
          <a:bodyPr>
            <a:normAutofit fontScale="85000" lnSpcReduction="20000"/>
          </a:bodyPr>
          <a:lstStyle/>
          <a:p>
            <a:r>
              <a:rPr lang="en-US" dirty="0" smtClean="0"/>
              <a:t>Robots are moved in parallel</a:t>
            </a:r>
          </a:p>
          <a:p>
            <a:pPr lvl="1"/>
            <a:r>
              <a:rPr lang="en-US" dirty="0" smtClean="0"/>
              <a:t>Check if destination cell free, then move</a:t>
            </a:r>
          </a:p>
          <a:p>
            <a:r>
              <a:rPr lang="en-US" dirty="0" smtClean="0"/>
              <a:t>This sequence is not atomic!</a:t>
            </a:r>
          </a:p>
          <a:p>
            <a:pPr lvl="1"/>
            <a:r>
              <a:rPr lang="en-US" dirty="0" smtClean="0"/>
              <a:t>Cell may fill between check and move</a:t>
            </a:r>
          </a:p>
          <a:p>
            <a:pPr lvl="1"/>
            <a:r>
              <a:rPr lang="en-US" dirty="0" smtClean="0"/>
              <a:t>Schedule of events:</a:t>
            </a:r>
            <a:br>
              <a:rPr lang="en-US" dirty="0" smtClean="0"/>
            </a:br>
            <a:r>
              <a:rPr lang="en-US" dirty="0" smtClean="0"/>
              <a:t>     </a:t>
            </a:r>
            <a:r>
              <a:rPr lang="en-US" dirty="0" smtClean="0">
                <a:solidFill>
                  <a:srgbClr val="FF0000"/>
                </a:solidFill>
              </a:rPr>
              <a:t>r1</a:t>
            </a:r>
            <a:r>
              <a:rPr lang="en-US" dirty="0" smtClean="0"/>
              <a:t>.check, </a:t>
            </a:r>
            <a:r>
              <a:rPr lang="en-US" dirty="0" smtClean="0">
                <a:solidFill>
                  <a:srgbClr val="00B0F0"/>
                </a:solidFill>
              </a:rPr>
              <a:t>r2</a:t>
            </a:r>
            <a:r>
              <a:rPr lang="en-US" dirty="0" smtClean="0"/>
              <a:t>.check, </a:t>
            </a:r>
            <a:r>
              <a:rPr lang="en-US" dirty="0" smtClean="0">
                <a:solidFill>
                  <a:srgbClr val="FF0000"/>
                </a:solidFill>
              </a:rPr>
              <a:t>r1</a:t>
            </a:r>
            <a:r>
              <a:rPr lang="en-US" dirty="0" smtClean="0"/>
              <a:t>.move, </a:t>
            </a:r>
            <a:r>
              <a:rPr lang="en-US" dirty="0" smtClean="0">
                <a:solidFill>
                  <a:srgbClr val="00B0F0"/>
                </a:solidFill>
              </a:rPr>
              <a:t>r2</a:t>
            </a:r>
            <a:r>
              <a:rPr lang="en-US" dirty="0" smtClean="0"/>
              <a:t>.mov</a:t>
            </a:r>
            <a:r>
              <a:rPr lang="en-US" sz="4600" b="1" dirty="0" smtClean="0">
                <a:solidFill>
                  <a:srgbClr val="7030A0"/>
                </a:solidFill>
              </a:rPr>
              <a:t>CRASH</a:t>
            </a:r>
          </a:p>
          <a:p>
            <a:pPr marL="0" indent="0">
              <a:buNone/>
            </a:pPr>
            <a:endParaRPr lang="en-US" dirty="0" smtClean="0"/>
          </a:p>
          <a:p>
            <a:pPr marL="0" indent="0">
              <a:buNone/>
            </a:pPr>
            <a:endParaRPr lang="en-US" dirty="0" smtClean="0">
              <a:solidFill>
                <a:srgbClr val="FF0000"/>
              </a:solidFill>
            </a:endParaRPr>
          </a:p>
          <a:p>
            <a:endParaRPr lang="en-US" i="1" dirty="0" smtClean="0"/>
          </a:p>
        </p:txBody>
      </p:sp>
      <p:graphicFrame>
        <p:nvGraphicFramePr>
          <p:cNvPr id="6" name="Table 5"/>
          <p:cNvGraphicFramePr>
            <a:graphicFrameLocks noGrp="1"/>
          </p:cNvGraphicFramePr>
          <p:nvPr>
            <p:extLst>
              <p:ext uri="{D42A27DB-BD31-4B8C-83A1-F6EECF244321}">
                <p14:modId xmlns:p14="http://schemas.microsoft.com/office/powerpoint/2010/main" val="3847942092"/>
              </p:ext>
            </p:extLst>
          </p:nvPr>
        </p:nvGraphicFramePr>
        <p:xfrm>
          <a:off x="5715000" y="4267200"/>
          <a:ext cx="2590800" cy="2011680"/>
        </p:xfrm>
        <a:graphic>
          <a:graphicData uri="http://schemas.openxmlformats.org/drawingml/2006/table">
            <a:tbl>
              <a:tblPr firstRow="1" bandRow="1">
                <a:tableStyleId>{5940675A-B579-460E-94D1-54222C63F5DA}</a:tableStyleId>
              </a:tblPr>
              <a:tblGrid>
                <a:gridCol w="863600"/>
                <a:gridCol w="863600"/>
                <a:gridCol w="863600"/>
              </a:tblGrid>
              <a:tr h="609600">
                <a:tc>
                  <a:txBody>
                    <a:bodyPr/>
                    <a:lstStyle/>
                    <a:p>
                      <a:endParaRPr lang="en-US" dirty="0"/>
                    </a:p>
                  </a:txBody>
                  <a:tcPr/>
                </a:tc>
                <a:tc>
                  <a:txBody>
                    <a:bodyPr/>
                    <a:lstStyle/>
                    <a:p>
                      <a:endParaRPr lang="en-US" dirty="0"/>
                    </a:p>
                  </a:txBody>
                  <a:tcPr/>
                </a:tc>
                <a:tc>
                  <a:txBody>
                    <a:bodyPr/>
                    <a:lstStyle/>
                    <a:p>
                      <a:endParaRPr lang="en-US" dirty="0"/>
                    </a:p>
                  </a:txBody>
                  <a:tcPr/>
                </a:tc>
              </a:tr>
              <a:tr h="609600">
                <a:tc>
                  <a:txBody>
                    <a:bodyPr/>
                    <a:lstStyle/>
                    <a:p>
                      <a:endParaRPr lang="en-US"/>
                    </a:p>
                  </a:txBody>
                  <a:tcPr/>
                </a:tc>
                <a:tc>
                  <a:txBody>
                    <a:bodyPr/>
                    <a:lstStyle/>
                    <a:p>
                      <a:pPr algn="ctr"/>
                      <a:r>
                        <a:rPr lang="en-US" sz="4000" b="1" dirty="0" smtClean="0">
                          <a:solidFill>
                            <a:srgbClr val="FF0000"/>
                          </a:solidFill>
                        </a:rPr>
                        <a:t>r1</a:t>
                      </a:r>
                      <a:endParaRPr lang="en-US" sz="4000" b="1" dirty="0">
                        <a:solidFill>
                          <a:srgbClr val="FF0000"/>
                        </a:solidFill>
                      </a:endParaRPr>
                    </a:p>
                  </a:txBody>
                  <a:tcPr/>
                </a:tc>
                <a:tc>
                  <a:txBody>
                    <a:bodyPr/>
                    <a:lstStyle/>
                    <a:p>
                      <a:endParaRPr lang="en-US"/>
                    </a:p>
                  </a:txBody>
                  <a:tcPr/>
                </a:tc>
              </a:tr>
              <a:tr h="609600">
                <a:tc>
                  <a:txBody>
                    <a:bodyPr/>
                    <a:lstStyle/>
                    <a:p>
                      <a:endParaRPr lang="en-US" dirty="0"/>
                    </a:p>
                  </a:txBody>
                  <a:tcPr/>
                </a:tc>
                <a:tc>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00B0F0"/>
                        </a:solidFill>
                        <a:effectLst/>
                        <a:uLnTx/>
                        <a:uFillTx/>
                        <a:latin typeface="+mn-lt"/>
                        <a:ea typeface="+mn-ea"/>
                        <a:cs typeface="+mn-cs"/>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44256239"/>
              </p:ext>
            </p:extLst>
          </p:nvPr>
        </p:nvGraphicFramePr>
        <p:xfrm>
          <a:off x="914400" y="4191000"/>
          <a:ext cx="2590800" cy="2103120"/>
        </p:xfrm>
        <a:graphic>
          <a:graphicData uri="http://schemas.openxmlformats.org/drawingml/2006/table">
            <a:tbl>
              <a:tblPr firstRow="1" bandRow="1">
                <a:tableStyleId>{5940675A-B579-460E-94D1-54222C63F5DA}</a:tableStyleId>
              </a:tblPr>
              <a:tblGrid>
                <a:gridCol w="863600"/>
                <a:gridCol w="863600"/>
                <a:gridCol w="863600"/>
              </a:tblGrid>
              <a:tr h="6096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0000"/>
                          </a:solidFill>
                          <a:effectLst/>
                          <a:uLnTx/>
                          <a:uFillTx/>
                          <a:latin typeface="+mn-lt"/>
                          <a:ea typeface="+mn-ea"/>
                          <a:cs typeface="+mn-cs"/>
                        </a:rPr>
                        <a:t>r1</a:t>
                      </a:r>
                    </a:p>
                  </a:txBody>
                  <a:tcPr/>
                </a:tc>
                <a:tc>
                  <a:txBody>
                    <a:bodyPr/>
                    <a:lstStyle/>
                    <a:p>
                      <a:endParaRPr lang="en-US" dirty="0"/>
                    </a:p>
                  </a:txBody>
                  <a:tcPr/>
                </a:tc>
                <a:tc>
                  <a:txBody>
                    <a:bodyPr/>
                    <a:lstStyle/>
                    <a:p>
                      <a:endParaRPr lang="en-US" dirty="0"/>
                    </a:p>
                  </a:txBody>
                  <a:tcPr/>
                </a:tc>
              </a:tr>
              <a:tr h="609600">
                <a:tc>
                  <a:txBody>
                    <a:bodyPr/>
                    <a:lstStyle/>
                    <a:p>
                      <a:endParaRPr lang="en-US"/>
                    </a:p>
                  </a:txBody>
                  <a:tcPr/>
                </a:tc>
                <a:tc>
                  <a:txBody>
                    <a:bodyPr/>
                    <a:lstStyle/>
                    <a:p>
                      <a:pPr algn="ctr"/>
                      <a:endParaRPr lang="en-US" sz="4000" b="1" dirty="0">
                        <a:solidFill>
                          <a:srgbClr val="FF0000"/>
                        </a:solidFill>
                      </a:endParaRPr>
                    </a:p>
                  </a:txBody>
                  <a:tcPr/>
                </a:tc>
                <a:tc>
                  <a:txBody>
                    <a:bodyPr/>
                    <a:lstStyle/>
                    <a:p>
                      <a:endParaRPr lang="en-US" dirty="0"/>
                    </a:p>
                  </a:txBody>
                  <a:tcPr/>
                </a:tc>
              </a:tr>
              <a:tr h="609600">
                <a:tc>
                  <a:txBody>
                    <a:bodyPr/>
                    <a:lstStyle/>
                    <a:p>
                      <a:endParaRPr lang="en-US" dirty="0"/>
                    </a:p>
                  </a:txBody>
                  <a:tcPr/>
                </a:tc>
                <a:tc>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00B0F0"/>
                          </a:solidFill>
                          <a:effectLst/>
                          <a:uLnTx/>
                          <a:uFillTx/>
                          <a:latin typeface="+mn-lt"/>
                          <a:ea typeface="+mn-ea"/>
                          <a:cs typeface="+mn-cs"/>
                        </a:rPr>
                        <a:t>r2</a:t>
                      </a:r>
                    </a:p>
                  </a:txBody>
                  <a:tcPr/>
                </a:tc>
              </a:tr>
            </a:tbl>
          </a:graphicData>
        </a:graphic>
      </p:graphicFrame>
      <p:sp>
        <p:nvSpPr>
          <p:cNvPr id="8" name="Right Arrow 7"/>
          <p:cNvSpPr/>
          <p:nvPr/>
        </p:nvSpPr>
        <p:spPr>
          <a:xfrm>
            <a:off x="3998926" y="4594860"/>
            <a:ext cx="1219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781800" y="4953000"/>
            <a:ext cx="579005" cy="646331"/>
          </a:xfrm>
          <a:prstGeom prst="rect">
            <a:avLst/>
          </a:prstGeom>
          <a:noFill/>
        </p:spPr>
        <p:txBody>
          <a:bodyPr wrap="none" rtlCol="0">
            <a:spAutoFit/>
          </a:bodyPr>
          <a:lstStyle/>
          <a:p>
            <a:r>
              <a:rPr lang="en-US" sz="3600" b="1" dirty="0" smtClean="0">
                <a:solidFill>
                  <a:srgbClr val="00B0F0"/>
                </a:solidFill>
              </a:rPr>
              <a:t>r2</a:t>
            </a:r>
            <a:endParaRPr lang="en-US" sz="3600" b="1" dirty="0">
              <a:solidFill>
                <a:srgbClr val="00B0F0"/>
              </a:solidFill>
            </a:endParaRPr>
          </a:p>
        </p:txBody>
      </p:sp>
      <p:cxnSp>
        <p:nvCxnSpPr>
          <p:cNvPr id="11" name="Straight Arrow Connector 10"/>
          <p:cNvCxnSpPr/>
          <p:nvPr/>
        </p:nvCxnSpPr>
        <p:spPr>
          <a:xfrm>
            <a:off x="1676400" y="4800600"/>
            <a:ext cx="381000" cy="304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rot="10800000">
            <a:off x="2438400" y="54102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a:xfrm>
            <a:off x="6553200" y="6356350"/>
            <a:ext cx="2133600" cy="365125"/>
          </a:xfrm>
        </p:spPr>
        <p:txBody>
          <a:bodyPr/>
          <a:lstStyle/>
          <a:p>
            <a:fld id="{F4FB5E65-51E1-460A-B5D3-B6231F8C0386}" type="slidenum">
              <a:rPr lang="en-US" smtClean="0"/>
              <a:pPr/>
              <a:t>6</a:t>
            </a:fld>
            <a:endParaRPr lang="en-US"/>
          </a:p>
        </p:txBody>
      </p:sp>
      <p:sp>
        <p:nvSpPr>
          <p:cNvPr id="13" name="Footer Placeholder 12"/>
          <p:cNvSpPr>
            <a:spLocks noGrp="1"/>
          </p:cNvSpPr>
          <p:nvPr>
            <p:ph type="ftr" sz="quarter" idx="11"/>
          </p:nvPr>
        </p:nvSpPr>
        <p:spPr>
          <a:xfrm>
            <a:off x="2971800" y="6356350"/>
            <a:ext cx="3200400" cy="501650"/>
          </a:xfrm>
        </p:spPr>
        <p:txBody>
          <a:bodyPr/>
          <a:lstStyle/>
          <a:p>
            <a:r>
              <a:rPr lang="en-US" dirty="0" smtClean="0"/>
              <a:t>Practical Parallel and Concurrent Programming DRAFT: comments to msrpcpcp@microsoft.com </a:t>
            </a:r>
            <a:endParaRPr lang="en-US" dirty="0"/>
          </a:p>
        </p:txBody>
      </p:sp>
      <p:sp>
        <p:nvSpPr>
          <p:cNvPr id="4" name="Date Placeholder 3"/>
          <p:cNvSpPr>
            <a:spLocks noGrp="1"/>
          </p:cNvSpPr>
          <p:nvPr>
            <p:ph type="dt" sz="half" idx="10"/>
          </p:nvPr>
        </p:nvSpPr>
        <p:spPr/>
        <p:txBody>
          <a:bodyPr/>
          <a:lstStyle/>
          <a:p>
            <a:r>
              <a:rPr lang="en-US" smtClean="0"/>
              <a:t>6/22/2010</a:t>
            </a:r>
            <a:endParaRPr lang="en-US"/>
          </a:p>
        </p:txBody>
      </p:sp>
    </p:spTree>
    <p:extLst>
      <p:ext uri="{BB962C8B-B14F-4D97-AF65-F5344CB8AC3E}">
        <p14:creationId xmlns:p14="http://schemas.microsoft.com/office/powerpoint/2010/main" val="3428600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Line Callout 2 10"/>
          <p:cNvSpPr/>
          <p:nvPr/>
        </p:nvSpPr>
        <p:spPr>
          <a:xfrm>
            <a:off x="4572000" y="1981200"/>
            <a:ext cx="4572000" cy="4191000"/>
          </a:xfrm>
          <a:prstGeom prst="borderCallout2">
            <a:avLst>
              <a:gd name="adj1" fmla="val 74166"/>
              <a:gd name="adj2" fmla="val -1087"/>
              <a:gd name="adj3" fmla="val 74461"/>
              <a:gd name="adj4" fmla="val -18116"/>
              <a:gd name="adj5" fmla="val 88624"/>
              <a:gd name="adj6" fmla="val -4116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Atomicity Violation Example 2: </a:t>
            </a:r>
            <a:br>
              <a:rPr lang="en-US" dirty="0" smtClean="0"/>
            </a:br>
            <a:r>
              <a:rPr lang="en-US" dirty="0" smtClean="0"/>
              <a:t>Bank Account</a:t>
            </a:r>
            <a:endParaRPr lang="en-US" dirty="0"/>
          </a:p>
        </p:txBody>
      </p:sp>
      <p:sp>
        <p:nvSpPr>
          <p:cNvPr id="4" name="Date Placeholder 3"/>
          <p:cNvSpPr>
            <a:spLocks noGrp="1"/>
          </p:cNvSpPr>
          <p:nvPr>
            <p:ph type="dt" sz="half" idx="10"/>
          </p:nvPr>
        </p:nvSpPr>
        <p:spPr/>
        <p:txBody>
          <a:bodyPr/>
          <a:lstStyle/>
          <a:p>
            <a:r>
              <a:rPr lang="en-US" dirty="0" smtClean="0"/>
              <a:t>6/22/2010</a:t>
            </a:r>
            <a:endParaRPr lang="en-US" dirty="0"/>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Slide Number Placeholder 5"/>
          <p:cNvSpPr>
            <a:spLocks noGrp="1"/>
          </p:cNvSpPr>
          <p:nvPr>
            <p:ph type="sldNum" sz="quarter" idx="12"/>
          </p:nvPr>
        </p:nvSpPr>
        <p:spPr/>
        <p:txBody>
          <a:bodyPr/>
          <a:lstStyle/>
          <a:p>
            <a:fld id="{F4FB5E65-51E1-460A-B5D3-B6231F8C0386}" type="slidenum">
              <a:rPr lang="en-US" smtClean="0"/>
              <a:pPr/>
              <a:t>7</a:t>
            </a:fld>
            <a:endParaRPr lang="en-US"/>
          </a:p>
        </p:txBody>
      </p:sp>
      <p:sp>
        <p:nvSpPr>
          <p:cNvPr id="7" name="TextBox 6"/>
          <p:cNvSpPr txBox="1"/>
          <p:nvPr/>
        </p:nvSpPr>
        <p:spPr>
          <a:xfrm>
            <a:off x="304800" y="1524000"/>
            <a:ext cx="5715000" cy="5078313"/>
          </a:xfrm>
          <a:prstGeom prst="rect">
            <a:avLst/>
          </a:prstGeom>
          <a:noFill/>
        </p:spPr>
        <p:txBody>
          <a:bodyPr wrap="square" rtlCol="0">
            <a:spAutoFit/>
          </a:bodyPr>
          <a:lstStyle/>
          <a:p>
            <a:r>
              <a:rPr lang="en-US" b="1" dirty="0" err="1" smtClean="0">
                <a:solidFill>
                  <a:prstClr val="black"/>
                </a:solidFill>
              </a:rPr>
              <a:t>int</a:t>
            </a:r>
            <a:r>
              <a:rPr lang="en-US" b="1" dirty="0" smtClean="0">
                <a:solidFill>
                  <a:prstClr val="black"/>
                </a:solidFill>
              </a:rPr>
              <a:t> balance = 0;</a:t>
            </a:r>
          </a:p>
          <a:p>
            <a:endParaRPr lang="en-US" b="1" dirty="0">
              <a:solidFill>
                <a:prstClr val="black"/>
              </a:solidFill>
            </a:endParaRPr>
          </a:p>
          <a:p>
            <a:r>
              <a:rPr lang="en-US" b="1" dirty="0">
                <a:solidFill>
                  <a:prstClr val="black"/>
                </a:solidFill>
              </a:rPr>
              <a:t>p</a:t>
            </a:r>
            <a:r>
              <a:rPr lang="en-US" b="1" dirty="0" smtClean="0">
                <a:solidFill>
                  <a:prstClr val="black"/>
                </a:solidFill>
              </a:rPr>
              <a:t>ublic void Deposit(</a:t>
            </a:r>
            <a:r>
              <a:rPr lang="en-US" b="1" dirty="0" err="1" smtClean="0">
                <a:solidFill>
                  <a:prstClr val="black"/>
                </a:solidFill>
              </a:rPr>
              <a:t>int</a:t>
            </a:r>
            <a:r>
              <a:rPr lang="en-US" b="1" dirty="0" smtClean="0">
                <a:solidFill>
                  <a:prstClr val="black"/>
                </a:solidFill>
              </a:rPr>
              <a:t> amount)</a:t>
            </a:r>
          </a:p>
          <a:p>
            <a:r>
              <a:rPr lang="en-US" b="1" dirty="0" smtClean="0">
                <a:solidFill>
                  <a:prstClr val="black"/>
                </a:solidFill>
              </a:rPr>
              <a:t>{</a:t>
            </a:r>
          </a:p>
          <a:p>
            <a:r>
              <a:rPr lang="en-US" b="1" dirty="0">
                <a:solidFill>
                  <a:prstClr val="black"/>
                </a:solidFill>
              </a:rPr>
              <a:t> </a:t>
            </a:r>
            <a:r>
              <a:rPr lang="en-US" b="1" dirty="0" smtClean="0">
                <a:solidFill>
                  <a:prstClr val="black"/>
                </a:solidFill>
              </a:rPr>
              <a:t>   </a:t>
            </a:r>
            <a:r>
              <a:rPr lang="en-US" b="1" dirty="0" err="1" smtClean="0">
                <a:solidFill>
                  <a:prstClr val="black"/>
                </a:solidFill>
              </a:rPr>
              <a:t>int</a:t>
            </a:r>
            <a:r>
              <a:rPr lang="en-US" b="1" dirty="0" smtClean="0">
                <a:solidFill>
                  <a:prstClr val="black"/>
                </a:solidFill>
              </a:rPr>
              <a:t> b = balance;     // read current balance</a:t>
            </a:r>
          </a:p>
          <a:p>
            <a:r>
              <a:rPr lang="en-US" b="1" dirty="0">
                <a:solidFill>
                  <a:prstClr val="black"/>
                </a:solidFill>
              </a:rPr>
              <a:t> </a:t>
            </a:r>
            <a:r>
              <a:rPr lang="en-US" b="1" dirty="0" smtClean="0">
                <a:solidFill>
                  <a:prstClr val="black"/>
                </a:solidFill>
              </a:rPr>
              <a:t>   b = b + amount;    // add amount</a:t>
            </a:r>
          </a:p>
          <a:p>
            <a:r>
              <a:rPr lang="en-US" b="1" dirty="0">
                <a:solidFill>
                  <a:prstClr val="black"/>
                </a:solidFill>
              </a:rPr>
              <a:t> </a:t>
            </a:r>
            <a:r>
              <a:rPr lang="en-US" b="1" dirty="0" smtClean="0">
                <a:solidFill>
                  <a:prstClr val="black"/>
                </a:solidFill>
              </a:rPr>
              <a:t>   balance = b;           // write balance back</a:t>
            </a:r>
            <a:br>
              <a:rPr lang="en-US" b="1" dirty="0" smtClean="0">
                <a:solidFill>
                  <a:prstClr val="black"/>
                </a:solidFill>
              </a:rPr>
            </a:br>
            <a:r>
              <a:rPr lang="en-US" b="1" dirty="0" smtClean="0">
                <a:solidFill>
                  <a:prstClr val="black"/>
                </a:solidFill>
              </a:rPr>
              <a:t>}</a:t>
            </a:r>
            <a:endParaRPr lang="en-US" b="1" dirty="0">
              <a:solidFill>
                <a:prstClr val="black"/>
              </a:solidFill>
            </a:endParaRPr>
          </a:p>
          <a:p>
            <a:endParaRPr lang="en-US" b="1" dirty="0" smtClean="0">
              <a:solidFill>
                <a:prstClr val="black"/>
              </a:solidFill>
            </a:endParaRPr>
          </a:p>
          <a:p>
            <a:r>
              <a:rPr lang="en-US" b="1" dirty="0">
                <a:solidFill>
                  <a:prstClr val="black"/>
                </a:solidFill>
              </a:rPr>
              <a:t>p</a:t>
            </a:r>
            <a:r>
              <a:rPr lang="en-US" b="1" dirty="0" smtClean="0">
                <a:solidFill>
                  <a:prstClr val="black"/>
                </a:solidFill>
              </a:rPr>
              <a:t>ublic void </a:t>
            </a:r>
            <a:r>
              <a:rPr lang="en-US" b="1" dirty="0" err="1" smtClean="0">
                <a:solidFill>
                  <a:prstClr val="black"/>
                </a:solidFill>
              </a:rPr>
              <a:t>TestParallelDeposit</a:t>
            </a:r>
            <a:r>
              <a:rPr lang="en-US" b="1" dirty="0" smtClean="0">
                <a:solidFill>
                  <a:prstClr val="black"/>
                </a:solidFill>
              </a:rPr>
              <a:t>()</a:t>
            </a:r>
          </a:p>
          <a:p>
            <a:r>
              <a:rPr lang="en-US" b="1" dirty="0">
                <a:solidFill>
                  <a:prstClr val="black"/>
                </a:solidFill>
              </a:rPr>
              <a:t>{</a:t>
            </a:r>
            <a:endParaRPr lang="en-US" b="1" dirty="0" smtClean="0">
              <a:solidFill>
                <a:prstClr val="black"/>
              </a:solidFill>
            </a:endParaRPr>
          </a:p>
          <a:p>
            <a:r>
              <a:rPr lang="en-US" b="1" dirty="0" smtClean="0">
                <a:solidFill>
                  <a:prstClr val="black"/>
                </a:solidFill>
              </a:rPr>
              <a:t>    </a:t>
            </a:r>
            <a:r>
              <a:rPr lang="en-US" b="1" dirty="0" err="1" smtClean="0">
                <a:solidFill>
                  <a:prstClr val="black"/>
                </a:solidFill>
              </a:rPr>
              <a:t>Parallel.Invoke</a:t>
            </a:r>
            <a:r>
              <a:rPr lang="en-US" b="1" dirty="0" smtClean="0">
                <a:solidFill>
                  <a:prstClr val="black"/>
                </a:solidFill>
              </a:rPr>
              <a:t>(</a:t>
            </a:r>
          </a:p>
          <a:p>
            <a:r>
              <a:rPr lang="en-US" b="1" dirty="0">
                <a:solidFill>
                  <a:prstClr val="black"/>
                </a:solidFill>
              </a:rPr>
              <a:t> </a:t>
            </a:r>
            <a:r>
              <a:rPr lang="en-US" b="1" dirty="0" smtClean="0">
                <a:solidFill>
                  <a:prstClr val="black"/>
                </a:solidFill>
              </a:rPr>
              <a:t>      () =&gt; Deposit(2),</a:t>
            </a:r>
          </a:p>
          <a:p>
            <a:r>
              <a:rPr lang="en-US" b="1" dirty="0">
                <a:solidFill>
                  <a:prstClr val="black"/>
                </a:solidFill>
              </a:rPr>
              <a:t> </a:t>
            </a:r>
            <a:r>
              <a:rPr lang="en-US" b="1" dirty="0" smtClean="0">
                <a:solidFill>
                  <a:prstClr val="black"/>
                </a:solidFill>
              </a:rPr>
              <a:t>      () =&gt; Deposit(5)</a:t>
            </a:r>
          </a:p>
          <a:p>
            <a:r>
              <a:rPr lang="en-US" b="1" dirty="0" smtClean="0">
                <a:solidFill>
                  <a:prstClr val="black"/>
                </a:solidFill>
              </a:rPr>
              <a:t>    );</a:t>
            </a:r>
          </a:p>
          <a:p>
            <a:r>
              <a:rPr lang="en-US" b="1" dirty="0" smtClean="0">
                <a:solidFill>
                  <a:prstClr val="black"/>
                </a:solidFill>
              </a:rPr>
              <a:t>    </a:t>
            </a:r>
            <a:r>
              <a:rPr lang="en-US" b="1" dirty="0" err="1" smtClean="0">
                <a:solidFill>
                  <a:prstClr val="black"/>
                </a:solidFill>
              </a:rPr>
              <a:t>Assert.AreEqual</a:t>
            </a:r>
            <a:r>
              <a:rPr lang="en-US" b="1" dirty="0" smtClean="0">
                <a:solidFill>
                  <a:prstClr val="black"/>
                </a:solidFill>
              </a:rPr>
              <a:t>&lt;</a:t>
            </a:r>
            <a:r>
              <a:rPr lang="en-US" b="1" dirty="0" err="1" smtClean="0">
                <a:solidFill>
                  <a:prstClr val="black"/>
                </a:solidFill>
              </a:rPr>
              <a:t>int</a:t>
            </a:r>
            <a:r>
              <a:rPr lang="en-US" b="1" dirty="0" smtClean="0">
                <a:solidFill>
                  <a:prstClr val="black"/>
                </a:solidFill>
              </a:rPr>
              <a:t>&gt;(7, balance);</a:t>
            </a:r>
          </a:p>
          <a:p>
            <a:r>
              <a:rPr lang="en-US" b="1" dirty="0">
                <a:solidFill>
                  <a:prstClr val="black"/>
                </a:solidFill>
              </a:rPr>
              <a:t>}</a:t>
            </a:r>
          </a:p>
          <a:p>
            <a:endParaRPr lang="en-US" b="1" dirty="0">
              <a:solidFill>
                <a:prstClr val="black"/>
              </a:solidFill>
            </a:endParaRPr>
          </a:p>
        </p:txBody>
      </p:sp>
      <p:sp>
        <p:nvSpPr>
          <p:cNvPr id="10" name="Content Placeholder 2"/>
          <p:cNvSpPr>
            <a:spLocks noGrp="1"/>
          </p:cNvSpPr>
          <p:nvPr>
            <p:ph idx="1"/>
          </p:nvPr>
        </p:nvSpPr>
        <p:spPr>
          <a:xfrm>
            <a:off x="4774096" y="2036448"/>
            <a:ext cx="4343400" cy="4811613"/>
          </a:xfrm>
        </p:spPr>
        <p:txBody>
          <a:bodyPr>
            <a:normAutofit/>
          </a:bodyPr>
          <a:lstStyle/>
          <a:p>
            <a:r>
              <a:rPr lang="en-US" dirty="0" smtClean="0"/>
              <a:t>Problematic schedule:</a:t>
            </a:r>
          </a:p>
          <a:p>
            <a:pPr lvl="1"/>
            <a:r>
              <a:rPr lang="en-US" dirty="0" smtClean="0"/>
              <a:t>task 1 reads balance 0</a:t>
            </a:r>
          </a:p>
          <a:p>
            <a:pPr lvl="1"/>
            <a:r>
              <a:rPr lang="en-US" dirty="0" smtClean="0"/>
              <a:t>task 2 reads balance 0</a:t>
            </a:r>
          </a:p>
          <a:p>
            <a:pPr lvl="1"/>
            <a:r>
              <a:rPr lang="en-US" dirty="0" smtClean="0"/>
              <a:t>task 1 writes balance 2</a:t>
            </a:r>
          </a:p>
          <a:p>
            <a:pPr lvl="1"/>
            <a:r>
              <a:rPr lang="en-US" dirty="0" smtClean="0"/>
              <a:t>task 2 writes balance 5</a:t>
            </a:r>
          </a:p>
          <a:p>
            <a:pPr lvl="1"/>
            <a:r>
              <a:rPr lang="en-US" dirty="0" smtClean="0"/>
              <a:t>Final balance: </a:t>
            </a:r>
            <a:r>
              <a:rPr lang="en-US" dirty="0" smtClean="0">
                <a:solidFill>
                  <a:srgbClr val="FF0000"/>
                </a:solidFill>
              </a:rPr>
              <a:t>5, not 7</a:t>
            </a:r>
            <a:r>
              <a:rPr lang="en-US" dirty="0" smtClean="0"/>
              <a:t>!</a:t>
            </a:r>
          </a:p>
        </p:txBody>
      </p:sp>
    </p:spTree>
    <p:extLst>
      <p:ext uri="{BB962C8B-B14F-4D97-AF65-F5344CB8AC3E}">
        <p14:creationId xmlns:p14="http://schemas.microsoft.com/office/powerpoint/2010/main" val="442405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Sometimes, it just “looks” atomic… (1)</a:t>
            </a:r>
            <a:endParaRPr lang="en-US" dirty="0"/>
          </a:p>
        </p:txBody>
      </p:sp>
      <p:sp>
        <p:nvSpPr>
          <p:cNvPr id="4" name="Date Placeholder 3"/>
          <p:cNvSpPr>
            <a:spLocks noGrp="1"/>
          </p:cNvSpPr>
          <p:nvPr>
            <p:ph type="dt" sz="half" idx="10"/>
          </p:nvPr>
        </p:nvSpPr>
        <p:spPr/>
        <p:txBody>
          <a:bodyPr/>
          <a:lstStyle/>
          <a:p>
            <a:r>
              <a:rPr lang="en-US" smtClean="0"/>
              <a:t>6/22/2010</a:t>
            </a:r>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Slide Number Placeholder 5"/>
          <p:cNvSpPr>
            <a:spLocks noGrp="1"/>
          </p:cNvSpPr>
          <p:nvPr>
            <p:ph type="sldNum" sz="quarter" idx="12"/>
          </p:nvPr>
        </p:nvSpPr>
        <p:spPr/>
        <p:txBody>
          <a:bodyPr/>
          <a:lstStyle/>
          <a:p>
            <a:fld id="{F4FB5E65-51E1-460A-B5D3-B6231F8C0386}" type="slidenum">
              <a:rPr lang="en-US" smtClean="0"/>
              <a:pPr/>
              <a:t>8</a:t>
            </a:fld>
            <a:endParaRPr lang="en-US"/>
          </a:p>
        </p:txBody>
      </p:sp>
      <p:sp>
        <p:nvSpPr>
          <p:cNvPr id="7" name="TextBox 6"/>
          <p:cNvSpPr txBox="1"/>
          <p:nvPr/>
        </p:nvSpPr>
        <p:spPr>
          <a:xfrm>
            <a:off x="304800" y="1524000"/>
            <a:ext cx="5715000" cy="4524315"/>
          </a:xfrm>
          <a:prstGeom prst="rect">
            <a:avLst/>
          </a:prstGeom>
          <a:noFill/>
        </p:spPr>
        <p:txBody>
          <a:bodyPr wrap="square" rtlCol="0">
            <a:spAutoFit/>
          </a:bodyPr>
          <a:lstStyle/>
          <a:p>
            <a:r>
              <a:rPr lang="en-US" b="1" dirty="0" err="1" smtClean="0">
                <a:solidFill>
                  <a:prstClr val="black"/>
                </a:solidFill>
              </a:rPr>
              <a:t>int</a:t>
            </a:r>
            <a:r>
              <a:rPr lang="en-US" b="1" dirty="0" smtClean="0">
                <a:solidFill>
                  <a:prstClr val="black"/>
                </a:solidFill>
              </a:rPr>
              <a:t> balance = 0;</a:t>
            </a:r>
          </a:p>
          <a:p>
            <a:endParaRPr lang="en-US" b="1" dirty="0">
              <a:solidFill>
                <a:prstClr val="black"/>
              </a:solidFill>
            </a:endParaRPr>
          </a:p>
          <a:p>
            <a:r>
              <a:rPr lang="en-US" b="1" dirty="0">
                <a:solidFill>
                  <a:prstClr val="black"/>
                </a:solidFill>
              </a:rPr>
              <a:t>p</a:t>
            </a:r>
            <a:r>
              <a:rPr lang="en-US" b="1" dirty="0" smtClean="0">
                <a:solidFill>
                  <a:prstClr val="black"/>
                </a:solidFill>
              </a:rPr>
              <a:t>ublic void </a:t>
            </a:r>
            <a:r>
              <a:rPr lang="en-US" b="1" dirty="0" err="1" smtClean="0">
                <a:solidFill>
                  <a:prstClr val="black"/>
                </a:solidFill>
              </a:rPr>
              <a:t>DepositOne</a:t>
            </a:r>
            <a:r>
              <a:rPr lang="en-US" b="1" dirty="0" smtClean="0">
                <a:solidFill>
                  <a:prstClr val="black"/>
                </a:solidFill>
              </a:rPr>
              <a:t>()</a:t>
            </a:r>
          </a:p>
          <a:p>
            <a:r>
              <a:rPr lang="en-US" b="1" dirty="0" smtClean="0">
                <a:solidFill>
                  <a:prstClr val="black"/>
                </a:solidFill>
              </a:rPr>
              <a:t>{</a:t>
            </a:r>
          </a:p>
          <a:p>
            <a:r>
              <a:rPr lang="en-US" b="1" dirty="0" smtClean="0">
                <a:solidFill>
                  <a:prstClr val="black"/>
                </a:solidFill>
              </a:rPr>
              <a:t>     </a:t>
            </a:r>
            <a:r>
              <a:rPr lang="en-US" b="1" dirty="0" smtClean="0">
                <a:solidFill>
                  <a:srgbClr val="FF0000"/>
                </a:solidFill>
              </a:rPr>
              <a:t>balance++;</a:t>
            </a:r>
            <a:r>
              <a:rPr lang="en-US" b="1" dirty="0" smtClean="0">
                <a:solidFill>
                  <a:prstClr val="black"/>
                </a:solidFill>
              </a:rPr>
              <a:t/>
            </a:r>
            <a:br>
              <a:rPr lang="en-US" b="1" dirty="0" smtClean="0">
                <a:solidFill>
                  <a:prstClr val="black"/>
                </a:solidFill>
              </a:rPr>
            </a:br>
            <a:r>
              <a:rPr lang="en-US" b="1" dirty="0" smtClean="0">
                <a:solidFill>
                  <a:prstClr val="black"/>
                </a:solidFill>
              </a:rPr>
              <a:t>}</a:t>
            </a:r>
            <a:endParaRPr lang="en-US" b="1" dirty="0">
              <a:solidFill>
                <a:prstClr val="black"/>
              </a:solidFill>
            </a:endParaRPr>
          </a:p>
          <a:p>
            <a:endParaRPr lang="en-US" b="1" dirty="0" smtClean="0">
              <a:solidFill>
                <a:prstClr val="black"/>
              </a:solidFill>
            </a:endParaRPr>
          </a:p>
          <a:p>
            <a:r>
              <a:rPr lang="en-US" b="1" dirty="0">
                <a:solidFill>
                  <a:prstClr val="black"/>
                </a:solidFill>
              </a:rPr>
              <a:t>p</a:t>
            </a:r>
            <a:r>
              <a:rPr lang="en-US" b="1" dirty="0" smtClean="0">
                <a:solidFill>
                  <a:prstClr val="black"/>
                </a:solidFill>
              </a:rPr>
              <a:t>ublic void </a:t>
            </a:r>
            <a:r>
              <a:rPr lang="en-US" b="1" dirty="0" err="1" smtClean="0">
                <a:solidFill>
                  <a:prstClr val="black"/>
                </a:solidFill>
              </a:rPr>
              <a:t>TestParallelDepositOne</a:t>
            </a:r>
            <a:r>
              <a:rPr lang="en-US" b="1" dirty="0" smtClean="0">
                <a:solidFill>
                  <a:prstClr val="black"/>
                </a:solidFill>
              </a:rPr>
              <a:t>()</a:t>
            </a:r>
          </a:p>
          <a:p>
            <a:r>
              <a:rPr lang="en-US" b="1" dirty="0">
                <a:solidFill>
                  <a:prstClr val="black"/>
                </a:solidFill>
              </a:rPr>
              <a:t>{</a:t>
            </a:r>
            <a:endParaRPr lang="en-US" b="1" dirty="0" smtClean="0">
              <a:solidFill>
                <a:prstClr val="black"/>
              </a:solidFill>
            </a:endParaRPr>
          </a:p>
          <a:p>
            <a:r>
              <a:rPr lang="en-US" b="1" dirty="0" smtClean="0">
                <a:solidFill>
                  <a:prstClr val="black"/>
                </a:solidFill>
              </a:rPr>
              <a:t>    </a:t>
            </a:r>
            <a:r>
              <a:rPr lang="en-US" b="1" dirty="0" err="1" smtClean="0">
                <a:solidFill>
                  <a:prstClr val="black"/>
                </a:solidFill>
              </a:rPr>
              <a:t>Parallel.Invoke</a:t>
            </a:r>
            <a:r>
              <a:rPr lang="en-US" b="1" dirty="0" smtClean="0">
                <a:solidFill>
                  <a:prstClr val="black"/>
                </a:solidFill>
              </a:rPr>
              <a:t>(</a:t>
            </a:r>
          </a:p>
          <a:p>
            <a:r>
              <a:rPr lang="en-US" b="1" dirty="0">
                <a:solidFill>
                  <a:prstClr val="black"/>
                </a:solidFill>
              </a:rPr>
              <a:t> </a:t>
            </a:r>
            <a:r>
              <a:rPr lang="en-US" b="1" dirty="0" smtClean="0">
                <a:solidFill>
                  <a:prstClr val="black"/>
                </a:solidFill>
              </a:rPr>
              <a:t>      () =&gt; </a:t>
            </a:r>
            <a:r>
              <a:rPr lang="en-US" b="1" dirty="0" err="1" smtClean="0">
                <a:solidFill>
                  <a:prstClr val="black"/>
                </a:solidFill>
              </a:rPr>
              <a:t>DepositOne</a:t>
            </a:r>
            <a:r>
              <a:rPr lang="en-US" b="1" dirty="0" smtClean="0">
                <a:solidFill>
                  <a:prstClr val="black"/>
                </a:solidFill>
              </a:rPr>
              <a:t>(),</a:t>
            </a:r>
          </a:p>
          <a:p>
            <a:r>
              <a:rPr lang="en-US" b="1" dirty="0">
                <a:solidFill>
                  <a:prstClr val="black"/>
                </a:solidFill>
              </a:rPr>
              <a:t> </a:t>
            </a:r>
            <a:r>
              <a:rPr lang="en-US" b="1" dirty="0" smtClean="0">
                <a:solidFill>
                  <a:prstClr val="black"/>
                </a:solidFill>
              </a:rPr>
              <a:t>      () =&gt; </a:t>
            </a:r>
            <a:r>
              <a:rPr lang="en-US" b="1" dirty="0" err="1" smtClean="0">
                <a:solidFill>
                  <a:prstClr val="black"/>
                </a:solidFill>
              </a:rPr>
              <a:t>DepositOne</a:t>
            </a:r>
            <a:r>
              <a:rPr lang="en-US" b="1" dirty="0" smtClean="0">
                <a:solidFill>
                  <a:prstClr val="black"/>
                </a:solidFill>
              </a:rPr>
              <a:t>()</a:t>
            </a:r>
          </a:p>
          <a:p>
            <a:r>
              <a:rPr lang="en-US" b="1" dirty="0" smtClean="0">
                <a:solidFill>
                  <a:prstClr val="black"/>
                </a:solidFill>
              </a:rPr>
              <a:t>    );</a:t>
            </a:r>
          </a:p>
          <a:p>
            <a:r>
              <a:rPr lang="en-US" b="1" dirty="0" smtClean="0">
                <a:solidFill>
                  <a:prstClr val="black"/>
                </a:solidFill>
              </a:rPr>
              <a:t>    </a:t>
            </a:r>
            <a:r>
              <a:rPr lang="en-US" b="1" dirty="0" err="1" smtClean="0">
                <a:solidFill>
                  <a:prstClr val="black"/>
                </a:solidFill>
              </a:rPr>
              <a:t>Assert.AreEqual</a:t>
            </a:r>
            <a:r>
              <a:rPr lang="en-US" b="1" dirty="0" smtClean="0">
                <a:solidFill>
                  <a:prstClr val="black"/>
                </a:solidFill>
              </a:rPr>
              <a:t>&lt;</a:t>
            </a:r>
            <a:r>
              <a:rPr lang="en-US" b="1" dirty="0" err="1" smtClean="0">
                <a:solidFill>
                  <a:prstClr val="black"/>
                </a:solidFill>
              </a:rPr>
              <a:t>int</a:t>
            </a:r>
            <a:r>
              <a:rPr lang="en-US" b="1" dirty="0" smtClean="0">
                <a:solidFill>
                  <a:prstClr val="black"/>
                </a:solidFill>
              </a:rPr>
              <a:t>&gt;(2, balance);</a:t>
            </a:r>
          </a:p>
          <a:p>
            <a:r>
              <a:rPr lang="en-US" b="1" dirty="0">
                <a:solidFill>
                  <a:prstClr val="black"/>
                </a:solidFill>
              </a:rPr>
              <a:t>}</a:t>
            </a:r>
          </a:p>
          <a:p>
            <a:endParaRPr lang="en-US" b="1" dirty="0">
              <a:solidFill>
                <a:prstClr val="black"/>
              </a:solidFill>
            </a:endParaRPr>
          </a:p>
        </p:txBody>
      </p:sp>
      <p:sp>
        <p:nvSpPr>
          <p:cNvPr id="9" name="Line Callout 2 8"/>
          <p:cNvSpPr/>
          <p:nvPr/>
        </p:nvSpPr>
        <p:spPr>
          <a:xfrm>
            <a:off x="4953000" y="2285999"/>
            <a:ext cx="3657600" cy="2895601"/>
          </a:xfrm>
          <a:prstGeom prst="borderCallout2">
            <a:avLst>
              <a:gd name="adj1" fmla="val 19804"/>
              <a:gd name="adj2" fmla="val 363"/>
              <a:gd name="adj3" fmla="val 10346"/>
              <a:gd name="adj4" fmla="val -38406"/>
              <a:gd name="adj5" fmla="val 18183"/>
              <a:gd name="adj6" fmla="val -845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This is </a:t>
            </a:r>
            <a:r>
              <a:rPr lang="en-US" sz="2400" dirty="0" smtClean="0">
                <a:solidFill>
                  <a:schemeClr val="accent6">
                    <a:lumMod val="75000"/>
                  </a:schemeClr>
                </a:solidFill>
              </a:rPr>
              <a:t>not </a:t>
            </a:r>
            <a:r>
              <a:rPr lang="en-US" sz="2400" dirty="0" smtClean="0"/>
              <a:t>an atomic operation, because it is internally still executed in three steps:</a:t>
            </a:r>
          </a:p>
          <a:p>
            <a:pPr algn="ctr"/>
            <a:endParaRPr lang="en-US" sz="2400" dirty="0" smtClean="0"/>
          </a:p>
          <a:p>
            <a:pPr algn="ctr"/>
            <a:r>
              <a:rPr lang="en-US" sz="2400" dirty="0" smtClean="0">
                <a:solidFill>
                  <a:srgbClr val="FFC000"/>
                </a:solidFill>
              </a:rPr>
              <a:t>b = balance;</a:t>
            </a:r>
          </a:p>
          <a:p>
            <a:pPr algn="ctr"/>
            <a:r>
              <a:rPr lang="en-US" sz="2400" dirty="0" smtClean="0">
                <a:solidFill>
                  <a:srgbClr val="FFC000"/>
                </a:solidFill>
              </a:rPr>
              <a:t>b = b + 1;</a:t>
            </a:r>
          </a:p>
          <a:p>
            <a:pPr algn="ctr"/>
            <a:r>
              <a:rPr lang="en-US" sz="2400" dirty="0">
                <a:solidFill>
                  <a:srgbClr val="FFC000"/>
                </a:solidFill>
              </a:rPr>
              <a:t>b</a:t>
            </a:r>
            <a:r>
              <a:rPr lang="en-US" sz="2400" dirty="0" smtClean="0">
                <a:solidFill>
                  <a:srgbClr val="FFC000"/>
                </a:solidFill>
              </a:rPr>
              <a:t>alance = b;</a:t>
            </a:r>
          </a:p>
        </p:txBody>
      </p:sp>
    </p:spTree>
    <p:extLst>
      <p:ext uri="{BB962C8B-B14F-4D97-AF65-F5344CB8AC3E}">
        <p14:creationId xmlns:p14="http://schemas.microsoft.com/office/powerpoint/2010/main" val="3082897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Sometimes, it just “looks” atomic… (2)</a:t>
            </a:r>
            <a:endParaRPr lang="en-US" dirty="0"/>
          </a:p>
        </p:txBody>
      </p:sp>
      <p:sp>
        <p:nvSpPr>
          <p:cNvPr id="4" name="Date Placeholder 3"/>
          <p:cNvSpPr>
            <a:spLocks noGrp="1"/>
          </p:cNvSpPr>
          <p:nvPr>
            <p:ph type="dt" sz="half" idx="10"/>
          </p:nvPr>
        </p:nvSpPr>
        <p:spPr/>
        <p:txBody>
          <a:bodyPr/>
          <a:lstStyle/>
          <a:p>
            <a:r>
              <a:rPr lang="en-US" smtClean="0"/>
              <a:t>6/22/2010</a:t>
            </a:r>
            <a:endParaRPr lang="en-US"/>
          </a:p>
        </p:txBody>
      </p:sp>
      <p:sp>
        <p:nvSpPr>
          <p:cNvPr id="5" name="Footer Placeholder 4"/>
          <p:cNvSpPr>
            <a:spLocks noGrp="1"/>
          </p:cNvSpPr>
          <p:nvPr>
            <p:ph type="ftr" sz="quarter" idx="11"/>
          </p:nvPr>
        </p:nvSpPr>
        <p:spPr/>
        <p:txBody>
          <a:bodyPr/>
          <a:lstStyle/>
          <a:p>
            <a:r>
              <a:rPr lang="en-US" smtClean="0"/>
              <a:t>Practical Parallel and Concurrent Programming DRAFT: comments to msrpcpcp@microsoft.com </a:t>
            </a:r>
            <a:endParaRPr lang="en-US"/>
          </a:p>
        </p:txBody>
      </p:sp>
      <p:sp>
        <p:nvSpPr>
          <p:cNvPr id="6" name="Slide Number Placeholder 5"/>
          <p:cNvSpPr>
            <a:spLocks noGrp="1"/>
          </p:cNvSpPr>
          <p:nvPr>
            <p:ph type="sldNum" sz="quarter" idx="12"/>
          </p:nvPr>
        </p:nvSpPr>
        <p:spPr/>
        <p:txBody>
          <a:bodyPr/>
          <a:lstStyle/>
          <a:p>
            <a:fld id="{F4FB5E65-51E1-460A-B5D3-B6231F8C0386}" type="slidenum">
              <a:rPr lang="en-US" smtClean="0"/>
              <a:pPr/>
              <a:t>9</a:t>
            </a:fld>
            <a:endParaRPr lang="en-US"/>
          </a:p>
        </p:txBody>
      </p:sp>
      <p:sp>
        <p:nvSpPr>
          <p:cNvPr id="7" name="TextBox 6"/>
          <p:cNvSpPr txBox="1"/>
          <p:nvPr/>
        </p:nvSpPr>
        <p:spPr>
          <a:xfrm>
            <a:off x="304800" y="1524000"/>
            <a:ext cx="5715000" cy="2031325"/>
          </a:xfrm>
          <a:prstGeom prst="rect">
            <a:avLst/>
          </a:prstGeom>
          <a:noFill/>
        </p:spPr>
        <p:txBody>
          <a:bodyPr wrap="square" rtlCol="0">
            <a:spAutoFit/>
          </a:bodyPr>
          <a:lstStyle/>
          <a:p>
            <a:r>
              <a:rPr lang="en-US" dirty="0" err="1">
                <a:solidFill>
                  <a:srgbClr val="0000FF"/>
                </a:solidFill>
                <a:latin typeface="Courier New" pitchFamily="49" charset="0"/>
                <a:cs typeface="Courier New" pitchFamily="49" charset="0"/>
              </a:rPr>
              <a:t>struct</a:t>
            </a:r>
            <a:r>
              <a:rPr lang="en-US" dirty="0">
                <a:solidFill>
                  <a:prstClr val="black"/>
                </a:solidFill>
                <a:latin typeface="Courier New" pitchFamily="49" charset="0"/>
                <a:cs typeface="Courier New" pitchFamily="49" charset="0"/>
              </a:rPr>
              <a:t> </a:t>
            </a:r>
            <a:r>
              <a:rPr lang="en-US" dirty="0" err="1">
                <a:solidFill>
                  <a:srgbClr val="2B91AF"/>
                </a:solidFill>
                <a:latin typeface="Courier New" pitchFamily="49" charset="0"/>
                <a:cs typeface="Courier New" pitchFamily="49" charset="0"/>
              </a:rPr>
              <a:t>RoomPoint</a:t>
            </a:r>
            <a:r>
              <a:rPr lang="en-US" dirty="0">
                <a:solidFill>
                  <a:prstClr val="black"/>
                </a:solidFill>
                <a:latin typeface="Courier New" pitchFamily="49" charset="0"/>
                <a:cs typeface="Courier New" pitchFamily="49" charset="0"/>
              </a:rPr>
              <a:t> {</a:t>
            </a:r>
          </a:p>
          <a:p>
            <a:r>
              <a:rPr lang="en-US" dirty="0">
                <a:solidFill>
                  <a:prstClr val="black"/>
                </a:solidFill>
                <a:latin typeface="Courier New" pitchFamily="49" charset="0"/>
                <a:cs typeface="Courier New" pitchFamily="49" charset="0"/>
              </a:rPr>
              <a:t>   </a:t>
            </a:r>
            <a:r>
              <a:rPr lang="en-US" dirty="0">
                <a:solidFill>
                  <a:srgbClr val="0000FF"/>
                </a:solidFill>
                <a:latin typeface="Courier New" pitchFamily="49" charset="0"/>
                <a:cs typeface="Courier New" pitchFamily="49" charset="0"/>
              </a:rPr>
              <a:t>public</a:t>
            </a:r>
            <a:r>
              <a:rPr lang="en-US" dirty="0">
                <a:solidFill>
                  <a:prstClr val="black"/>
                </a:solidFill>
                <a:latin typeface="Courier New" pitchFamily="49" charset="0"/>
                <a:cs typeface="Courier New" pitchFamily="49" charset="0"/>
              </a:rPr>
              <a:t> </a:t>
            </a:r>
            <a:r>
              <a:rPr lang="en-US" dirty="0" err="1">
                <a:solidFill>
                  <a:srgbClr val="0000FF"/>
                </a:solidFill>
                <a:latin typeface="Courier New" pitchFamily="49" charset="0"/>
                <a:cs typeface="Courier New" pitchFamily="49" charset="0"/>
              </a:rPr>
              <a:t>int</a:t>
            </a:r>
            <a:r>
              <a:rPr lang="en-US" dirty="0">
                <a:solidFill>
                  <a:prstClr val="black"/>
                </a:solidFill>
                <a:latin typeface="Courier New" pitchFamily="49" charset="0"/>
                <a:cs typeface="Courier New" pitchFamily="49" charset="0"/>
              </a:rPr>
              <a:t> X;</a:t>
            </a:r>
          </a:p>
          <a:p>
            <a:r>
              <a:rPr lang="en-US" dirty="0">
                <a:solidFill>
                  <a:srgbClr val="0000FF"/>
                </a:solidFill>
                <a:latin typeface="Courier New" pitchFamily="49" charset="0"/>
                <a:cs typeface="Courier New" pitchFamily="49" charset="0"/>
              </a:rPr>
              <a:t>   public</a:t>
            </a:r>
            <a:r>
              <a:rPr lang="en-US" dirty="0">
                <a:solidFill>
                  <a:prstClr val="black"/>
                </a:solidFill>
                <a:latin typeface="Courier New" pitchFamily="49" charset="0"/>
                <a:cs typeface="Courier New" pitchFamily="49" charset="0"/>
              </a:rPr>
              <a:t> </a:t>
            </a:r>
            <a:r>
              <a:rPr lang="en-US" dirty="0" err="1">
                <a:solidFill>
                  <a:srgbClr val="0000FF"/>
                </a:solidFill>
                <a:latin typeface="Courier New" pitchFamily="49" charset="0"/>
                <a:cs typeface="Courier New" pitchFamily="49" charset="0"/>
              </a:rPr>
              <a:t>int</a:t>
            </a:r>
            <a:r>
              <a:rPr lang="en-US" dirty="0">
                <a:solidFill>
                  <a:prstClr val="black"/>
                </a:solidFill>
                <a:latin typeface="Courier New" pitchFamily="49" charset="0"/>
                <a:cs typeface="Courier New" pitchFamily="49" charset="0"/>
              </a:rPr>
              <a:t> Y;</a:t>
            </a:r>
          </a:p>
          <a:p>
            <a:r>
              <a:rPr lang="en-US" dirty="0">
                <a:solidFill>
                  <a:prstClr val="black"/>
                </a:solidFill>
                <a:latin typeface="Courier New" pitchFamily="49" charset="0"/>
                <a:cs typeface="Courier New" pitchFamily="49" charset="0"/>
              </a:rPr>
              <a:t>   ...</a:t>
            </a:r>
          </a:p>
          <a:p>
            <a:r>
              <a:rPr lang="en-US" dirty="0" smtClean="0">
                <a:solidFill>
                  <a:prstClr val="black"/>
                </a:solidFill>
                <a:latin typeface="Courier New" pitchFamily="49" charset="0"/>
                <a:cs typeface="Courier New" pitchFamily="49" charset="0"/>
              </a:rPr>
              <a:t>}</a:t>
            </a:r>
          </a:p>
          <a:p>
            <a:endParaRPr lang="en-US" dirty="0">
              <a:solidFill>
                <a:prstClr val="black"/>
              </a:solidFill>
              <a:latin typeface="Courier New" pitchFamily="49" charset="0"/>
              <a:cs typeface="Courier New" pitchFamily="49" charset="0"/>
            </a:endParaRPr>
          </a:p>
          <a:p>
            <a:endParaRPr lang="en-US" b="1" dirty="0">
              <a:solidFill>
                <a:prstClr val="black"/>
              </a:solidFill>
            </a:endParaRPr>
          </a:p>
        </p:txBody>
      </p:sp>
      <p:sp>
        <p:nvSpPr>
          <p:cNvPr id="9" name="Line Callout 2 8"/>
          <p:cNvSpPr/>
          <p:nvPr/>
        </p:nvSpPr>
        <p:spPr>
          <a:xfrm>
            <a:off x="3770243" y="4154219"/>
            <a:ext cx="5029200" cy="2475181"/>
          </a:xfrm>
          <a:prstGeom prst="borderCallout2">
            <a:avLst>
              <a:gd name="adj1" fmla="val 19804"/>
              <a:gd name="adj2" fmla="val 363"/>
              <a:gd name="adj3" fmla="val 19126"/>
              <a:gd name="adj4" fmla="val -29370"/>
              <a:gd name="adj5" fmla="val -3127"/>
              <a:gd name="adj6" fmla="val -315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This is </a:t>
            </a:r>
            <a:r>
              <a:rPr lang="en-US" sz="2400" dirty="0" smtClean="0">
                <a:solidFill>
                  <a:schemeClr val="accent6">
                    <a:lumMod val="75000"/>
                  </a:schemeClr>
                </a:solidFill>
              </a:rPr>
              <a:t>not </a:t>
            </a:r>
            <a:r>
              <a:rPr lang="en-US" sz="2400" dirty="0" smtClean="0"/>
              <a:t>an atomic assignment, because the </a:t>
            </a:r>
            <a:r>
              <a:rPr lang="en-US" sz="2400" dirty="0" err="1" smtClean="0"/>
              <a:t>struct</a:t>
            </a:r>
            <a:r>
              <a:rPr lang="en-US" sz="2400" dirty="0" smtClean="0"/>
              <a:t> is internally copied in several steps:</a:t>
            </a:r>
          </a:p>
          <a:p>
            <a:pPr algn="ctr"/>
            <a:endParaRPr lang="en-US" sz="2400" dirty="0" smtClean="0"/>
          </a:p>
          <a:p>
            <a:pPr algn="ctr"/>
            <a:r>
              <a:rPr lang="en-US" sz="2400" dirty="0" err="1" smtClean="0">
                <a:solidFill>
                  <a:srgbClr val="FFC000"/>
                </a:solidFill>
              </a:rPr>
              <a:t>r.Location.X</a:t>
            </a:r>
            <a:r>
              <a:rPr lang="en-US" sz="2400" dirty="0" smtClean="0">
                <a:solidFill>
                  <a:srgbClr val="FFC000"/>
                </a:solidFill>
              </a:rPr>
              <a:t> = </a:t>
            </a:r>
            <a:r>
              <a:rPr lang="en-US" sz="2400" dirty="0" err="1" smtClean="0">
                <a:solidFill>
                  <a:srgbClr val="FFC000"/>
                </a:solidFill>
              </a:rPr>
              <a:t>p.X</a:t>
            </a:r>
            <a:r>
              <a:rPr lang="en-US" sz="2400" dirty="0" smtClean="0">
                <a:solidFill>
                  <a:srgbClr val="FFC000"/>
                </a:solidFill>
              </a:rPr>
              <a:t>;</a:t>
            </a:r>
          </a:p>
          <a:p>
            <a:pPr algn="ctr"/>
            <a:r>
              <a:rPr lang="en-US" sz="2400" dirty="0" err="1" smtClean="0">
                <a:solidFill>
                  <a:srgbClr val="FFC000"/>
                </a:solidFill>
              </a:rPr>
              <a:t>r.Location.Y</a:t>
            </a:r>
            <a:r>
              <a:rPr lang="en-US" sz="2400" dirty="0" smtClean="0">
                <a:solidFill>
                  <a:srgbClr val="FFC000"/>
                </a:solidFill>
              </a:rPr>
              <a:t> = </a:t>
            </a:r>
            <a:r>
              <a:rPr lang="en-US" sz="2400" dirty="0" err="1" smtClean="0">
                <a:solidFill>
                  <a:srgbClr val="FFC000"/>
                </a:solidFill>
              </a:rPr>
              <a:t>p.Y</a:t>
            </a:r>
            <a:r>
              <a:rPr lang="en-US" sz="2400" dirty="0" smtClean="0">
                <a:solidFill>
                  <a:srgbClr val="FFC000"/>
                </a:solidFill>
              </a:rPr>
              <a:t>;</a:t>
            </a:r>
          </a:p>
        </p:txBody>
      </p:sp>
      <p:sp>
        <p:nvSpPr>
          <p:cNvPr id="8" name="Rectangle 7"/>
          <p:cNvSpPr/>
          <p:nvPr/>
        </p:nvSpPr>
        <p:spPr>
          <a:xfrm>
            <a:off x="311426" y="3446333"/>
            <a:ext cx="5262979" cy="707886"/>
          </a:xfrm>
          <a:prstGeom prst="rect">
            <a:avLst/>
          </a:prstGeom>
        </p:spPr>
        <p:txBody>
          <a:bodyPr wrap="none">
            <a:spAutoFit/>
          </a:bodyPr>
          <a:lstStyle/>
          <a:p>
            <a:r>
              <a:rPr lang="en-US" sz="2000" dirty="0" err="1" smtClean="0">
                <a:solidFill>
                  <a:prstClr val="black"/>
                </a:solidFill>
                <a:latin typeface="Courier New" pitchFamily="49" charset="0"/>
                <a:cs typeface="Courier New" pitchFamily="49" charset="0"/>
              </a:rPr>
              <a:t>RoomPoint</a:t>
            </a:r>
            <a:r>
              <a:rPr lang="en-US" sz="2000" dirty="0" smtClean="0">
                <a:solidFill>
                  <a:prstClr val="black"/>
                </a:solidFill>
                <a:latin typeface="Courier New" pitchFamily="49" charset="0"/>
                <a:cs typeface="Courier New" pitchFamily="49" charset="0"/>
              </a:rPr>
              <a:t> p </a:t>
            </a:r>
            <a:r>
              <a:rPr lang="en-US" sz="2000" dirty="0">
                <a:solidFill>
                  <a:prstClr val="black"/>
                </a:solidFill>
                <a:latin typeface="Courier New" pitchFamily="49" charset="0"/>
                <a:cs typeface="Courier New" pitchFamily="49" charset="0"/>
              </a:rPr>
              <a:t>= new </a:t>
            </a:r>
            <a:r>
              <a:rPr lang="en-US" sz="2000" dirty="0" err="1">
                <a:solidFill>
                  <a:srgbClr val="2B91AF"/>
                </a:solidFill>
                <a:latin typeface="Courier New" pitchFamily="49" charset="0"/>
                <a:cs typeface="Courier New" pitchFamily="49" charset="0"/>
              </a:rPr>
              <a:t>RoomPoint</a:t>
            </a:r>
            <a:r>
              <a:rPr lang="en-US" sz="2000" dirty="0">
                <a:solidFill>
                  <a:prstClr val="black"/>
                </a:solidFill>
                <a:latin typeface="Courier New" pitchFamily="49" charset="0"/>
                <a:cs typeface="Courier New" pitchFamily="49" charset="0"/>
              </a:rPr>
              <a:t>(2,3);</a:t>
            </a:r>
            <a:endParaRPr lang="en-US" sz="2000" dirty="0" smtClean="0">
              <a:solidFill>
                <a:prstClr val="black"/>
              </a:solidFill>
              <a:latin typeface="Courier New" pitchFamily="49" charset="0"/>
              <a:cs typeface="Courier New" pitchFamily="49" charset="0"/>
            </a:endParaRPr>
          </a:p>
          <a:p>
            <a:r>
              <a:rPr lang="en-US" sz="2000" dirty="0" err="1" smtClean="0">
                <a:solidFill>
                  <a:srgbClr val="FF0000"/>
                </a:solidFill>
                <a:latin typeface="Courier New" pitchFamily="49" charset="0"/>
                <a:cs typeface="Courier New" pitchFamily="49" charset="0"/>
              </a:rPr>
              <a:t>r.Location</a:t>
            </a:r>
            <a:r>
              <a:rPr lang="en-US" sz="2000" dirty="0" smtClean="0">
                <a:solidFill>
                  <a:srgbClr val="FF0000"/>
                </a:solidFill>
                <a:latin typeface="Courier New" pitchFamily="49" charset="0"/>
                <a:cs typeface="Courier New" pitchFamily="49" charset="0"/>
              </a:rPr>
              <a:t> = p;</a:t>
            </a:r>
            <a:endParaRPr lang="en-US" sz="2000"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143435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17563</TotalTime>
  <Words>2954</Words>
  <Application>Microsoft Office PowerPoint</Application>
  <PresentationFormat>Předvádění na obrazovce (4:3)</PresentationFormat>
  <Paragraphs>714</Paragraphs>
  <Slides>48</Slides>
  <Notes>5</Notes>
  <HiddenSlides>0</HiddenSlides>
  <MMClips>0</MMClips>
  <ScaleCrop>false</ScaleCrop>
  <HeadingPairs>
    <vt:vector size="4" baseType="variant">
      <vt:variant>
        <vt:lpstr>Motiv</vt:lpstr>
      </vt:variant>
      <vt:variant>
        <vt:i4>1</vt:i4>
      </vt:variant>
      <vt:variant>
        <vt:lpstr>Nadpisy snímků</vt:lpstr>
      </vt:variant>
      <vt:variant>
        <vt:i4>48</vt:i4>
      </vt:variant>
    </vt:vector>
  </HeadingPairs>
  <TitlesOfParts>
    <vt:vector size="49" baseType="lpstr">
      <vt:lpstr>Office Theme</vt:lpstr>
      <vt:lpstr>Data Races and Locks</vt:lpstr>
      <vt:lpstr>Acknowledgments</vt:lpstr>
      <vt:lpstr>Concepts</vt:lpstr>
      <vt:lpstr>atomicity Violations</vt:lpstr>
      <vt:lpstr>Atomic, Informally</vt:lpstr>
      <vt:lpstr>Atomicity Violation Example 1:  Naïvely Parallelized AntiSocialRobots</vt:lpstr>
      <vt:lpstr>Atomicity Violation Example 2:  Bank Account</vt:lpstr>
      <vt:lpstr>Sometimes, it just “looks” atomic… (1)</vt:lpstr>
      <vt:lpstr>Sometimes, it just “looks” atomic… (2)</vt:lpstr>
      <vt:lpstr>Finding Atomicity Problems</vt:lpstr>
      <vt:lpstr>Data Races</vt:lpstr>
      <vt:lpstr>What is a Data Race?</vt:lpstr>
      <vt:lpstr>Data Races and Happens-Before</vt:lpstr>
      <vt:lpstr>Quiz: Where are the data races?</vt:lpstr>
      <vt:lpstr>Quiz: Where are the data races?</vt:lpstr>
      <vt:lpstr>Spotting Reads &amp; Writes</vt:lpstr>
      <vt:lpstr>Data Races can be hard to spot.</vt:lpstr>
      <vt:lpstr>Data Races can be hard to spot.</vt:lpstr>
      <vt:lpstr>In this Course: We Strictly Follow DRF Discipline</vt:lpstr>
      <vt:lpstr>DRF Discipline Advantages</vt:lpstr>
      <vt:lpstr>Data Race prevention</vt:lpstr>
      <vt:lpstr>Avoiding Data Races</vt:lpstr>
      <vt:lpstr>Quiz: Where are the data races?</vt:lpstr>
      <vt:lpstr>Labeling memory accesses</vt:lpstr>
      <vt:lpstr>Cool Trick: Avoid Data Races  By Encapsulation</vt:lpstr>
      <vt:lpstr>Basic Locking</vt:lpstr>
      <vt:lpstr>Using locks</vt:lpstr>
      <vt:lpstr>Use lock to arbitrate accesses</vt:lpstr>
      <vt:lpstr>Basic Locking</vt:lpstr>
      <vt:lpstr>Lock Semantics</vt:lpstr>
      <vt:lpstr>Using Locks to Prevent Races</vt:lpstr>
      <vt:lpstr>Often: protect local fields</vt:lpstr>
      <vt:lpstr>Simple Locking Policy</vt:lpstr>
      <vt:lpstr>Common Problems with locks</vt:lpstr>
      <vt:lpstr>Locks = Easy Fix for all problems ?</vt:lpstr>
      <vt:lpstr>Pitfall 1: Deadlock</vt:lpstr>
      <vt:lpstr>Deadlock = Cycle in Wait-For Graph</vt:lpstr>
      <vt:lpstr>Solution: Consistent Order</vt:lpstr>
      <vt:lpstr>Lock Leveling</vt:lpstr>
      <vt:lpstr>Pitfall 2: Atomicity Violation</vt:lpstr>
      <vt:lpstr>Locks And Performance</vt:lpstr>
      <vt:lpstr>Common Problems With Locking</vt:lpstr>
      <vt:lpstr>Example: Lock Contention</vt:lpstr>
      <vt:lpstr>Locking Tradeoffs</vt:lpstr>
      <vt:lpstr>Example: Locking Overhead</vt:lpstr>
      <vt:lpstr>Example: Locking Overhead</vt:lpstr>
      <vt:lpstr>Example: Locking Overhead</vt:lpstr>
      <vt:lpstr>Three Main Suggestions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Programming Paradigms</dc:title>
  <dc:creator>Tom Ball</dc:creator>
  <cp:lastModifiedBy>Pavel Ježek</cp:lastModifiedBy>
  <cp:revision>178</cp:revision>
  <dcterms:created xsi:type="dcterms:W3CDTF">2010-04-06T23:54:48Z</dcterms:created>
  <dcterms:modified xsi:type="dcterms:W3CDTF">2018-05-02T12:26:25Z</dcterms:modified>
</cp:coreProperties>
</file>