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hIx/eSAeQdUSQBY2+PT9QduZVt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931f3ead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31931f3ead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f459f050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31f459f050f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7.png"/><Relationship Id="rId9"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12.png"/><Relationship Id="rId8"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scuelaIT Duoc UC - Escuela de Informática y Telecomunicaciones Duoc UC - Duoc  UC | LinkedIn" id="84" name="Google Shape;84;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85" name="Google Shape;85;p1"/>
          <p:cNvSpPr txBox="1"/>
          <p:nvPr/>
        </p:nvSpPr>
        <p:spPr>
          <a:xfrm>
            <a:off x="1" y="2707792"/>
            <a:ext cx="12192000" cy="1139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4400" u="none" cap="none" strike="noStrike">
                <a:solidFill>
                  <a:schemeClr val="dk1"/>
                </a:solidFill>
                <a:latin typeface="Calibri"/>
                <a:ea typeface="Calibri"/>
                <a:cs typeface="Calibri"/>
                <a:sym typeface="Calibri"/>
              </a:rPr>
              <a:t>PROYECTO “</a:t>
            </a:r>
            <a:r>
              <a:rPr lang="es-CL" sz="4400">
                <a:solidFill>
                  <a:schemeClr val="dk1"/>
                </a:solidFill>
                <a:latin typeface="Calibri"/>
                <a:ea typeface="Calibri"/>
                <a:cs typeface="Calibri"/>
                <a:sym typeface="Calibri"/>
              </a:rPr>
              <a:t>Sistema AB</a:t>
            </a:r>
            <a:r>
              <a:rPr b="0" i="0" lang="es-CL" sz="4400" u="none" cap="none" strike="noStrike">
                <a:solidFill>
                  <a:schemeClr val="dk1"/>
                </a:solidFill>
                <a:latin typeface="Calibri"/>
                <a:ea typeface="Calibri"/>
                <a:cs typeface="Calibri"/>
                <a:sym typeface="Calibri"/>
              </a:rPr>
              <a:t>”</a:t>
            </a:r>
            <a:endParaRPr/>
          </a:p>
          <a:p>
            <a:pPr indent="0" lvl="0" marL="0" marR="0" rtl="0" algn="ctr">
              <a:spcBef>
                <a:spcPts val="0"/>
              </a:spcBef>
              <a:spcAft>
                <a:spcPts val="0"/>
              </a:spcAft>
              <a:buNone/>
            </a:pPr>
            <a:r>
              <a:rPr b="0" i="0" lang="es-CL" sz="2400" u="none" cap="none" strike="noStrike">
                <a:solidFill>
                  <a:schemeClr val="dk1"/>
                </a:solidFill>
                <a:latin typeface="Calibri"/>
                <a:ea typeface="Calibri"/>
                <a:cs typeface="Calibri"/>
                <a:sym typeface="Calibri"/>
              </a:rPr>
              <a:t>PRESENTACIÓN FINAL PORTAFOLIO DE TÍTULO</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EscuelaIT Duoc UC - Escuela de Informática y Telecomunicaciones Duoc UC - Duoc  UC | LinkedIn" id="175" name="Google Shape;175;p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6" name="Google Shape;176;p9"/>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“Sistema AB”</a:t>
            </a:r>
            <a:endParaRPr/>
          </a:p>
        </p:txBody>
      </p:sp>
      <p:sp>
        <p:nvSpPr>
          <p:cNvPr id="177" name="Google Shape;177;p9"/>
          <p:cNvSpPr txBox="1"/>
          <p:nvPr/>
        </p:nvSpPr>
        <p:spPr>
          <a:xfrm>
            <a:off x="0" y="434780"/>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Modelo de datos</a:t>
            </a:r>
            <a:endParaRPr/>
          </a:p>
        </p:txBody>
      </p:sp>
      <p:cxnSp>
        <p:nvCxnSpPr>
          <p:cNvPr id="178" name="Google Shape;178;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79" name="Google Shape;179;p9"/>
          <p:cNvPicPr preferRelativeResize="0"/>
          <p:nvPr/>
        </p:nvPicPr>
        <p:blipFill>
          <a:blip r:embed="rId4">
            <a:alphaModFix/>
          </a:blip>
          <a:stretch>
            <a:fillRect/>
          </a:stretch>
        </p:blipFill>
        <p:spPr>
          <a:xfrm>
            <a:off x="1476425" y="1210274"/>
            <a:ext cx="8350250" cy="5489275"/>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descr="EscuelaIT Duoc UC - Escuela de Informática y Telecomunicaciones Duoc UC - Duoc  UC | LinkedIn" id="184" name="Google Shape;184;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85" name="Google Shape;185;p10"/>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“Sistema AB”</a:t>
            </a:r>
            <a:endParaRPr/>
          </a:p>
        </p:txBody>
      </p:sp>
      <p:sp>
        <p:nvSpPr>
          <p:cNvPr id="186" name="Google Shape;186;p10"/>
          <p:cNvSpPr txBox="1"/>
          <p:nvPr/>
        </p:nvSpPr>
        <p:spPr>
          <a:xfrm>
            <a:off x="0" y="900130"/>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Tecnologías utilizadas</a:t>
            </a:r>
            <a:endParaRPr/>
          </a:p>
        </p:txBody>
      </p:sp>
      <p:cxnSp>
        <p:nvCxnSpPr>
          <p:cNvPr id="187" name="Google Shape;187;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88" name="Google Shape;188;p10"/>
          <p:cNvPicPr preferRelativeResize="0"/>
          <p:nvPr/>
        </p:nvPicPr>
        <p:blipFill>
          <a:blip r:embed="rId4">
            <a:alphaModFix/>
          </a:blip>
          <a:stretch>
            <a:fillRect/>
          </a:stretch>
        </p:blipFill>
        <p:spPr>
          <a:xfrm>
            <a:off x="8727500" y="2448611"/>
            <a:ext cx="2857500" cy="1600200"/>
          </a:xfrm>
          <a:prstGeom prst="rect">
            <a:avLst/>
          </a:prstGeom>
          <a:noFill/>
          <a:ln>
            <a:noFill/>
          </a:ln>
        </p:spPr>
      </p:pic>
      <p:pic>
        <p:nvPicPr>
          <p:cNvPr id="189" name="Google Shape;189;p10"/>
          <p:cNvPicPr preferRelativeResize="0"/>
          <p:nvPr/>
        </p:nvPicPr>
        <p:blipFill>
          <a:blip r:embed="rId5">
            <a:alphaModFix/>
          </a:blip>
          <a:stretch>
            <a:fillRect/>
          </a:stretch>
        </p:blipFill>
        <p:spPr>
          <a:xfrm>
            <a:off x="4558900" y="2396886"/>
            <a:ext cx="3238500" cy="1409700"/>
          </a:xfrm>
          <a:prstGeom prst="rect">
            <a:avLst/>
          </a:prstGeom>
          <a:noFill/>
          <a:ln>
            <a:noFill/>
          </a:ln>
        </p:spPr>
      </p:pic>
      <p:pic>
        <p:nvPicPr>
          <p:cNvPr id="190" name="Google Shape;190;p10"/>
          <p:cNvPicPr preferRelativeResize="0"/>
          <p:nvPr/>
        </p:nvPicPr>
        <p:blipFill>
          <a:blip r:embed="rId6">
            <a:alphaModFix/>
          </a:blip>
          <a:stretch>
            <a:fillRect/>
          </a:stretch>
        </p:blipFill>
        <p:spPr>
          <a:xfrm>
            <a:off x="1069900" y="2194486"/>
            <a:ext cx="1945814" cy="1945814"/>
          </a:xfrm>
          <a:prstGeom prst="rect">
            <a:avLst/>
          </a:prstGeom>
          <a:noFill/>
          <a:ln>
            <a:noFill/>
          </a:ln>
        </p:spPr>
      </p:pic>
      <p:pic>
        <p:nvPicPr>
          <p:cNvPr id="191" name="Google Shape;191;p10"/>
          <p:cNvPicPr preferRelativeResize="0"/>
          <p:nvPr/>
        </p:nvPicPr>
        <p:blipFill>
          <a:blip r:embed="rId7">
            <a:alphaModFix/>
          </a:blip>
          <a:stretch>
            <a:fillRect/>
          </a:stretch>
        </p:blipFill>
        <p:spPr>
          <a:xfrm>
            <a:off x="762700" y="4634050"/>
            <a:ext cx="2466975" cy="1847850"/>
          </a:xfrm>
          <a:prstGeom prst="rect">
            <a:avLst/>
          </a:prstGeom>
          <a:noFill/>
          <a:ln>
            <a:noFill/>
          </a:ln>
        </p:spPr>
      </p:pic>
      <p:pic>
        <p:nvPicPr>
          <p:cNvPr id="192" name="Google Shape;192;p10"/>
          <p:cNvPicPr preferRelativeResize="0"/>
          <p:nvPr/>
        </p:nvPicPr>
        <p:blipFill>
          <a:blip r:embed="rId8">
            <a:alphaModFix/>
          </a:blip>
          <a:stretch>
            <a:fillRect/>
          </a:stretch>
        </p:blipFill>
        <p:spPr>
          <a:xfrm>
            <a:off x="4613000" y="4232261"/>
            <a:ext cx="2143125" cy="2143125"/>
          </a:xfrm>
          <a:prstGeom prst="rect">
            <a:avLst/>
          </a:prstGeom>
          <a:noFill/>
          <a:ln>
            <a:noFill/>
          </a:ln>
        </p:spPr>
      </p:pic>
      <p:pic>
        <p:nvPicPr>
          <p:cNvPr id="193" name="Google Shape;193;p10"/>
          <p:cNvPicPr preferRelativeResize="0"/>
          <p:nvPr/>
        </p:nvPicPr>
        <p:blipFill>
          <a:blip r:embed="rId9">
            <a:alphaModFix/>
          </a:blip>
          <a:stretch>
            <a:fillRect/>
          </a:stretch>
        </p:blipFill>
        <p:spPr>
          <a:xfrm>
            <a:off x="8046350" y="4480511"/>
            <a:ext cx="2581275" cy="1771650"/>
          </a:xfrm>
          <a:prstGeom prst="rect">
            <a:avLst/>
          </a:prstGeom>
          <a:noFill/>
          <a:ln>
            <a:noFill/>
          </a:ln>
        </p:spPr>
      </p:pic>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descr="EscuelaIT Duoc UC - Escuela de Informática y Telecomunicaciones Duoc UC - Duoc  UC | LinkedIn" id="198" name="Google Shape;198;p1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9" name="Google Shape;199;p12"/>
          <p:cNvSpPr txBox="1"/>
          <p:nvPr/>
        </p:nvSpPr>
        <p:spPr>
          <a:xfrm>
            <a:off x="1" y="1360773"/>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Obstáculos presentados durante el desarrollo</a:t>
            </a:r>
            <a:endParaRPr/>
          </a:p>
        </p:txBody>
      </p:sp>
      <p:sp>
        <p:nvSpPr>
          <p:cNvPr id="200" name="Google Shape;200;p12"/>
          <p:cNvSpPr txBox="1"/>
          <p:nvPr/>
        </p:nvSpPr>
        <p:spPr>
          <a:xfrm>
            <a:off x="1458500" y="2741125"/>
            <a:ext cx="8802600" cy="24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2800">
                <a:solidFill>
                  <a:schemeClr val="dk1"/>
                </a:solidFill>
                <a:latin typeface="Calibri"/>
                <a:ea typeface="Calibri"/>
                <a:cs typeface="Calibri"/>
                <a:sym typeface="Calibri"/>
              </a:rPr>
              <a:t>Durante el desarrollo del proyecto no se presentaron mayores dificultades que </a:t>
            </a:r>
            <a:r>
              <a:rPr lang="es-CL" sz="2800">
                <a:solidFill>
                  <a:schemeClr val="dk1"/>
                </a:solidFill>
                <a:latin typeface="Calibri"/>
                <a:ea typeface="Calibri"/>
                <a:cs typeface="Calibri"/>
                <a:sym typeface="Calibri"/>
              </a:rPr>
              <a:t>impidieron</a:t>
            </a:r>
            <a:r>
              <a:rPr lang="es-CL" sz="2800">
                <a:solidFill>
                  <a:schemeClr val="dk1"/>
                </a:solidFill>
                <a:latin typeface="Calibri"/>
                <a:ea typeface="Calibri"/>
                <a:cs typeface="Calibri"/>
                <a:sym typeface="Calibri"/>
              </a:rPr>
              <a:t> el avance del mismo, dado que se contaba con una buena delimitación de </a:t>
            </a:r>
            <a:r>
              <a:rPr lang="es-CL" sz="2800">
                <a:solidFill>
                  <a:schemeClr val="dk1"/>
                </a:solidFill>
                <a:latin typeface="Calibri"/>
                <a:ea typeface="Calibri"/>
                <a:cs typeface="Calibri"/>
                <a:sym typeface="Calibri"/>
              </a:rPr>
              <a:t>cómo</a:t>
            </a:r>
            <a:r>
              <a:rPr lang="es-CL" sz="2800">
                <a:solidFill>
                  <a:schemeClr val="dk1"/>
                </a:solidFill>
                <a:latin typeface="Calibri"/>
                <a:ea typeface="Calibri"/>
                <a:cs typeface="Calibri"/>
                <a:sym typeface="Calibri"/>
              </a:rPr>
              <a:t> tendría que ser el sistema/solución y se logró trabajarlo a cabalidad.</a:t>
            </a: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descr="EscuelaIT Duoc UC - Escuela de Informática y Telecomunicaciones Duoc UC - Duoc  UC | LinkedIn" id="205" name="Google Shape;205;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6" name="Google Shape;206;p13"/>
          <p:cNvSpPr txBox="1"/>
          <p:nvPr/>
        </p:nvSpPr>
        <p:spPr>
          <a:xfrm>
            <a:off x="1" y="2707792"/>
            <a:ext cx="12191999" cy="11387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DEMOSTRACIÓN DEL RESULTADO DEL PROYECTO</a:t>
            </a:r>
            <a:endParaRPr/>
          </a:p>
          <a:p>
            <a:pPr indent="0" lvl="0" marL="0" marR="0" rtl="0" algn="ctr">
              <a:spcBef>
                <a:spcPts val="0"/>
              </a:spcBef>
              <a:spcAft>
                <a:spcPts val="0"/>
              </a:spcAft>
              <a:buNone/>
            </a:pPr>
            <a:r>
              <a:rPr lang="es-CL" sz="2400">
                <a:solidFill>
                  <a:srgbClr val="757070"/>
                </a:solidFill>
                <a:latin typeface="Calibri"/>
                <a:ea typeface="Calibri"/>
                <a:cs typeface="Calibri"/>
                <a:sym typeface="Calibri"/>
              </a:rPr>
              <a:t>*Exposición del sistema</a:t>
            </a:r>
            <a:endParaRPr sz="2400">
              <a:solidFill>
                <a:srgbClr val="757070"/>
              </a:solidFill>
              <a:latin typeface="Calibri"/>
              <a:ea typeface="Calibri"/>
              <a:cs typeface="Calibri"/>
              <a:sym typeface="Calibri"/>
            </a:endParaRPr>
          </a:p>
        </p:txBody>
      </p:sp>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descr="EscuelaIT Duoc UC - Escuela de Informática y Telecomunicaciones Duoc UC - Duoc  UC | LinkedIn" id="211" name="Google Shape;211;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12" name="Google Shape;212;p14"/>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PREGUNTAS DE LA COMISIÓN</a:t>
            </a:r>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EscuelaIT Duoc UC - Escuela de Informática y Telecomunicaciones Duoc UC - Duoc  UC | LinkedIn" id="90" name="Google Shape;90;p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grpSp>
        <p:nvGrpSpPr>
          <p:cNvPr id="91" name="Google Shape;91;p2"/>
          <p:cNvGrpSpPr/>
          <p:nvPr/>
        </p:nvGrpSpPr>
        <p:grpSpPr>
          <a:xfrm>
            <a:off x="4085626" y="2099784"/>
            <a:ext cx="7633494" cy="2855051"/>
            <a:chOff x="0" y="1495502"/>
            <a:chExt cx="7633494" cy="2855051"/>
          </a:xfrm>
        </p:grpSpPr>
        <p:sp>
          <p:nvSpPr>
            <p:cNvPr id="92" name="Google Shape;92;p2"/>
            <p:cNvSpPr/>
            <p:nvPr/>
          </p:nvSpPr>
          <p:spPr>
            <a:xfrm>
              <a:off x="0" y="1495502"/>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txBox="1"/>
            <p:nvPr/>
          </p:nvSpPr>
          <p:spPr>
            <a:xfrm>
              <a:off x="1662653" y="1495502"/>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Alejandro Peña</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Product owner</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Documentación - Desarrollador Frontend</a:t>
              </a:r>
              <a:endParaRPr b="0" i="0" sz="2000" u="none" cap="none" strike="noStrike">
                <a:solidFill>
                  <a:schemeClr val="lt1"/>
                </a:solidFill>
                <a:latin typeface="Calibri"/>
                <a:ea typeface="Calibri"/>
                <a:cs typeface="Calibri"/>
                <a:sym typeface="Calibri"/>
              </a:endParaRPr>
            </a:p>
          </p:txBody>
        </p:sp>
        <p:sp>
          <p:nvSpPr>
            <p:cNvPr id="94" name="Google Shape;94;p2"/>
            <p:cNvSpPr/>
            <p:nvPr/>
          </p:nvSpPr>
          <p:spPr>
            <a:xfrm>
              <a:off x="135954" y="1631457"/>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0" y="2991005"/>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txBox="1"/>
            <p:nvPr/>
          </p:nvSpPr>
          <p:spPr>
            <a:xfrm>
              <a:off x="1662653" y="2991005"/>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Bastian Muñoz</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Scrum Master</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Desarrollador web - Desarrollador Backend</a:t>
              </a:r>
              <a:endParaRPr b="0" i="0" sz="2000" u="none" cap="none" strike="noStrike">
                <a:solidFill>
                  <a:schemeClr val="lt1"/>
                </a:solidFill>
                <a:latin typeface="Calibri"/>
                <a:ea typeface="Calibri"/>
                <a:cs typeface="Calibri"/>
                <a:sym typeface="Calibri"/>
              </a:endParaRPr>
            </a:p>
          </p:txBody>
        </p:sp>
        <p:sp>
          <p:nvSpPr>
            <p:cNvPr id="97" name="Google Shape;97;p2"/>
            <p:cNvSpPr/>
            <p:nvPr/>
          </p:nvSpPr>
          <p:spPr>
            <a:xfrm>
              <a:off x="135954" y="3126960"/>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2"/>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L" sz="1800" u="none" cap="none" strike="noStrike">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Sistema AB</a:t>
            </a:r>
            <a:r>
              <a:rPr b="0" i="0" lang="es-CL" sz="1800" u="none" cap="none" strike="noStrike">
                <a:solidFill>
                  <a:srgbClr val="757070"/>
                </a:solidFill>
                <a:latin typeface="Calibri"/>
                <a:ea typeface="Calibri"/>
                <a:cs typeface="Calibri"/>
                <a:sym typeface="Calibri"/>
              </a:rPr>
              <a:t>”</a:t>
            </a:r>
            <a:endParaRPr/>
          </a:p>
        </p:txBody>
      </p:sp>
      <p:sp>
        <p:nvSpPr>
          <p:cNvPr id="99" name="Google Shape;99;p2"/>
          <p:cNvSpPr txBox="1"/>
          <p:nvPr/>
        </p:nvSpPr>
        <p:spPr>
          <a:xfrm>
            <a:off x="238327" y="3058616"/>
            <a:ext cx="3608961"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100" name="Google Shape;100;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EscuelaIT Duoc UC - Escuela de Informática y Telecomunicaciones Duoc UC - Duoc  UC | LinkedIn" id="105" name="Google Shape;105;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06" name="Google Shape;106;p3"/>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“Sistema AB”</a:t>
            </a:r>
            <a:endParaRPr/>
          </a:p>
        </p:txBody>
      </p:sp>
      <p:sp>
        <p:nvSpPr>
          <p:cNvPr id="107" name="Google Shape;107;p3"/>
          <p:cNvSpPr txBox="1"/>
          <p:nvPr/>
        </p:nvSpPr>
        <p:spPr>
          <a:xfrm>
            <a:off x="0" y="1130849"/>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08" name="Google Shape;108;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09" name="Google Shape;109;p3"/>
          <p:cNvSpPr/>
          <p:nvPr/>
        </p:nvSpPr>
        <p:spPr>
          <a:xfrm>
            <a:off x="714909" y="2169769"/>
            <a:ext cx="4348800" cy="4092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Problema o dolor</a:t>
            </a:r>
            <a:endParaRPr/>
          </a:p>
          <a:p>
            <a:pPr indent="0" lvl="0" marL="0" marR="0" rtl="0" algn="just">
              <a:spcBef>
                <a:spcPts val="0"/>
              </a:spcBef>
              <a:spcAft>
                <a:spcPts val="0"/>
              </a:spcAft>
              <a:buNone/>
            </a:pPr>
            <a:r>
              <a:t/>
            </a:r>
            <a:endParaRPr sz="1800" u="sng">
              <a:solidFill>
                <a:schemeClr val="dk1"/>
              </a:solidFill>
              <a:latin typeface="Calibri"/>
              <a:ea typeface="Calibri"/>
              <a:cs typeface="Calibri"/>
              <a:sym typeface="Calibri"/>
            </a:endParaRPr>
          </a:p>
          <a:p>
            <a:pPr indent="0" lvl="0" marL="0" rtl="0" algn="just">
              <a:lnSpc>
                <a:spcPct val="107916"/>
              </a:lnSpc>
              <a:spcBef>
                <a:spcPts val="0"/>
              </a:spcBef>
              <a:spcAft>
                <a:spcPts val="0"/>
              </a:spcAft>
              <a:buClr>
                <a:schemeClr val="dk1"/>
              </a:buClr>
              <a:buSzPts val="1100"/>
              <a:buFont typeface="Arial"/>
              <a:buNone/>
            </a:pPr>
            <a:r>
              <a:rPr lang="es-CL" sz="2000">
                <a:solidFill>
                  <a:schemeClr val="dk1"/>
                </a:solidFill>
                <a:latin typeface="Calibri"/>
                <a:ea typeface="Calibri"/>
                <a:cs typeface="Calibri"/>
                <a:sym typeface="Calibri"/>
              </a:rPr>
              <a:t>En la actualidad el poder velar por la salud de las mascotas se ha vuelto poco ortodoxo en cuanto al hecho de tener que solicitar una cita en una clínica veterinaria, dado que requiere tener que acercarse a dicha clínica o solicitarlo por medio de un  contacto que por lo general suele ser vía telefónica.</a:t>
            </a:r>
            <a:endParaRPr sz="2700" u="sng">
              <a:solidFill>
                <a:schemeClr val="dk1"/>
              </a:solidFill>
              <a:latin typeface="Calibri"/>
              <a:ea typeface="Calibri"/>
              <a:cs typeface="Calibri"/>
              <a:sym typeface="Calibri"/>
            </a:endParaRPr>
          </a:p>
          <a:p>
            <a:pPr indent="0" lvl="0" marL="0" marR="0" rtl="0" algn="ctr">
              <a:spcBef>
                <a:spcPts val="800"/>
              </a:spcBef>
              <a:spcAft>
                <a:spcPts val="0"/>
              </a:spcAft>
              <a:buNone/>
            </a:pPr>
            <a:r>
              <a:t/>
            </a:r>
            <a:endParaRPr sz="1800" u="sng">
              <a:solidFill>
                <a:schemeClr val="dk1"/>
              </a:solidFill>
              <a:latin typeface="Calibri"/>
              <a:ea typeface="Calibri"/>
              <a:cs typeface="Calibri"/>
              <a:sym typeface="Calibri"/>
            </a:endParaRPr>
          </a:p>
        </p:txBody>
      </p:sp>
      <p:sp>
        <p:nvSpPr>
          <p:cNvPr id="110" name="Google Shape;110;p3"/>
          <p:cNvSpPr/>
          <p:nvPr/>
        </p:nvSpPr>
        <p:spPr>
          <a:xfrm>
            <a:off x="6912079" y="2177325"/>
            <a:ext cx="4348800" cy="4092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indent="0" lvl="0" marL="0" marR="0" rtl="0" algn="ctr">
              <a:spcBef>
                <a:spcPts val="0"/>
              </a:spcBef>
              <a:spcAft>
                <a:spcPts val="0"/>
              </a:spcAft>
              <a:buNone/>
            </a:pPr>
            <a:r>
              <a:t/>
            </a:r>
            <a:endParaRPr sz="2000" u="sng">
              <a:solidFill>
                <a:schemeClr val="dk1"/>
              </a:solidFill>
              <a:latin typeface="Calibri"/>
              <a:ea typeface="Calibri"/>
              <a:cs typeface="Calibri"/>
              <a:sym typeface="Calibri"/>
            </a:endParaRPr>
          </a:p>
          <a:p>
            <a:pPr indent="0" lvl="0" marL="0" rtl="0" algn="just">
              <a:lnSpc>
                <a:spcPct val="107916"/>
              </a:lnSpc>
              <a:spcBef>
                <a:spcPts val="0"/>
              </a:spcBef>
              <a:spcAft>
                <a:spcPts val="800"/>
              </a:spcAft>
              <a:buClr>
                <a:schemeClr val="dk1"/>
              </a:buClr>
              <a:buSzPts val="1100"/>
              <a:buFont typeface="Arial"/>
              <a:buNone/>
            </a:pPr>
            <a:r>
              <a:rPr lang="es-CL" sz="2000">
                <a:solidFill>
                  <a:schemeClr val="dk1"/>
                </a:solidFill>
                <a:latin typeface="Calibri"/>
                <a:ea typeface="Calibri"/>
                <a:cs typeface="Calibri"/>
                <a:sym typeface="Calibri"/>
              </a:rPr>
              <a:t>El objetivo del proyecto es la creación de una página web que permita a clínicas veterinarias una gestión más expedita, tanto con los servicios que ofrece como clínica como alguna otra variable que posea el negocio, como por ejemplo la venta de productos tipo e-commerce.</a:t>
            </a:r>
            <a:endParaRPr sz="2700">
              <a:solidFill>
                <a:schemeClr val="dk1"/>
              </a:solidFill>
              <a:latin typeface="Calibri"/>
              <a:ea typeface="Calibri"/>
              <a:cs typeface="Calibri"/>
              <a:sym typeface="Calibri"/>
            </a:endParaRPr>
          </a:p>
        </p:txBody>
      </p:sp>
      <p:sp>
        <p:nvSpPr>
          <p:cNvPr id="111" name="Google Shape;111;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EscuelaIT Duoc UC - Escuela de Informática y Telecomunicaciones Duoc UC - Duoc  UC | LinkedIn" id="116" name="Google Shape;116;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17" name="Google Shape;117;p4"/>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“Sistema AB”</a:t>
            </a:r>
            <a:endParaRPr/>
          </a:p>
        </p:txBody>
      </p:sp>
      <p:sp>
        <p:nvSpPr>
          <p:cNvPr id="118" name="Google Shape;118;p4"/>
          <p:cNvSpPr txBox="1"/>
          <p:nvPr/>
        </p:nvSpPr>
        <p:spPr>
          <a:xfrm>
            <a:off x="0" y="1084329"/>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19" name="Google Shape;119;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20" name="Google Shape;120;p4"/>
          <p:cNvSpPr txBox="1"/>
          <p:nvPr/>
        </p:nvSpPr>
        <p:spPr>
          <a:xfrm>
            <a:off x="1" y="3492846"/>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21" name="Google Shape;121;p4"/>
          <p:cNvSpPr/>
          <p:nvPr/>
        </p:nvSpPr>
        <p:spPr>
          <a:xfrm>
            <a:off x="614515" y="1740596"/>
            <a:ext cx="10962900" cy="15753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just">
              <a:lnSpc>
                <a:spcPct val="107916"/>
              </a:lnSpc>
              <a:spcBef>
                <a:spcPts val="0"/>
              </a:spcBef>
              <a:spcAft>
                <a:spcPts val="800"/>
              </a:spcAft>
              <a:buClr>
                <a:schemeClr val="dk1"/>
              </a:buClr>
              <a:buSzPts val="1100"/>
              <a:buFont typeface="Arial"/>
              <a:buNone/>
            </a:pPr>
            <a:r>
              <a:rPr lang="es-CL" sz="2000">
                <a:solidFill>
                  <a:schemeClr val="dk1"/>
                </a:solidFill>
                <a:latin typeface="Calibri"/>
                <a:ea typeface="Calibri"/>
                <a:cs typeface="Calibri"/>
                <a:sym typeface="Calibri"/>
              </a:rPr>
              <a:t>El objetivo general es crear una solución web para una clínica veterinaria que permita a los clientes solicitar diversos tipos de servicios, optimizando la gestión interna y mejorando la experiencia del usuario.</a:t>
            </a:r>
            <a:endParaRPr sz="2800">
              <a:solidFill>
                <a:schemeClr val="dk1"/>
              </a:solidFill>
              <a:latin typeface="Calibri"/>
              <a:ea typeface="Calibri"/>
              <a:cs typeface="Calibri"/>
              <a:sym typeface="Calibri"/>
            </a:endParaRPr>
          </a:p>
        </p:txBody>
      </p:sp>
      <p:sp>
        <p:nvSpPr>
          <p:cNvPr id="122" name="Google Shape;122;p4"/>
          <p:cNvSpPr/>
          <p:nvPr/>
        </p:nvSpPr>
        <p:spPr>
          <a:xfrm>
            <a:off x="614514" y="4732407"/>
            <a:ext cx="10962967" cy="1575221"/>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355600" lvl="0" marL="457200" rtl="0" algn="just">
              <a:lnSpc>
                <a:spcPct val="107916"/>
              </a:lnSpc>
              <a:spcBef>
                <a:spcPts val="0"/>
              </a:spcBef>
              <a:spcAft>
                <a:spcPts val="0"/>
              </a:spcAft>
              <a:buClr>
                <a:schemeClr val="dk1"/>
              </a:buClr>
              <a:buSzPts val="2000"/>
              <a:buFont typeface="Calibri"/>
              <a:buChar char="●"/>
            </a:pPr>
            <a:r>
              <a:rPr lang="es-CL" sz="2000">
                <a:solidFill>
                  <a:schemeClr val="dk1"/>
                </a:solidFill>
                <a:latin typeface="Calibri"/>
                <a:ea typeface="Calibri"/>
                <a:cs typeface="Calibri"/>
                <a:sym typeface="Calibri"/>
              </a:rPr>
              <a:t>Creación de una solución web.</a:t>
            </a:r>
            <a:endParaRPr sz="2000">
              <a:solidFill>
                <a:schemeClr val="dk1"/>
              </a:solidFill>
              <a:latin typeface="Calibri"/>
              <a:ea typeface="Calibri"/>
              <a:cs typeface="Calibri"/>
              <a:sym typeface="Calibri"/>
            </a:endParaRPr>
          </a:p>
          <a:p>
            <a:pPr indent="-355600" lvl="0" marL="457200" rtl="0" algn="just">
              <a:lnSpc>
                <a:spcPct val="107916"/>
              </a:lnSpc>
              <a:spcBef>
                <a:spcPts val="0"/>
              </a:spcBef>
              <a:spcAft>
                <a:spcPts val="0"/>
              </a:spcAft>
              <a:buClr>
                <a:schemeClr val="dk1"/>
              </a:buClr>
              <a:buSzPts val="2000"/>
              <a:buFont typeface="Calibri"/>
              <a:buChar char="●"/>
            </a:pPr>
            <a:r>
              <a:rPr lang="es-CL" sz="2000">
                <a:solidFill>
                  <a:schemeClr val="dk1"/>
                </a:solidFill>
                <a:latin typeface="Calibri"/>
                <a:ea typeface="Calibri"/>
                <a:cs typeface="Calibri"/>
                <a:sym typeface="Calibri"/>
              </a:rPr>
              <a:t>Implementación de una base de datos relacionado a la venta de productos.</a:t>
            </a:r>
            <a:endParaRPr sz="2000">
              <a:solidFill>
                <a:schemeClr val="dk1"/>
              </a:solidFill>
              <a:latin typeface="Calibri"/>
              <a:ea typeface="Calibri"/>
              <a:cs typeface="Calibri"/>
              <a:sym typeface="Calibri"/>
            </a:endParaRPr>
          </a:p>
          <a:p>
            <a:pPr indent="-355600" lvl="0" marL="457200" rtl="0" algn="just">
              <a:lnSpc>
                <a:spcPct val="107916"/>
              </a:lnSpc>
              <a:spcBef>
                <a:spcPts val="0"/>
              </a:spcBef>
              <a:spcAft>
                <a:spcPts val="0"/>
              </a:spcAft>
              <a:buClr>
                <a:schemeClr val="dk1"/>
              </a:buClr>
              <a:buSzPts val="2000"/>
              <a:buFont typeface="Calibri"/>
              <a:buChar char="●"/>
            </a:pPr>
            <a:r>
              <a:rPr lang="es-CL" sz="2000">
                <a:solidFill>
                  <a:schemeClr val="dk1"/>
                </a:solidFill>
                <a:latin typeface="Calibri"/>
                <a:ea typeface="Calibri"/>
                <a:cs typeface="Calibri"/>
                <a:sym typeface="Calibri"/>
              </a:rPr>
              <a:t>Creación de módulos para agendamiento de horas.</a:t>
            </a:r>
            <a:endParaRPr sz="2000">
              <a:solidFill>
                <a:schemeClr val="dk1"/>
              </a:solidFill>
              <a:latin typeface="Calibri"/>
              <a:ea typeface="Calibri"/>
              <a:cs typeface="Calibri"/>
              <a:sym typeface="Calibri"/>
            </a:endParaRPr>
          </a:p>
          <a:p>
            <a:pPr indent="-355600" lvl="0" marL="457200" rtl="0" algn="just">
              <a:lnSpc>
                <a:spcPct val="107916"/>
              </a:lnSpc>
              <a:spcBef>
                <a:spcPts val="0"/>
              </a:spcBef>
              <a:spcAft>
                <a:spcPts val="0"/>
              </a:spcAft>
              <a:buClr>
                <a:schemeClr val="dk1"/>
              </a:buClr>
              <a:buSzPts val="2000"/>
              <a:buFont typeface="Calibri"/>
              <a:buChar char="●"/>
            </a:pPr>
            <a:r>
              <a:rPr lang="es-CL" sz="2000">
                <a:solidFill>
                  <a:schemeClr val="dk1"/>
                </a:solidFill>
                <a:latin typeface="Calibri"/>
                <a:ea typeface="Calibri"/>
                <a:cs typeface="Calibri"/>
                <a:sym typeface="Calibri"/>
              </a:rPr>
              <a:t>Una página amigable e intuitiva para el usuario.</a:t>
            </a:r>
            <a:endParaRPr sz="2800">
              <a:solidFill>
                <a:schemeClr val="dk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EscuelaIT Duoc UC - Escuela de Informática y Telecomunicaciones Duoc UC - Duoc  UC | LinkedIn" id="127" name="Google Shape;127;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28" name="Google Shape;128;p5"/>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“Sistema AB”</a:t>
            </a:r>
            <a:endParaRPr/>
          </a:p>
        </p:txBody>
      </p:sp>
      <p:sp>
        <p:nvSpPr>
          <p:cNvPr id="129" name="Google Shape;129;p5"/>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Alcances y limitaciones del proyecto</a:t>
            </a:r>
            <a:endParaRPr/>
          </a:p>
        </p:txBody>
      </p:sp>
      <p:cxnSp>
        <p:nvCxnSpPr>
          <p:cNvPr id="130" name="Google Shape;130;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31" name="Google Shape;131;p5"/>
          <p:cNvSpPr txBox="1"/>
          <p:nvPr/>
        </p:nvSpPr>
        <p:spPr>
          <a:xfrm>
            <a:off x="982675" y="2782500"/>
            <a:ext cx="10002600" cy="3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2000">
                <a:solidFill>
                  <a:schemeClr val="dk1"/>
                </a:solidFill>
                <a:latin typeface="Calibri"/>
                <a:ea typeface="Calibri"/>
                <a:cs typeface="Calibri"/>
                <a:sym typeface="Calibri"/>
              </a:rPr>
              <a:t>Lo que se quiere lograr es la creación de una plataforma web que facilite la interacción entre los usuarios dueños de mascotas y la clínica veterinaria para poder tener una manera más amigable y efectiva de velar por la salud de sus mascotas. Adicionalmente se agrega un apartado de tienda en línea para la comercialización de productos que pueda tener la clínica.</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rPr lang="es-CL" sz="2000">
                <a:solidFill>
                  <a:schemeClr val="dk1"/>
                </a:solidFill>
                <a:latin typeface="Calibri"/>
                <a:ea typeface="Calibri"/>
                <a:cs typeface="Calibri"/>
                <a:sym typeface="Calibri"/>
              </a:rPr>
              <a:t>Lo que se delimitó en cuanto al proyecto está enfocado al apartado de la tienda en línea, la cual no dispondrá con despacho a domicilio, estableciendo que los productos que se comercialicen tendrán que ser retirados en la misma clínica.</a:t>
            </a:r>
            <a:endParaRPr sz="20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EscuelaIT Duoc UC - Escuela de Informática y Telecomunicaciones Duoc UC - Duoc  UC | LinkedIn" id="136" name="Google Shape;136;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7" name="Google Shape;137;p6"/>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“Sistema AB”</a:t>
            </a:r>
            <a:endParaRPr/>
          </a:p>
        </p:txBody>
      </p:sp>
      <p:sp>
        <p:nvSpPr>
          <p:cNvPr id="138" name="Google Shape;138;p6"/>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39" name="Google Shape;139;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40" name="Google Shape;140;p6"/>
          <p:cNvSpPr txBox="1"/>
          <p:nvPr/>
        </p:nvSpPr>
        <p:spPr>
          <a:xfrm>
            <a:off x="1251600" y="2753600"/>
            <a:ext cx="9671700" cy="30699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Clr>
                <a:schemeClr val="dk1"/>
              </a:buClr>
              <a:buSzPts val="1100"/>
              <a:buFont typeface="Arial"/>
              <a:buNone/>
            </a:pPr>
            <a:r>
              <a:rPr lang="es-CL" sz="2200">
                <a:solidFill>
                  <a:schemeClr val="dk1"/>
                </a:solidFill>
                <a:latin typeface="Calibri"/>
                <a:ea typeface="Calibri"/>
                <a:cs typeface="Calibri"/>
                <a:sym typeface="Calibri"/>
              </a:rPr>
              <a:t>La metodología que mejor se adaptará para el proyecto es una metodología ágil basada en SCRUM, la cual permitirá ir trabajando sobre la marcha las distintas funcionalidades con las que contará la solución y poder abordarlas de manera individual en un determinado tiempo establecido mediante sprints, los cuales estarán orientados a establecer las principales funcionalidades que se requieren como base para la página web.</a:t>
            </a:r>
            <a:endParaRPr sz="40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descr="EscuelaIT Duoc UC - Escuela de Informática y Telecomunicaciones Duoc UC - Duoc  UC | LinkedIn" id="145" name="Google Shape;145;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6" name="Google Shape;146;p7"/>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“Sistema AB”</a:t>
            </a:r>
            <a:endParaRPr/>
          </a:p>
        </p:txBody>
      </p:sp>
      <p:sp>
        <p:nvSpPr>
          <p:cNvPr id="147" name="Google Shape;147;p7"/>
          <p:cNvSpPr txBox="1"/>
          <p:nvPr/>
        </p:nvSpPr>
        <p:spPr>
          <a:xfrm>
            <a:off x="1" y="993031"/>
            <a:ext cx="12192000" cy="80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indent="0" lvl="0" marL="0" marR="0" rtl="0" algn="ctr">
              <a:spcBef>
                <a:spcPts val="0"/>
              </a:spcBef>
              <a:spcAft>
                <a:spcPts val="0"/>
              </a:spcAft>
              <a:buNone/>
            </a:pPr>
            <a:r>
              <a:t/>
            </a:r>
            <a:endParaRPr sz="1000">
              <a:solidFill>
                <a:srgbClr val="757070"/>
              </a:solidFill>
              <a:latin typeface="Calibri"/>
              <a:ea typeface="Calibri"/>
              <a:cs typeface="Calibri"/>
              <a:sym typeface="Calibri"/>
            </a:endParaRPr>
          </a:p>
        </p:txBody>
      </p:sp>
      <p:cxnSp>
        <p:nvCxnSpPr>
          <p:cNvPr id="148" name="Google Shape;148;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49" name="Google Shape;149;p7"/>
          <p:cNvPicPr preferRelativeResize="0"/>
          <p:nvPr/>
        </p:nvPicPr>
        <p:blipFill>
          <a:blip r:embed="rId4">
            <a:alphaModFix/>
          </a:blip>
          <a:stretch>
            <a:fillRect/>
          </a:stretch>
        </p:blipFill>
        <p:spPr>
          <a:xfrm>
            <a:off x="2200475" y="2048208"/>
            <a:ext cx="6885679" cy="4504992"/>
          </a:xfrm>
          <a:prstGeom prst="rect">
            <a:avLst/>
          </a:prstGeom>
          <a:noFill/>
          <a:ln>
            <a:noFill/>
          </a:ln>
        </p:spPr>
      </p:pic>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EscuelaIT Duoc UC - Escuela de Informática y Telecomunicaciones Duoc UC - Duoc  UC | LinkedIn" id="154" name="Google Shape;154;g31931f3ead1_0_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5" name="Google Shape;155;g31931f3ead1_0_1"/>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“Sistema AB”</a:t>
            </a:r>
            <a:endParaRPr/>
          </a:p>
        </p:txBody>
      </p:sp>
      <p:sp>
        <p:nvSpPr>
          <p:cNvPr id="156" name="Google Shape;156;g31931f3ead1_0_1"/>
          <p:cNvSpPr txBox="1"/>
          <p:nvPr/>
        </p:nvSpPr>
        <p:spPr>
          <a:xfrm>
            <a:off x="1" y="1155656"/>
            <a:ext cx="12192000" cy="80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indent="0" lvl="0" marL="0" marR="0" rtl="0" algn="ctr">
              <a:spcBef>
                <a:spcPts val="0"/>
              </a:spcBef>
              <a:spcAft>
                <a:spcPts val="0"/>
              </a:spcAft>
              <a:buNone/>
            </a:pPr>
            <a:r>
              <a:t/>
            </a:r>
            <a:endParaRPr sz="1000">
              <a:solidFill>
                <a:srgbClr val="757070"/>
              </a:solidFill>
              <a:latin typeface="Calibri"/>
              <a:ea typeface="Calibri"/>
              <a:cs typeface="Calibri"/>
              <a:sym typeface="Calibri"/>
            </a:endParaRPr>
          </a:p>
        </p:txBody>
      </p:sp>
      <p:cxnSp>
        <p:nvCxnSpPr>
          <p:cNvPr id="157" name="Google Shape;157;g31931f3ead1_0_1"/>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pic>
        <p:nvPicPr>
          <p:cNvPr id="158" name="Google Shape;158;g31931f3ead1_0_1"/>
          <p:cNvPicPr preferRelativeResize="0"/>
          <p:nvPr/>
        </p:nvPicPr>
        <p:blipFill>
          <a:blip r:embed="rId4">
            <a:alphaModFix/>
          </a:blip>
          <a:stretch>
            <a:fillRect/>
          </a:stretch>
        </p:blipFill>
        <p:spPr>
          <a:xfrm>
            <a:off x="230725" y="2956650"/>
            <a:ext cx="5619499" cy="3590925"/>
          </a:xfrm>
          <a:prstGeom prst="rect">
            <a:avLst/>
          </a:prstGeom>
          <a:noFill/>
          <a:ln>
            <a:noFill/>
          </a:ln>
        </p:spPr>
      </p:pic>
      <p:pic>
        <p:nvPicPr>
          <p:cNvPr id="159" name="Google Shape;159;g31931f3ead1_0_1"/>
          <p:cNvPicPr preferRelativeResize="0"/>
          <p:nvPr/>
        </p:nvPicPr>
        <p:blipFill>
          <a:blip r:embed="rId5">
            <a:alphaModFix/>
          </a:blip>
          <a:stretch>
            <a:fillRect/>
          </a:stretch>
        </p:blipFill>
        <p:spPr>
          <a:xfrm>
            <a:off x="230725" y="2260850"/>
            <a:ext cx="5619500" cy="695800"/>
          </a:xfrm>
          <a:prstGeom prst="rect">
            <a:avLst/>
          </a:prstGeom>
          <a:noFill/>
          <a:ln>
            <a:noFill/>
          </a:ln>
        </p:spPr>
      </p:pic>
      <p:pic>
        <p:nvPicPr>
          <p:cNvPr id="160" name="Google Shape;160;g31931f3ead1_0_1"/>
          <p:cNvPicPr preferRelativeResize="0"/>
          <p:nvPr/>
        </p:nvPicPr>
        <p:blipFill>
          <a:blip r:embed="rId6">
            <a:alphaModFix/>
          </a:blip>
          <a:stretch>
            <a:fillRect/>
          </a:stretch>
        </p:blipFill>
        <p:spPr>
          <a:xfrm>
            <a:off x="6012974" y="2956656"/>
            <a:ext cx="6036976" cy="3099630"/>
          </a:xfrm>
          <a:prstGeom prst="rect">
            <a:avLst/>
          </a:prstGeom>
          <a:noFill/>
          <a:ln>
            <a:noFill/>
          </a:ln>
        </p:spPr>
      </p:pic>
      <p:pic>
        <p:nvPicPr>
          <p:cNvPr id="161" name="Google Shape;161;g31931f3ead1_0_1"/>
          <p:cNvPicPr preferRelativeResize="0"/>
          <p:nvPr/>
        </p:nvPicPr>
        <p:blipFill>
          <a:blip r:embed="rId5">
            <a:alphaModFix/>
          </a:blip>
          <a:stretch>
            <a:fillRect/>
          </a:stretch>
        </p:blipFill>
        <p:spPr>
          <a:xfrm>
            <a:off x="6012975" y="2260850"/>
            <a:ext cx="6099725" cy="695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EscuelaIT Duoc UC - Escuela de Informática y Telecomunicaciones Duoc UC - Duoc  UC | LinkedIn" id="166" name="Google Shape;166;g31f459f050f_0_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7" name="Google Shape;167;g31f459f050f_0_6"/>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“Sistema AB”</a:t>
            </a:r>
            <a:endParaRPr/>
          </a:p>
        </p:txBody>
      </p:sp>
      <p:sp>
        <p:nvSpPr>
          <p:cNvPr id="168" name="Google Shape;168;g31f459f050f_0_6"/>
          <p:cNvSpPr txBox="1"/>
          <p:nvPr/>
        </p:nvSpPr>
        <p:spPr>
          <a:xfrm>
            <a:off x="1" y="956844"/>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Arquitectura del proyecto</a:t>
            </a:r>
            <a:r>
              <a:rPr lang="es-CL" sz="1600">
                <a:solidFill>
                  <a:srgbClr val="757070"/>
                </a:solidFill>
                <a:latin typeface="Calibri"/>
                <a:ea typeface="Calibri"/>
                <a:cs typeface="Calibri"/>
                <a:sym typeface="Calibri"/>
              </a:rPr>
              <a:t> </a:t>
            </a:r>
            <a:endParaRPr sz="1000">
              <a:solidFill>
                <a:srgbClr val="757070"/>
              </a:solidFill>
              <a:latin typeface="Calibri"/>
              <a:ea typeface="Calibri"/>
              <a:cs typeface="Calibri"/>
              <a:sym typeface="Calibri"/>
            </a:endParaRPr>
          </a:p>
        </p:txBody>
      </p:sp>
      <p:cxnSp>
        <p:nvCxnSpPr>
          <p:cNvPr id="169" name="Google Shape;169;g31f459f050f_0_6"/>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pic>
        <p:nvPicPr>
          <p:cNvPr id="170" name="Google Shape;170;g31f459f050f_0_6"/>
          <p:cNvPicPr preferRelativeResize="0"/>
          <p:nvPr/>
        </p:nvPicPr>
        <p:blipFill>
          <a:blip r:embed="rId4">
            <a:alphaModFix/>
          </a:blip>
          <a:stretch>
            <a:fillRect/>
          </a:stretch>
        </p:blipFill>
        <p:spPr>
          <a:xfrm>
            <a:off x="3245225" y="1760781"/>
            <a:ext cx="4814864" cy="47510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