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omments/modernComment_103_A1FC5996.xml" ContentType="application/vnd.ms-powerpoint.comments+xml"/>
  <Override PartName="/ppt/comments/modernComment_108_C4B156F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7" r:id="rId12"/>
    <p:sldId id="271" r:id="rId13"/>
    <p:sldId id="268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5A9387-A7EA-ABC7-DE90-D59B977D138D}" name="BASTIAN DANILO MADRID BUGUENO" initials="BB" userId="S::ba.madridb@duocuc.cl::f47dc0a1-20fc-4153-b2f6-445663f8c2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FC"/>
    <a:srgbClr val="561D61"/>
    <a:srgbClr val="2863C9"/>
    <a:srgbClr val="10377C"/>
    <a:srgbClr val="FFFFFF"/>
    <a:srgbClr val="0558E8"/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11FF2-E9F5-3200-EADC-6237DB873432}" v="3" dt="2024-11-23T00:26:32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modernComment_103_A1FC59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ECBC53-271A-4425-BC69-F557A25B8EA5}" authorId="{295A9387-A7EA-ABC7-DE90-D59B977D138D}" created="2024-11-17T22:02:01.19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7669782" sldId="259"/>
      <ac:spMk id="3" creationId="{08D4A171-2FE3-5173-34E6-9DC3D74E7376}"/>
      <ac:txMk cp="0" len="117">
        <ac:context len="118" hash="4210468650"/>
      </ac:txMk>
    </ac:txMkLst>
    <p188:pos x="6796689" y="1112344"/>
    <p188:txBody>
      <a:bodyPr/>
      <a:lstStyle/>
      <a:p>
        <a:r>
          <a:rPr lang="es-ES"/>
          <a:t>automatizando el control de materiales y la emisión de tickets de retiro para optimizar las operaciones en la bodega de la obra</a:t>
        </a:r>
      </a:p>
    </p188:txBody>
  </p188:cm>
  <p188:cm id="{4A4A0124-625D-4C0C-A3C2-0C4CDB28AB75}" authorId="{295A9387-A7EA-ABC7-DE90-D59B977D138D}" created="2024-11-17T22:03:33.0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17669782" sldId="259"/>
      <ac:spMk id="8" creationId="{455FB59E-E06B-307B-941F-186FF08C5199}"/>
    </ac:deMkLst>
    <p188:txBody>
      <a:bodyPr/>
      <a:lstStyle/>
      <a:p>
        <a:r>
          <a:rPr lang="es-ES"/>
          <a:t>que refleje los cambios en el stock tras cada movimiento de materiales, asegurando la precisión de la información. </a:t>
        </a:r>
      </a:p>
    </p188:txBody>
  </p188:cm>
  <p188:cm id="{F7E03B81-6B1E-44E1-827D-9F772078D255}" authorId="{295A9387-A7EA-ABC7-DE90-D59B977D138D}" created="2024-11-17T22:04:08.8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17669782" sldId="259"/>
      <ac:spMk id="10" creationId="{BE1AED10-69F9-25B4-AE7B-CC627637B1AF}"/>
    </ac:deMkLst>
    <p188:txBody>
      <a:bodyPr/>
      <a:lstStyle/>
      <a:p>
        <a:r>
          <a:rPr lang="es-ES"/>
          <a:t>ue permita a los jefes de obra solicitar y asignar materiales a sus equipos de trabajo de manera eficiente y documentada. </a:t>
        </a:r>
      </a:p>
    </p188:txBody>
  </p188:cm>
  <p188:cm id="{6AC4174B-383A-4981-8BF7-390CB87B0E6E}" authorId="{295A9387-A7EA-ABC7-DE90-D59B977D138D}" created="2024-11-17T22:07:36.7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17669782" sldId="259"/>
      <ac:spMk id="12" creationId="{FF80C099-21C4-740F-04CB-746A92C51174}"/>
    </ac:deMkLst>
    <p188:txBody>
      <a:bodyPr/>
      <a:lstStyle/>
      <a:p>
        <a:r>
          <a:rPr lang="es-ES"/>
          <a:t>facilitando la toma de decisiones y la planificación de recursos.</a:t>
        </a:r>
      </a:p>
    </p188:txBody>
  </p188:cm>
</p188:cmLst>
</file>

<file path=ppt/comments/modernComment_108_C4B156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64DFC4-8003-4757-A916-BE4F91368C45}" authorId="{295A9387-A7EA-ABC7-DE90-D59B977D138D}" created="2024-11-17T22:59:12.4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99956469" sldId="264"/>
      <ac:spMk id="13" creationId="{3038A52C-4A52-8A13-BDF9-998CBAF63755}"/>
      <ac:txMk cp="86" len="21">
        <ac:context len="108" hash="2619860493"/>
      </ac:txMk>
    </ac:txMkLst>
    <p188:pos x="3508075" y="2631056"/>
    <p188:txBody>
      <a:bodyPr/>
      <a:lstStyle/>
      <a:p>
        <a:r>
          <a:rPr lang="es-ES"/>
          <a:t>Escalabilidad Inicial:
El sistema ha sido diseñado para la gestión de inventario de una sola bodega. Si la empresa decide expandirse a múltiples bodegas, podrían ser necesarios ajustes o desarrollos adicionales para soportar la nueva estructura.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 phldr="0"/>
      <dgm:spPr/>
      <dgm:t>
        <a:bodyPr/>
        <a:lstStyle/>
        <a:p>
          <a:pPr rtl="0"/>
          <a:r>
            <a:rPr lang="es-MX" err="1">
              <a:latin typeface="Calibri Light" panose="020F0302020204030204"/>
            </a:rPr>
            <a:t>Analia</a:t>
          </a:r>
          <a:r>
            <a:rPr lang="es-MX">
              <a:latin typeface="Calibri Light" panose="020F0302020204030204"/>
            </a:rPr>
            <a:t> Rojas</a:t>
          </a:r>
          <a:endParaRPr lang="es-MX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 phldr="0"/>
      <dgm:spPr/>
      <dgm:t>
        <a:bodyPr/>
        <a:lstStyle/>
        <a:p>
          <a:pPr rtl="0"/>
          <a:r>
            <a:rPr lang="es-MX"/>
            <a:t>Product Owner y Desarrolladora 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 phldr="0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Bastian Madrid</a:t>
          </a:r>
          <a:endParaRPr lang="es-MX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/>
            <a:t>Funciones desempeñadas</a:t>
          </a:r>
          <a:endParaRPr lang="es-CL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 phldr="0"/>
      <dgm:spPr/>
      <dgm:t>
        <a:bodyPr/>
        <a:lstStyle/>
        <a:p>
          <a:pPr rtl="0"/>
          <a:r>
            <a:rPr lang="es-MX"/>
            <a:t>Scrum Master y Desarrollador 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/>
            <a:t>Funciones </a:t>
          </a:r>
          <a:r>
            <a:rPr lang="es-MX">
              <a:latin typeface="Calibri Light" panose="020F0302020204030204"/>
            </a:rPr>
            <a:t>desempeñadas</a:t>
          </a:r>
          <a:endParaRPr lang="es-CL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4DCF4102-AC32-4378-86F2-A9751A4D3181}" type="presOf" srcId="{02A34BC0-F8BA-4A89-87A4-4F20079DFD06}" destId="{CFFDF23F-D296-4CDF-8EE4-8A672559E207}" srcOrd="1" destOrd="0" presId="urn:microsoft.com/office/officeart/2005/8/layout/vList4"/>
    <dgm:cxn modelId="{30A2930C-3FA5-4571-BB3E-87B7CC2086C3}" type="presOf" srcId="{55A2A9EB-4C26-43C3-B721-D475B10BC39B}" destId="{CFFDF23F-D296-4CDF-8EE4-8A672559E207}" srcOrd="1" destOrd="2" presId="urn:microsoft.com/office/officeart/2005/8/layout/vList4"/>
    <dgm:cxn modelId="{0EB3CF1E-E2FE-4AFF-9E63-10B1DA967D7B}" type="presOf" srcId="{D868444B-AE34-4422-A6A5-1F7D392D0C20}" destId="{54FC4CB6-0791-48D3-B2C5-2E99B8AFCFF7}" srcOrd="0" destOrd="1" presId="urn:microsoft.com/office/officeart/2005/8/layout/vList4"/>
    <dgm:cxn modelId="{B3F28D23-B00A-4917-A25F-FC4DD18E8C76}" type="presOf" srcId="{EA3B2395-55AF-495E-9D6B-329D2886612F}" destId="{CFFDF23F-D296-4CDF-8EE4-8A672559E207}" srcOrd="1" destOrd="1" presId="urn:microsoft.com/office/officeart/2005/8/layout/vList4"/>
    <dgm:cxn modelId="{2105D527-D979-4977-B458-6389D8B3C028}" type="presOf" srcId="{D868444B-AE34-4422-A6A5-1F7D392D0C20}" destId="{52D125D2-FCA7-4A2D-AB39-B6BD54F251F2}" srcOrd="1" destOrd="1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C6E7163-9A09-4318-A056-E65930441B87}" type="presOf" srcId="{78BFB295-8F5D-4286-B72B-79142F8F0E13}" destId="{52D125D2-FCA7-4A2D-AB39-B6BD54F251F2}" srcOrd="1" destOrd="0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5546D45A-D63F-42CB-B2F3-1986867BB2AF}" type="presOf" srcId="{2E221207-005F-49CB-81E1-6D036D64322B}" destId="{52D125D2-FCA7-4A2D-AB39-B6BD54F251F2}" srcOrd="1" destOrd="2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BE3DE2D3-6FC8-479B-AC14-4CBF30C979E1}" type="presOf" srcId="{78BFB295-8F5D-4286-B72B-79142F8F0E13}" destId="{54FC4CB6-0791-48D3-B2C5-2E99B8AFCFF7}" srcOrd="0" destOrd="0" presId="urn:microsoft.com/office/officeart/2005/8/layout/vList4"/>
    <dgm:cxn modelId="{184AA6DA-3D48-4624-8DEF-1FFD9E63A081}" type="presOf" srcId="{EA3B2395-55AF-495E-9D6B-329D2886612F}" destId="{39AFE128-ACF6-44CA-B18B-64F5782CF210}" srcOrd="0" destOrd="1" presId="urn:microsoft.com/office/officeart/2005/8/layout/vList4"/>
    <dgm:cxn modelId="{09B151DB-DCBE-478E-A6E4-8462352308D8}" type="presOf" srcId="{2E221207-005F-49CB-81E1-6D036D64322B}" destId="{54FC4CB6-0791-48D3-B2C5-2E99B8AFCFF7}" srcOrd="0" destOrd="2" presId="urn:microsoft.com/office/officeart/2005/8/layout/vList4"/>
    <dgm:cxn modelId="{BEE76EE6-A16A-4F9F-82DA-345191CF08B1}" type="presOf" srcId="{55A2A9EB-4C26-43C3-B721-D475B10BC39B}" destId="{39AFE128-ACF6-44CA-B18B-64F5782CF210}" srcOrd="0" destOrd="2" presId="urn:microsoft.com/office/officeart/2005/8/layout/vList4"/>
    <dgm:cxn modelId="{464F6DF2-5408-4561-A5BC-4429C32F9318}" type="presOf" srcId="{02A34BC0-F8BA-4A89-87A4-4F20079DFD06}" destId="{39AFE128-ACF6-44CA-B18B-64F5782CF210}" srcOrd="0" destOrd="0" presId="urn:microsoft.com/office/officeart/2005/8/layout/vList4"/>
    <dgm:cxn modelId="{815CA524-F5DA-44C1-8FE6-B3BCE9271003}" type="presParOf" srcId="{6E1E561E-88C1-49C6-A3F7-DE4B9AD43273}" destId="{F70979D0-5925-4EC3-AD84-986E0EC7B0D8}" srcOrd="0" destOrd="0" presId="urn:microsoft.com/office/officeart/2005/8/layout/vList4"/>
    <dgm:cxn modelId="{10555C2C-17A4-4B3F-A133-5A9DDA450958}" type="presParOf" srcId="{F70979D0-5925-4EC3-AD84-986E0EC7B0D8}" destId="{54FC4CB6-0791-48D3-B2C5-2E99B8AFCFF7}" srcOrd="0" destOrd="0" presId="urn:microsoft.com/office/officeart/2005/8/layout/vList4"/>
    <dgm:cxn modelId="{5181127E-797E-4DD3-8319-16B289D688FB}" type="presParOf" srcId="{F70979D0-5925-4EC3-AD84-986E0EC7B0D8}" destId="{9A7E2690-DE9C-4572-9BE5-B8C9A3B8BBB3}" srcOrd="1" destOrd="0" presId="urn:microsoft.com/office/officeart/2005/8/layout/vList4"/>
    <dgm:cxn modelId="{D3506EC0-7710-40F3-80FA-4C90C5482A34}" type="presParOf" srcId="{F70979D0-5925-4EC3-AD84-986E0EC7B0D8}" destId="{52D125D2-FCA7-4A2D-AB39-B6BD54F251F2}" srcOrd="2" destOrd="0" presId="urn:microsoft.com/office/officeart/2005/8/layout/vList4"/>
    <dgm:cxn modelId="{17BCB264-804F-4E59-B2C4-E0D111B067CD}" type="presParOf" srcId="{6E1E561E-88C1-49C6-A3F7-DE4B9AD43273}" destId="{E95CA29D-745B-40BA-93B6-BB607C99A2CE}" srcOrd="1" destOrd="0" presId="urn:microsoft.com/office/officeart/2005/8/layout/vList4"/>
    <dgm:cxn modelId="{48ECA941-62AB-4667-B59A-DA09363AEF5A}" type="presParOf" srcId="{6E1E561E-88C1-49C6-A3F7-DE4B9AD43273}" destId="{41A67AC8-1DD7-4AB7-96A3-87B24035E3FA}" srcOrd="2" destOrd="0" presId="urn:microsoft.com/office/officeart/2005/8/layout/vList4"/>
    <dgm:cxn modelId="{95B64091-8CF1-435F-BDDD-5790C8D6E9EB}" type="presParOf" srcId="{41A67AC8-1DD7-4AB7-96A3-87B24035E3FA}" destId="{39AFE128-ACF6-44CA-B18B-64F5782CF210}" srcOrd="0" destOrd="0" presId="urn:microsoft.com/office/officeart/2005/8/layout/vList4"/>
    <dgm:cxn modelId="{EE664891-E065-4981-83DD-B29338977BD0}" type="presParOf" srcId="{41A67AC8-1DD7-4AB7-96A3-87B24035E3FA}" destId="{3F97C059-D720-4D48-953F-B84D04D0BF79}" srcOrd="1" destOrd="0" presId="urn:microsoft.com/office/officeart/2005/8/layout/vList4"/>
    <dgm:cxn modelId="{CCEF6AD3-F52C-4518-A495-6083B823B437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err="1">
              <a:latin typeface="Calibri Light" panose="020F0302020204030204"/>
            </a:rPr>
            <a:t>Analia</a:t>
          </a:r>
          <a:r>
            <a:rPr lang="es-MX" sz="4000" kern="1200">
              <a:latin typeface="Calibri Light" panose="020F0302020204030204"/>
            </a:rPr>
            <a:t> Rojas</a:t>
          </a:r>
          <a:endParaRPr lang="es-MX" sz="40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Product Owner y Desarrolladora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Funciones desempeñadas</a:t>
          </a:r>
          <a:endParaRPr lang="es-CL" sz="3100" kern="1200"/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>
              <a:latin typeface="Calibri Light" panose="020F0302020204030204"/>
            </a:rPr>
            <a:t>Bastian Madrid</a:t>
          </a:r>
          <a:endParaRPr lang="es-MX" sz="40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Scrum Master y Desarrollador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Funciones </a:t>
          </a:r>
          <a:r>
            <a:rPr lang="es-MX" sz="3100" kern="1200">
              <a:latin typeface="Calibri Light" panose="020F0302020204030204"/>
            </a:rPr>
            <a:t>desempeñadas</a:t>
          </a:r>
          <a:endParaRPr lang="es-CL" sz="3100" kern="1200"/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12333 6720 16383 0 0,'-5'0'0'0'0,"-7"0"0"0"0,-6 0 0 0 0,-5 0 0 0 0,-4 0 0 0 0,-2 0 0 0 0,-1 0 0 0 0,0 0 0 0 0,-1 0 0 0 0,0 0 0 0 0,1 5 0 0 0,0 2 0 0 0,1-1 0 0 0,4 5 0 0 0,2-1 0 0 0,0-2 0 0 0,-1 4 0 0 0,-2-2 0 0 0,-1-1 0 0 0,4 2 0 0 0,1 0 0 0 0,-1 2 0 0 0,-2 0 0 0 0,-1-4 0 0 0,4 4 0 0 0,0-3 0 0 0,-1-1 0 0 0,-1 2 0 0 0,-2-1 0 0 0,4 3 0 0 0,0 0 0 0 0,-6-3 0 0 0,-3-3 0 0 0,-7 7 0 0 0,-1 2 0 0 0,1-3 0 0 0,1 2 0 0 0,3-1 0 0 0,1 1 0 0 0,3-1 0 0 0,0-4 0 0 0,0-3 0 0 0,6 2 0 0 0,2 0 0 0 0,-1-2 0 0 0,4 3 0 0 0,0 0 0 0 0,-1-2 0 0 0,2 2 0 0 0,-1 1 0 0 0,-2 2 0 0 0,3 5 0 0 0,4 3 0 0 0,5 4 0 0 0,3 3 0 0 0,3 1 0 0 0,3 1 0 0 0,0 0 0 0 0,1 0 0 0 0,0 0 0 0 0,-1 0 0 0 0,1 0 0 0 0,-1 0 0 0 0,1-1 0 0 0,-1 0 0 0 0,5-4 0 0 0,1-2 0 0 0,1 0 0 0 0,-2 1 0 0 0,-2 2 0 0 0,5-4 0 0 0,-1-1 0 0 0,0 2 0 0 0,3 1 0 0 0,0 2 0 0 0,-1 1 0 0 0,2-3 0 0 0,-1-2 0 0 0,4-3 0 0 0,-2-1 0 0 0,-1 1 0 0 0,1-1 0 0 0,-1 0 0 0 0,2 2 0 0 0,0 4 0 0 0,2-4 0 0 0,-2 1 0 0 0,3 1 0 0 0,3 2 0 0 0,3 3 0 0 0,-1 0 0 0 0,0-3 0 0 0,-4-1 0 0 0,1-5 0 0 0,-3 0 0 0 0,1 2 0 0 0,3-3 0 0 0,-2 1 0 0 0,1-2 0 0 0,3-5 0 0 0,-3 2 0 0 0,1-2 0 0 0,3 2 0 0 0,-4 4 0 0 0,2-1 0 0 0,1-3 0 0 0,-2 2 0 0 0,0-3 0 0 0,2-3 0 0 0,-3 2 0 0 0,1 0 0 0 0,3-3 0 0 0,1-3 0 0 0,3 4 0 0 0,1-1 0 0 0,-3 4 0 0 0,-1 0 0 0 0,0-3 0 0 0,2-2 0 0 0,1-2 0 0 0,2-3 0 0 0,-5 4 0 0 0,0 1 0 0 0,0-1 0 0 0,1-2 0 0 0,2-1 0 0 0,2-1 0 0 0,0-1 0 0 0,6-1 0 0 0,2 0 0 0 0,0 0 0 0 0,-1 0 0 0 0,-2 0 0 0 0,-1-1 0 0 0,-1 1 0 0 0,-1-5 0 0 0,-1-2 0 0 0,1 1 0 0 0,-1 1 0 0 0,0 1 0 0 0,0 2 0 0 0,0 1 0 0 0,0-5 0 0 0,1 0 0 0 0,-1 0 0 0 0,1 1 0 0 0,-1 1 0 0 0,0 2 0 0 0,1 1 0 0 0,-1-4 0 0 0,1-2 0 0 0,-1 1 0 0 0,0-4 0 0 0,1 0 0 0 0,-1 2 0 0 0,1 2 0 0 0,-1-3 0 0 0,0 0 0 0 0,1-3 0 0 0,-1 0 0 0 0,1 2 0 0 0,-1 3 0 0 0,0 3 0 0 0,-4-4 0 0 0,-2 1 0 0 0,0 0 0 0 0,1 3 0 0 0,-3-5 0 0 0,-1 1 0 0 0,-3-4 0 0 0,-5-5 0 0 0,-4-4 0 0 0,-4-4 0 0 0,-7 2 0 0 0,-3 0 0 0 0,-6 5 0 0 0,-1-1 0 0 0,2-1 0 0 0,-2 2 0 0 0,1 0 0 0 0,3-3 0 0 0,-3 3 0 0 0,1-1 0 0 0,3-2 0 0 0,-3 2 0 0 0,1 0 0 0 0,2-7 0 0 0,2-4 0 0 0,-7-8 0 0 0,-3-1 0 0 0,-2 1 0 0 0,1 1 0 0 0,-1 2 0 0 0,2 3 0 0 0,4 1 0 0 0,-1 6 0 0 0,2 2 0 0 0,2 0 0 0 0,-1 4 0 0 0,0 0 0 0 0,2-1 0 0 0,2-3 0 0 0,-2 3 0 0 0,0 0 0 0 0,1-2 0 0 0,-3-3 0 0 0,0-1 0 0 0,2-1 0 0 0,2-2 0 0 0,-3 5 0 0 0,0 1 0 0 0,2-1 0 0 0,2 0 0 0 0,1-2 0 0 0,3-2 0 0 0,-5 5 0 0 0,-1 1 0 0 0,-4-2 0 0 0,0 0 0 0 0,-4 3 0 0 0,-4 5 0 0 0,2 1 0 0 0,-2 2 0 0 0,-3 4 0 0 0,3-2 0 0 0,-1 1 0 0 0,-1-2 0 0 0,-3-5 0 0 0,-2 1 0 0 0,3-2 0 0 0,1 2 0 0 0,4-1 0 0 0,0 2 0 0 0,-2 4 0 0 0,3-2 0 0 0,4-3 0 0 0,-1 1 0 0 0,2-2 0 0 0,-2 2 0 0 0,-3 4 0 0 0,0-2 0 0 0,-1 2 0 0 0,-2 2 0 0 0,-4 3 0 0 0,-2 3 0 0 0,-2 1 0 0 0,4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10927 6560 16383 0 0,'0'-5'0'0'0,"0"-6"0"0"0,0-7 0 0 0,0-6 0 0 0,5-2 0 0 0,2-3 0 0 0,-1-1 0 0 0,-1-1 0 0 0,-1 0 0 0 0,3 6 0 0 0,1 1 0 0 0,-1 1 0 0 0,-2-2 0 0 0,3 4 0 0 0,1 1 0 0 0,-2-2 0 0 0,-1-2 0 0 0,-3-2 0 0 0,-1-1 0 0 0,4-1 0 0 0,1-2 0 0 0,-1 1 0 0 0,4 4 0 0 0,0 2 0 0 0,-2 0 0 0 0,-2-2 0 0 0,-2-1 0 0 0,-2-1 0 0 0,-1-1 0 0 0,4 4 0 0 0,2 1 0 0 0,4 5 0 0 0,0 0 0 0 0,4 3 0 0 0,-2 0 0 0 0,3 1 0 0 0,4-1 0 0 0,2 2 0 0 0,-1-2 0 0 0,0 1 0 0 0,2 4 0 0 0,-4-2 0 0 0,1 1 0 0 0,-8 3 0 0 0,-7 7 0 0 0,-9 4 0 0 0,-3 7 0 0 0,-6 1 0 0 0,-1 4 0 0 0,-3-1 0 0 0,7-2 0 0 0,10-4 0 0 0,9-2 0 0 0,4-9 0 0 0,5-2 0 0 0,4-1 0 0 0,3 0 0 0 0,-3-3 0 0 0,1-1 0 0 0,0 2 0 0 0,3 2 0 0 0,-5-3 0 0 0,0 0 0 0 0,-3-3 0 0 0,-1 0 0 0 0,3 2 0 0 0,2 4 0 0 0,-2-4 0 0 0,0 1 0 0 0,2 2 0 0 0,-3-3 0 0 0,1 0 0 0 0,1 2 0 0 0,3 2 0 0 0,2 2 0 0 0,-4-3 0 0 0,0 0 0 0 0,1 0 0 0 0,2-3 0 0 0,1 1 0 0 0,1 0 0 0 0,2-1 0 0 0,0-6 0 0 0,1 1 0 0 0,-1 3 0 0 0,1 3 0 0 0,-5-2 0 0 0,-2 1 0 0 0,0 3 0 0 0,-4-3 0 0 0,0 0 0 0 0,2 2 0 0 0,2 2 0 0 0,3 3 0 0 0,-4-4 0 0 0,-1-1 0 0 0,2 2 0 0 0,2 1 0 0 0,-4-3 0 0 0,0-1 0 0 0,1 2 0 0 0,-3-3 0 0 0,1 0 0 0 0,1 1 0 0 0,2 4 0 0 0,-2-4 0 0 0,-1 0 0 0 0,-2 7 0 0 0,-11 3 0 0 0,-10 2 0 0 0,-11 1 0 0 0,-2 3 0 0 0,-4 2 0 0 0,2 4 0 0 0,-1 0 0 0 0,-3-3 0 0 0,-2-3 0 0 0,3 3 0 0 0,0-1 0 0 0,3 4 0 0 0,0-1 0 0 0,3 2 0 0 0,10 0 0 0 0,9-4 0 0 0,10-2 0 0 0,8-4 0 0 0,4-1 0 0 0,4-2 0 0 0,1-2 0 0 0,0 1 0 0 0,0-1 0 0 0,0 1 0 0 0,0-1 0 0 0,-1 1 0 0 0,0 0 0 0 0,-1 0 0 0 0,1 0 0 0 0,-1 0 0 0 0,0 0 0 0 0,0 0 0 0 0,1 0 0 0 0,-1 0 0 0 0,1 0 0 0 0,-1 0 0 0 0,0 0 0 0 0,1 0 0 0 0,-1 0 0 0 0,-5-5 0 0 0,-1-2 0 0 0,0 1 0 0 0,2 1 0 0 0,0 1 0 0 0,2 2 0 0 0,-3 5 0 0 0,-2 4 0 0 0,1-1 0 0 0,2-1 0 0 0,1-1 0 0 0,-9-1 0 0 0,-7 3 0 0 0,-10 1 0 0 0,-10 0 0 0 0,-4 3 0 0 0,-4 0 0 0 0,-4-2 0 0 0,-4-2 0 0 0,4 3 0 0 0,-1 0 0 0 0,4 3 0 0 0,1 0 0 0 0,-2-2 0 0 0,2 2 0 0 0,5 4 0 0 0,9-1 0 0 0,10-2 0 0 0,9-4 0 0 0,8-4 0 0 0,4-2 0 0 0,3-2 0 0 0,1-1 0 0 0,-5 5 0 0 0,-1 1 0 0 0,-1-1 0 0 0,-3 5 0 0 0,-2 0 0 0 0,3-2 0 0 0,1-2 0 0 0,2-2 0 0 0,2-1 0 0 0,-4 3 0 0 0,0 0 0 0 0,0 1 0 0 0,2 2 0 0 0,1 1 0 0 0,2-2 0 0 0,0-2 0 0 0,1-2 0 0 0,1 4 0 0 0,-1-1 0 0 0,1 0 0 0 0,0 2 0 0 0,-1 1 0 0 0,1-1 0 0 0,-6 1 0 0 0,-11 1 0 0 0,-8 2 0 0 0,-10 0 0 0 0,-9-3 0 0 0,-3 2 0 0 0,-2-1 0 0 0,1 3 0 0 0,-1-1 0 0 0,-2-3 0 0 0,-3 1 0 0 0,-2 5 0 0 0,-2 0 0 0 0,-1-4 0 0 0,0-4 0 0 0,4 3 0 0 0,2-2 0 0 0,4 4 0 0 0,1-1 0 0 0,-2-3 0 0 0,-2-2 0 0 0,3 2 0 0 0,-1 0 0 0 0,3 3 0 0 0,-1 0 0 0 0,4 2 0 0 0,-2 0 0 0 0,7-4 0 0 0,10-2 0 0 0,11-4 0 0 0,7-1 0 0 0,6-2 0 0 0,3-1 0 0 0,3-1 0 0 0,0 0 0 0 0,0 1 0 0 0,0-1 0 0 0,0 6 0 0 0,-1 2 0 0 0,0-1 0 0 0,0-1 0 0 0,-1-2 0 0 0,0 0 0 0 0,1-2 0 0 0,-1-1 0 0 0,0 6 0 0 0,1 0 0 0 0,-1 0 0 0 0,0-1 0 0 0,-4 3 0 0 0,-2 1 0 0 0,0-2 0 0 0,-4 4 0 0 0,0-1 0 0 0,-3 4 0 0 0,-5 3 0 0 0,-3 5 0 0 0,-9-2 0 0 0,-4 1 0 0 0,-1 2 0 0 0,-5-3 0 0 0,-5-5 0 0 0,0 0 0 0 0,-3-3 0 0 0,3 2 0 0 0,-2-1 0 0 0,-2-4 0 0 0,-3 3 0 0 0,-2 3 0 0 0,-3 0 0 0 0,4 2 0 0 0,-4-2 0 0 0,-2 2 0 0 0,-1-2 0 0 0,0-4 0 0 0,0 1 0 0 0,0-1 0 0 0,0-2 0 0 0,7 1 0 0 0,1 0 0 0 0,-1-2 0 0 0,5 3 0 0 0,-5-1 0 0 0,-3-2 0 0 0,7-2 0 0 0,13-3 0 0 0,13-1 0 0 0,9-1 0 0 0,8-1 0 0 0,5 0 0 0 0,3-1 0 0 0,0 1 0 0 0,1-1 0 0 0,0 6 0 0 0,-1 2 0 0 0,-6 4 0 0 0,-1 6 0 0 0,-11-1 0 0 0,-12-2 0 0 0,-6 1 0 0 0,-3 3 0 0 0,-4-2 0 0 0,-6-3 0 0 0,1 1 0 0 0,-2-2 0 0 0,-3-2 0 0 0,2 1 0 0 0,0-1 0 0 0,-2-2 0 0 0,3 2 0 0 0,0 0 0 0 0,3 3 0 0 0,-1 0 0 0 0,-3-3 0 0 0,-2 2 0 0 0,-3 4 0 0 0,-2-1 0 0 0,-2 2 0 0 0,0-1 0 0 0,4 0 0 0 0,2-1 0 0 0,-1-4 0 0 0,-1-3 0 0 0,4 1 0 0 0,1 0 0 0 0,3 2 0 0 0,0 1 0 0 0,-3-3 0 0 0,3-2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11915 10266 16383 0 0,'0'5'0'0'0,"0"6"0"0"0,0 7 0 0 0,0 6 0 0 0,0 2 0 0 0,0 3 0 0 0,0 1 0 0 0,0 1 0 0 0,0 0 0 0 0,0-1 0 0 0,0 0 0 0 0,0 0 0 0 0,0 0 0 0 0,0 0 0 0 0,0-1 0 0 0,0 0 0 0 0,0 1 0 0 0,0-1 0 0 0,0 0 0 0 0,0 1 0 0 0,0-1 0 0 0,0 1 0 0 0,0-1 0 0 0,0 0 0 0 0,0 1 0 0 0,0-1 0 0 0,0 1 0 0 0,0-1 0 0 0,0 0 0 0 0,0 1 0 0 0,-5-6 0 0 0,-2-1 0 0 0,1 0 0 0 0,1 1 0 0 0,1 2 0 0 0,2 1 0 0 0,1 1 0 0 0,0 1 0 0 0,1 1 0 0 0,1-1 0 0 0,-1 1 0 0 0,0 0 0 0 0,0-1 0 0 0,1 1 0 0 0,-1-1 0 0 0,0 1 0 0 0,0-1 0 0 0,-5-4 0 0 0,-2-3 0 0 0,1 1 0 0 0,1 2 0 0 0,1 0 0 0 0,2 2 0 0 0,-5-3 0 0 0,0-2 0 0 0,1 1 0 0 0,1 1 0 0 0,2-7 0 0 0,1-8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11906 11169 16383 0 0,'5'0'0'0'0,"7"0"0"0"0,6 0 0 0 0,5 0 0 0 0,4 0 0 0 0,2 0 0 0 0,1 0 0 0 0,1 0 0 0 0,-1 0 0 0 0,1 0 0 0 0,-1 0 0 0 0,0 0 0 0 0,-1 0 0 0 0,1 0 0 0 0,-1 0 0 0 0,1 0 0 0 0,-1 0 0 0 0,0 0 0 0 0,1 0 0 0 0,-1 0 0 0 0,1 0 0 0 0,-1 0 0 0 0,0 0 0 0 0,1 0 0 0 0,-1 0 0 0 0,1 0 0 0 0,-1 0 0 0 0,0 0 0 0 0,1 0 0 0 0,-1 0 0 0 0,1 0 0 0 0,-1 0 0 0 0,0 0 0 0 0,1 0 0 0 0,-6-5 0 0 0,-1-2 0 0 0,0 1 0 0 0,1 1 0 0 0,2 1 0 0 0,1-3 0 0 0,-4-6 0 0 0,-10-5 0 0 0,-9-5 0 0 0,-3-4 0 0 0,-4-2 0 0 0,0 0 0 0 0,1-2 0 0 0,-1 1 0 0 0,7 4 0 0 0,1 3 0 0 0,1-1 0 0 0,-1 0 0 0 0,-1-2 0 0 0,3-1 0 0 0,6-2 0 0 0,0 0 0 0 0,-1 0 0 0 0,2 0 0 0 0,3-1 0 0 0,-1 0 0 0 0,-3 1 0 0 0,1-1 0 0 0,-2 1 0 0 0,-2-1 0 0 0,1 6 0 0 0,-1 1 0 0 0,-2 0 0 0 0,3 4 0 0 0,-1 0 0 0 0,-2-2 0 0 0,-3 8 0 0 0,-6 6 0 0 0,-4 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11995 10980 16383 0 0,'-5'5'0'0'0,"-7"2"0"0"0,-1 4 0 0 0,2 6 0 0 0,-3 0 0 0 0,-3 1 0 0 0,0 4 0 0 0,-1-3 0 0 0,-3-4 0 0 0,2 0 0 0 0,0 3 0 0 0,-3-2 0 0 0,4 1 0 0 0,-2-1 0 0 0,4 0 0 0 0,-1-2 0 0 0,-2 2 0 0 0,1 3 0 0 0,0-2 0 0 0,-3 7 0 0 0,-2-2 0 0 0,-3 1 0 0 0,-2 2 0 0 0,0-4 0 0 0,3 0 0 0 0,2-4 0 0 0,4 1 0 0 0,1-4 0 0 0,3 2 0 0 0,0-3 0 0 0,-4 2 0 0 0,-2 4 0 0 0,-4-2 0 0 0,-2 1 0 0 0,4 3 0 0 0,0-2 0 0 0,0 0 0 0 0,3 2 0 0 0,0-2 0 0 0,-1-5 0 0 0,2 1 0 0 0,0-3 0 0 0,-2 2 0 0 0,-2 4 0 0 0,-3 3 0 0 0,-1-1 0 0 0,-1 0 0 0 0,3 2 0 0 0,2-2 0 0 0,0-6 0 0 0,3 1 0 0 0,0 3 0 0 0,-1-3 0 0 0,3 3 0 0 0,4 2 0 0 0,0-2 0 0 0,2 1 0 0 0,-2-3 0 0 0,7-4 0 0 0,9-4 0 0 0,9-4 0 0 0,4-2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11924 8546 16383 0 0,'-5'0'0'0'0,"-2"5"0"0"0,1 7 0 0 0,1 6 0 0 0,1 5 0 0 0,-3-2 0 0 0,-1 2 0 0 0,-4-4 0 0 0,1 0 0 0 0,1 1 0 0 0,3 3 0 0 0,-3-2 0 0 0,1-1 0 0 0,2 2 0 0 0,-4-2 0 0 0,1-1 0 0 0,2 2 0 0 0,-2-2 0 0 0,-1 0 0 0 0,3 2 0 0 0,2 2 0 0 0,2 3 0 0 0,2 1 0 0 0,7 2 0 0 0,6-5 0 0 0,3-10 0 0 0,-3-14 0 0 0,-1-6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11324 6112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12647 6376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11751 6615 16383 0 0,'0'5'0'0'0,"0"6"0"0"0,0 7 0 0 0,-5 5 0 0 0,-2 4 0 0 0,1 2 0 0 0,0 1 0 0 0,3 1 0 0 0,1 0 0 0 0,0-1 0 0 0,2 0 0 0 0,0 0 0 0 0,5-5 0 0 0,7-7 0 0 0,1-2 0 0 0,-1 2 0 0 0,2-2 0 0 0,4-5 0 0 0,3-3 0 0 0,4-3 0 0 0,2 2 0 0 0,2 0 0 0 0,0-1 0 0 0,2-1 0 0 0,-1-2 0 0 0,0-2 0 0 0,0 0 0 0 0,-1-6 0 0 0,-4-7 0 0 0,-2-1 0 0 0,0 1 0 0 0,-4-2 0 0 0,-5-4 0 0 0,1 2 0 0 0,-4-2 0 0 0,3 2 0 0 0,-2-1 0 0 0,-3-3 0 0 0,-2-3 0 0 0,-9 3 0 0 0,-7 4 0 0 0,-4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16:54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11748 6588 16383 0 0,'4'0'0'0'0,"8"0"0"0"0,6 0 0 0 0,0 5 0 0 0,2 2 0 0 0,3-1 0 0 0,-3 4 0 0 0,0 0 0 0 0,2-1 0 0 0,-2 2 0 0 0,-1 0 0 0 0,2-2 0 0 0,-2 2 0 0 0,0-1 0 0 0,2-1 0 0 0,-2 2 0 0 0,0-1 0 0 0,2-2 0 0 0,2-2 0 0 0,3-2 0 0 0,1-3 0 0 0,2 0 0 0 0,1-1 0 0 0,-6 0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3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3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6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8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7.png"/><Relationship Id="rId18" Type="http://schemas.openxmlformats.org/officeDocument/2006/relationships/customXml" Target="../ink/ink6.xml"/><Relationship Id="rId26" Type="http://schemas.openxmlformats.org/officeDocument/2006/relationships/image" Target="../media/image13.png"/><Relationship Id="rId3" Type="http://schemas.openxmlformats.org/officeDocument/2006/relationships/diagramData" Target="../diagrams/data1.xml"/><Relationship Id="rId21" Type="http://schemas.openxmlformats.org/officeDocument/2006/relationships/customXml" Target="../ink/ink8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17" Type="http://schemas.openxmlformats.org/officeDocument/2006/relationships/image" Target="../media/image9.png"/><Relationship Id="rId25" Type="http://schemas.openxmlformats.org/officeDocument/2006/relationships/customXml" Target="../ink/ink10.xml"/><Relationship Id="rId2" Type="http://schemas.openxmlformats.org/officeDocument/2006/relationships/image" Target="../media/image4.jpe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23" Type="http://schemas.openxmlformats.org/officeDocument/2006/relationships/customXml" Target="../ink/ink9.xml"/><Relationship Id="rId10" Type="http://schemas.openxmlformats.org/officeDocument/2006/relationships/customXml" Target="../ink/ink2.xml"/><Relationship Id="rId19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customXml" Target="../ink/ink4.xm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3_A1FC599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8_C4B156F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invite/b/673beeddb80a65773779394d/ATTIf2a4a6f134c0c84e270cf79f2a411bceAB117322/proyecto-de-gestion-de-inventar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uoccl0-my.sharepoint.com/:b:/g/personal/analia_rojas_duocuc_cl/Efr-sekr_29DuMsODC89mKoBeV0BM-WH9c5e5J1u_V3MkA?e=nBd1g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uoccl0-my.sharepoint.com/:i:/g/personal/analia_rojas_duocuc_cl/ETcZjdzfby5EhWUzd-ZOctwBflvsEiKRMmQBYIpBz06fCA?e=xQwek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4400"/>
              <a:t>PROYECTO “</a:t>
            </a:r>
            <a:r>
              <a:rPr lang="es-MX" sz="4400">
                <a:ea typeface="+mn-lt"/>
                <a:cs typeface="+mn-lt"/>
              </a:rPr>
              <a:t>Sistema de Gestión de Stock de bodega para Empresa Constructora </a:t>
            </a:r>
            <a:r>
              <a:rPr lang="es-MX" sz="4400"/>
              <a:t>CISEL”</a:t>
            </a:r>
          </a:p>
          <a:p>
            <a:pPr algn="ctr"/>
            <a:r>
              <a:rPr lang="es-MX" sz="2400"/>
              <a:t>PRESENTACIÓN FINAL PORTAFOLIO DE TÍTULO</a:t>
            </a:r>
            <a:endParaRPr lang="es-CL" sz="240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documento 2">
            <a:extLst>
              <a:ext uri="{FF2B5EF4-FFF2-40B4-BE49-F238E27FC236}">
                <a16:creationId xmlns:a16="http://schemas.microsoft.com/office/drawing/2014/main" id="{16437294-6FCB-D6DC-4FAD-19990C317AF4}"/>
              </a:ext>
            </a:extLst>
          </p:cNvPr>
          <p:cNvSpPr/>
          <p:nvPr/>
        </p:nvSpPr>
        <p:spPr>
          <a:xfrm>
            <a:off x="77733" y="2347857"/>
            <a:ext cx="3333750" cy="425450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333750"/>
                      <a:gd name="connsiteY0" fmla="*/ 0 h 4254500"/>
                      <a:gd name="connsiteX1" fmla="*/ 455613 w 3333750"/>
                      <a:gd name="connsiteY1" fmla="*/ 0 h 4254500"/>
                      <a:gd name="connsiteX2" fmla="*/ 1011238 w 3333750"/>
                      <a:gd name="connsiteY2" fmla="*/ 0 h 4254500"/>
                      <a:gd name="connsiteX3" fmla="*/ 1566863 w 3333750"/>
                      <a:gd name="connsiteY3" fmla="*/ 0 h 4254500"/>
                      <a:gd name="connsiteX4" fmla="*/ 2155825 w 3333750"/>
                      <a:gd name="connsiteY4" fmla="*/ 0 h 4254500"/>
                      <a:gd name="connsiteX5" fmla="*/ 2778125 w 3333750"/>
                      <a:gd name="connsiteY5" fmla="*/ 0 h 4254500"/>
                      <a:gd name="connsiteX6" fmla="*/ 3333750 w 3333750"/>
                      <a:gd name="connsiteY6" fmla="*/ 0 h 4254500"/>
                      <a:gd name="connsiteX7" fmla="*/ 3333750 w 3333750"/>
                      <a:gd name="connsiteY7" fmla="*/ 636883 h 4254500"/>
                      <a:gd name="connsiteX8" fmla="*/ 3333750 w 3333750"/>
                      <a:gd name="connsiteY8" fmla="*/ 1171409 h 4254500"/>
                      <a:gd name="connsiteX9" fmla="*/ 3333750 w 3333750"/>
                      <a:gd name="connsiteY9" fmla="*/ 1637699 h 4254500"/>
                      <a:gd name="connsiteX10" fmla="*/ 3333750 w 3333750"/>
                      <a:gd name="connsiteY10" fmla="*/ 2206344 h 4254500"/>
                      <a:gd name="connsiteX11" fmla="*/ 3333750 w 3333750"/>
                      <a:gd name="connsiteY11" fmla="*/ 2774989 h 4254500"/>
                      <a:gd name="connsiteX12" fmla="*/ 3333750 w 3333750"/>
                      <a:gd name="connsiteY12" fmla="*/ 3411872 h 4254500"/>
                      <a:gd name="connsiteX13" fmla="*/ 0 w 3333750"/>
                      <a:gd name="connsiteY13" fmla="*/ 3973230 h 4254500"/>
                      <a:gd name="connsiteX14" fmla="*/ 0 w 3333750"/>
                      <a:gd name="connsiteY14" fmla="*/ 3365893 h 4254500"/>
                      <a:gd name="connsiteX15" fmla="*/ 0 w 3333750"/>
                      <a:gd name="connsiteY15" fmla="*/ 2718825 h 4254500"/>
                      <a:gd name="connsiteX16" fmla="*/ 0 w 3333750"/>
                      <a:gd name="connsiteY16" fmla="*/ 2230685 h 4254500"/>
                      <a:gd name="connsiteX17" fmla="*/ 0 w 3333750"/>
                      <a:gd name="connsiteY17" fmla="*/ 1663081 h 4254500"/>
                      <a:gd name="connsiteX18" fmla="*/ 0 w 3333750"/>
                      <a:gd name="connsiteY18" fmla="*/ 1016012 h 4254500"/>
                      <a:gd name="connsiteX19" fmla="*/ 0 w 3333750"/>
                      <a:gd name="connsiteY19" fmla="*/ 0 h 425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33750" h="4254500" fill="none" extrusionOk="0">
                        <a:moveTo>
                          <a:pt x="0" y="0"/>
                        </a:moveTo>
                        <a:cubicBezTo>
                          <a:pt x="162836" y="-31406"/>
                          <a:pt x="336896" y="45053"/>
                          <a:pt x="455613" y="0"/>
                        </a:cubicBezTo>
                        <a:cubicBezTo>
                          <a:pt x="574330" y="-45053"/>
                          <a:pt x="795021" y="37400"/>
                          <a:pt x="1011238" y="0"/>
                        </a:cubicBezTo>
                        <a:cubicBezTo>
                          <a:pt x="1227456" y="-37400"/>
                          <a:pt x="1351440" y="40270"/>
                          <a:pt x="1566863" y="0"/>
                        </a:cubicBezTo>
                        <a:cubicBezTo>
                          <a:pt x="1782286" y="-40270"/>
                          <a:pt x="1863070" y="64420"/>
                          <a:pt x="2155825" y="0"/>
                        </a:cubicBezTo>
                        <a:cubicBezTo>
                          <a:pt x="2448580" y="-64420"/>
                          <a:pt x="2493170" y="14095"/>
                          <a:pt x="2778125" y="0"/>
                        </a:cubicBezTo>
                        <a:cubicBezTo>
                          <a:pt x="3063080" y="-14095"/>
                          <a:pt x="3062184" y="9209"/>
                          <a:pt x="3333750" y="0"/>
                        </a:cubicBezTo>
                        <a:cubicBezTo>
                          <a:pt x="3346887" y="130528"/>
                          <a:pt x="3293402" y="480195"/>
                          <a:pt x="3333750" y="636883"/>
                        </a:cubicBezTo>
                        <a:cubicBezTo>
                          <a:pt x="3374098" y="793571"/>
                          <a:pt x="3308145" y="1043202"/>
                          <a:pt x="3333750" y="1171409"/>
                        </a:cubicBezTo>
                        <a:cubicBezTo>
                          <a:pt x="3359355" y="1299616"/>
                          <a:pt x="3298295" y="1471292"/>
                          <a:pt x="3333750" y="1637699"/>
                        </a:cubicBezTo>
                        <a:cubicBezTo>
                          <a:pt x="3369205" y="1804106"/>
                          <a:pt x="3288427" y="2086528"/>
                          <a:pt x="3333750" y="2206344"/>
                        </a:cubicBezTo>
                        <a:cubicBezTo>
                          <a:pt x="3379073" y="2326161"/>
                          <a:pt x="3310125" y="2649615"/>
                          <a:pt x="3333750" y="2774989"/>
                        </a:cubicBezTo>
                        <a:cubicBezTo>
                          <a:pt x="3357375" y="2900364"/>
                          <a:pt x="3317744" y="3234352"/>
                          <a:pt x="3333750" y="3411872"/>
                        </a:cubicBezTo>
                        <a:cubicBezTo>
                          <a:pt x="1556386" y="3463350"/>
                          <a:pt x="1788144" y="4932280"/>
                          <a:pt x="0" y="3973230"/>
                        </a:cubicBezTo>
                        <a:cubicBezTo>
                          <a:pt x="-32360" y="3806429"/>
                          <a:pt x="27797" y="3630964"/>
                          <a:pt x="0" y="3365893"/>
                        </a:cubicBezTo>
                        <a:cubicBezTo>
                          <a:pt x="-27797" y="3100822"/>
                          <a:pt x="77204" y="2888507"/>
                          <a:pt x="0" y="2718825"/>
                        </a:cubicBezTo>
                        <a:cubicBezTo>
                          <a:pt x="-77204" y="2549143"/>
                          <a:pt x="24649" y="2348515"/>
                          <a:pt x="0" y="2230685"/>
                        </a:cubicBezTo>
                        <a:cubicBezTo>
                          <a:pt x="-24649" y="2112855"/>
                          <a:pt x="24541" y="1945894"/>
                          <a:pt x="0" y="1663081"/>
                        </a:cubicBezTo>
                        <a:cubicBezTo>
                          <a:pt x="-24541" y="1380268"/>
                          <a:pt x="24571" y="1228113"/>
                          <a:pt x="0" y="1016012"/>
                        </a:cubicBezTo>
                        <a:cubicBezTo>
                          <a:pt x="-24571" y="803911"/>
                          <a:pt x="4427" y="261331"/>
                          <a:pt x="0" y="0"/>
                        </a:cubicBezTo>
                        <a:close/>
                      </a:path>
                      <a:path w="3333750" h="4254500" stroke="0" extrusionOk="0">
                        <a:moveTo>
                          <a:pt x="0" y="0"/>
                        </a:moveTo>
                        <a:cubicBezTo>
                          <a:pt x="151104" y="-52602"/>
                          <a:pt x="334406" y="52703"/>
                          <a:pt x="522287" y="0"/>
                        </a:cubicBezTo>
                        <a:cubicBezTo>
                          <a:pt x="710168" y="-52703"/>
                          <a:pt x="883377" y="24323"/>
                          <a:pt x="1011238" y="0"/>
                        </a:cubicBezTo>
                        <a:cubicBezTo>
                          <a:pt x="1139099" y="-24323"/>
                          <a:pt x="1311231" y="1818"/>
                          <a:pt x="1500188" y="0"/>
                        </a:cubicBezTo>
                        <a:cubicBezTo>
                          <a:pt x="1689145" y="-1818"/>
                          <a:pt x="1796661" y="11780"/>
                          <a:pt x="1955800" y="0"/>
                        </a:cubicBezTo>
                        <a:cubicBezTo>
                          <a:pt x="2114939" y="-11780"/>
                          <a:pt x="2230265" y="38837"/>
                          <a:pt x="2411413" y="0"/>
                        </a:cubicBezTo>
                        <a:cubicBezTo>
                          <a:pt x="2592561" y="-38837"/>
                          <a:pt x="3132427" y="96246"/>
                          <a:pt x="3333750" y="0"/>
                        </a:cubicBezTo>
                        <a:cubicBezTo>
                          <a:pt x="3399631" y="251249"/>
                          <a:pt x="3314675" y="415631"/>
                          <a:pt x="3333750" y="602764"/>
                        </a:cubicBezTo>
                        <a:cubicBezTo>
                          <a:pt x="3352825" y="789897"/>
                          <a:pt x="3324988" y="953855"/>
                          <a:pt x="3333750" y="1069053"/>
                        </a:cubicBezTo>
                        <a:cubicBezTo>
                          <a:pt x="3342512" y="1184251"/>
                          <a:pt x="3314181" y="1399660"/>
                          <a:pt x="3333750" y="1671817"/>
                        </a:cubicBezTo>
                        <a:cubicBezTo>
                          <a:pt x="3353319" y="1943974"/>
                          <a:pt x="3275355" y="1929862"/>
                          <a:pt x="3333750" y="2172225"/>
                        </a:cubicBezTo>
                        <a:cubicBezTo>
                          <a:pt x="3392145" y="2414588"/>
                          <a:pt x="3296449" y="2544279"/>
                          <a:pt x="3333750" y="2672633"/>
                        </a:cubicBezTo>
                        <a:cubicBezTo>
                          <a:pt x="3371051" y="2800987"/>
                          <a:pt x="3296407" y="3080261"/>
                          <a:pt x="3333750" y="3411872"/>
                        </a:cubicBezTo>
                        <a:cubicBezTo>
                          <a:pt x="1672919" y="3523551"/>
                          <a:pt x="1396730" y="4961932"/>
                          <a:pt x="0" y="3973230"/>
                        </a:cubicBezTo>
                        <a:cubicBezTo>
                          <a:pt x="-21259" y="3741891"/>
                          <a:pt x="41468" y="3707139"/>
                          <a:pt x="0" y="3485090"/>
                        </a:cubicBezTo>
                        <a:cubicBezTo>
                          <a:pt x="-41468" y="3263041"/>
                          <a:pt x="34922" y="3073549"/>
                          <a:pt x="0" y="2877754"/>
                        </a:cubicBezTo>
                        <a:cubicBezTo>
                          <a:pt x="-34922" y="2681959"/>
                          <a:pt x="12561" y="2600315"/>
                          <a:pt x="0" y="2429346"/>
                        </a:cubicBezTo>
                        <a:cubicBezTo>
                          <a:pt x="-12561" y="2258377"/>
                          <a:pt x="28273" y="1966423"/>
                          <a:pt x="0" y="1782277"/>
                        </a:cubicBezTo>
                        <a:cubicBezTo>
                          <a:pt x="-28273" y="1598131"/>
                          <a:pt x="62257" y="1430943"/>
                          <a:pt x="0" y="1254405"/>
                        </a:cubicBezTo>
                        <a:cubicBezTo>
                          <a:pt x="-62257" y="1077867"/>
                          <a:pt x="32335" y="922956"/>
                          <a:pt x="0" y="766266"/>
                        </a:cubicBezTo>
                        <a:cubicBezTo>
                          <a:pt x="-32335" y="609576"/>
                          <a:pt x="56112" y="3202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cs typeface="Calibri"/>
              </a:rPr>
              <a:t>FRON</a:t>
            </a:r>
            <a:endParaRPr lang="es-ES"/>
          </a:p>
        </p:txBody>
      </p:sp>
      <p:pic>
        <p:nvPicPr>
          <p:cNvPr id="10" name="Imagen 9" descr="Imagen que contiene monitor, señal, dibujo&#10;&#10;Descripción generada automáticamente">
            <a:extLst>
              <a:ext uri="{FF2B5EF4-FFF2-40B4-BE49-F238E27FC236}">
                <a16:creationId xmlns:a16="http://schemas.microsoft.com/office/drawing/2014/main" id="{948147BB-E98A-8848-FDBD-0A4C8794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6" y="3635603"/>
            <a:ext cx="3302001" cy="16725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3C9EDE-BB1D-E5CF-743E-5498F7B7673D}"/>
              </a:ext>
            </a:extLst>
          </p:cNvPr>
          <p:cNvSpPr txBox="1"/>
          <p:nvPr/>
        </p:nvSpPr>
        <p:spPr>
          <a:xfrm>
            <a:off x="236483" y="2554232"/>
            <a:ext cx="3016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Front </a:t>
            </a:r>
            <a:r>
              <a:rPr lang="es-ES" err="1">
                <a:cs typeface="Calibri"/>
              </a:rPr>
              <a:t>end</a:t>
            </a:r>
          </a:p>
        </p:txBody>
      </p:sp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2ED527F6-84C0-00B5-95AF-ED069FF5CB36}"/>
              </a:ext>
            </a:extLst>
          </p:cNvPr>
          <p:cNvSpPr/>
          <p:nvPr/>
        </p:nvSpPr>
        <p:spPr>
          <a:xfrm>
            <a:off x="3239593" y="2347856"/>
            <a:ext cx="3333750" cy="42545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8D2EE6-D957-BD72-C1AC-69B4B5CD701A}"/>
              </a:ext>
            </a:extLst>
          </p:cNvPr>
          <p:cNvSpPr txBox="1"/>
          <p:nvPr/>
        </p:nvSpPr>
        <p:spPr>
          <a:xfrm>
            <a:off x="3380827" y="2554231"/>
            <a:ext cx="3016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Back </a:t>
            </a:r>
            <a:r>
              <a:rPr lang="es-ES" err="1">
                <a:cs typeface="Calibri"/>
              </a:rPr>
              <a:t>end</a:t>
            </a:r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8A0B6ECC-157A-F553-FF91-7BC3E358D908}"/>
              </a:ext>
            </a:extLst>
          </p:cNvPr>
          <p:cNvSpPr/>
          <p:nvPr/>
        </p:nvSpPr>
        <p:spPr>
          <a:xfrm>
            <a:off x="6410215" y="2347856"/>
            <a:ext cx="3333750" cy="4254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FEC7A73-9312-957D-C7F5-E95A1CC67E15}"/>
              </a:ext>
            </a:extLst>
          </p:cNvPr>
          <p:cNvSpPr txBox="1"/>
          <p:nvPr/>
        </p:nvSpPr>
        <p:spPr>
          <a:xfrm>
            <a:off x="6411310" y="2554231"/>
            <a:ext cx="3016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Base de datos</a:t>
            </a:r>
          </a:p>
        </p:txBody>
      </p:sp>
      <p:sp>
        <p:nvSpPr>
          <p:cNvPr id="15" name="Diagrama de flujo: documento 14">
            <a:extLst>
              <a:ext uri="{FF2B5EF4-FFF2-40B4-BE49-F238E27FC236}">
                <a16:creationId xmlns:a16="http://schemas.microsoft.com/office/drawing/2014/main" id="{A061D016-DEBA-3D88-E205-E49BD08022C9}"/>
              </a:ext>
            </a:extLst>
          </p:cNvPr>
          <p:cNvSpPr/>
          <p:nvPr/>
        </p:nvSpPr>
        <p:spPr>
          <a:xfrm>
            <a:off x="9177938" y="2347855"/>
            <a:ext cx="3333750" cy="4254500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CFBC59-E88D-A276-9DC4-198046F05D0C}"/>
              </a:ext>
            </a:extLst>
          </p:cNvPr>
          <p:cNvSpPr txBox="1"/>
          <p:nvPr/>
        </p:nvSpPr>
        <p:spPr>
          <a:xfrm>
            <a:off x="9179034" y="2554230"/>
            <a:ext cx="3016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Control de versiones</a:t>
            </a:r>
          </a:p>
        </p:txBody>
      </p:sp>
      <p:pic>
        <p:nvPicPr>
          <p:cNvPr id="18" name="Imagen 17" descr="GitHub: descubre qué es, cómo usarlo y para qué sirve - beecrowd">
            <a:extLst>
              <a:ext uri="{FF2B5EF4-FFF2-40B4-BE49-F238E27FC236}">
                <a16:creationId xmlns:a16="http://schemas.microsoft.com/office/drawing/2014/main" id="{FFDDB257-5488-1F4B-82EF-9A01D26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2064" r="24358" b="-474"/>
          <a:stretch/>
        </p:blipFill>
        <p:spPr>
          <a:xfrm>
            <a:off x="10181020" y="3442575"/>
            <a:ext cx="1319577" cy="1864749"/>
          </a:xfrm>
          <a:prstGeom prst="rect">
            <a:avLst/>
          </a:prstGeom>
          <a:effectLst>
            <a:reflection blurRad="152400" stA="8000" endPos="27000" dir="5400000" sy="-100000" algn="bl" rotWithShape="0"/>
          </a:effectLst>
        </p:spPr>
      </p:pic>
      <p:pic>
        <p:nvPicPr>
          <p:cNvPr id="19" name="Imagen 18" descr="MySQL Logo - símbolo, significado logotipo, historia, PNG">
            <a:extLst>
              <a:ext uri="{FF2B5EF4-FFF2-40B4-BE49-F238E27FC236}">
                <a16:creationId xmlns:a16="http://schemas.microsoft.com/office/drawing/2014/main" id="{014B6C9F-7523-008A-84FC-FDE6F3515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11" y="3636674"/>
            <a:ext cx="2200165" cy="1082375"/>
          </a:xfrm>
          <a:prstGeom prst="rect">
            <a:avLst/>
          </a:prstGeom>
        </p:spPr>
      </p:pic>
      <p:pic>
        <p:nvPicPr>
          <p:cNvPr id="20" name="Imagen 19" descr="Django Logo - símbolo, significado logotipo, historia, PNG">
            <a:extLst>
              <a:ext uri="{FF2B5EF4-FFF2-40B4-BE49-F238E27FC236}">
                <a16:creationId xmlns:a16="http://schemas.microsoft.com/office/drawing/2014/main" id="{BD045DA1-410F-4912-DCE8-DDE892EC3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607" y="2781957"/>
            <a:ext cx="2743200" cy="1714500"/>
          </a:xfrm>
          <a:prstGeom prst="rect">
            <a:avLst/>
          </a:prstGeom>
        </p:spPr>
      </p:pic>
      <p:pic>
        <p:nvPicPr>
          <p:cNvPr id="21" name="Imagen 20" descr="Python Software Foundation License - Wikipedia, la enciclopedia libre">
            <a:extLst>
              <a:ext uri="{FF2B5EF4-FFF2-40B4-BE49-F238E27FC236}">
                <a16:creationId xmlns:a16="http://schemas.microsoft.com/office/drawing/2014/main" id="{43996BB0-CBB7-DB79-3F34-DC6271953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641" y="4378434"/>
            <a:ext cx="1665890" cy="16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951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82C5392-73D0-566B-B2C0-5163242E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9" y="1920726"/>
            <a:ext cx="3974622" cy="3016551"/>
          </a:xfrm>
          <a:prstGeom prst="rect">
            <a:avLst/>
          </a:prstGeom>
        </p:spPr>
      </p:pic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8FA24FB-756F-1C9C-1570-E972059F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50" y="1926657"/>
            <a:ext cx="7663311" cy="346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9FEECD7-330D-9C0B-8E39-444BAA3A0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0" y="201096"/>
            <a:ext cx="8324491" cy="3264034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B24EBEA0-FBC7-E254-46A3-F99E13C5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774" y="3471916"/>
            <a:ext cx="9489057" cy="3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687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98415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8388AC2-0D85-8B4A-4AD5-A41CB2D9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76" y="643464"/>
            <a:ext cx="10190499" cy="556718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10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8393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C9FC3687-1BEA-EF18-E89D-B99C0DFE0759}"/>
                  </a:ext>
                </a:extLst>
              </p14:cNvPr>
              <p14:cNvContentPartPr/>
              <p14:nvPr/>
            </p14:nvContentPartPr>
            <p14:xfrm>
              <a:off x="4634035" y="4444999"/>
              <a:ext cx="838316" cy="656641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C9FC3687-1BEA-EF18-E89D-B99C0DFE07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038" y="4427009"/>
                <a:ext cx="873951" cy="692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3256C6FD-E0E8-AC5B-411C-10EFBA280321}"/>
                  </a:ext>
                </a:extLst>
              </p14:cNvPr>
              <p14:cNvContentPartPr/>
              <p14:nvPr/>
            </p14:nvContentPartPr>
            <p14:xfrm>
              <a:off x="4974128" y="5079999"/>
              <a:ext cx="31787" cy="561901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3256C6FD-E0E8-AC5B-411C-10EFBA2803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6270" y="5062012"/>
                <a:ext cx="67146" cy="5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AF959CE7-BC9B-FDB6-D9AC-65C5FDDD622D}"/>
                  </a:ext>
                </a:extLst>
              </p14:cNvPr>
              <p14:cNvContentPartPr/>
              <p14:nvPr/>
            </p14:nvContentPartPr>
            <p14:xfrm>
              <a:off x="5005916" y="5109217"/>
              <a:ext cx="485342" cy="298866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AF959CE7-BC9B-FDB6-D9AC-65C5FDDD62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7927" y="5091235"/>
                <a:ext cx="520960" cy="334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72E374FB-091F-A640-3172-CE53495BCC1F}"/>
                  </a:ext>
                </a:extLst>
              </p14:cNvPr>
              <p14:cNvContentPartPr/>
              <p14:nvPr/>
            </p14:nvContentPartPr>
            <p14:xfrm>
              <a:off x="4580965" y="5365749"/>
              <a:ext cx="414368" cy="371597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72E374FB-091F-A640-3172-CE53495BCC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2980" y="5347763"/>
                <a:ext cx="449978" cy="407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EAED6FC-09BD-0E95-B2CD-073DD7581063}"/>
                  </a:ext>
                </a:extLst>
              </p14:cNvPr>
              <p14:cNvContentPartPr/>
              <p14:nvPr/>
            </p14:nvContentPartPr>
            <p14:xfrm>
              <a:off x="4941952" y="5598583"/>
              <a:ext cx="63964" cy="182786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EAED6FC-09BD-0E95-B2CD-073DD75810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24085" y="5580628"/>
                <a:ext cx="99341" cy="218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5564ADDD-E38A-502A-75BE-1ECC9F07CB9C}"/>
                  </a:ext>
                </a:extLst>
              </p14:cNvPr>
              <p14:cNvContentPartPr/>
              <p14:nvPr/>
            </p14:nvContentPartPr>
            <p14:xfrm>
              <a:off x="4773083" y="4624916"/>
              <a:ext cx="10583" cy="10583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5564ADDD-E38A-502A-75BE-1ECC9F07CB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3933" y="409576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D35F7839-08CB-1D71-6061-CD62E4BF7AE1}"/>
                  </a:ext>
                </a:extLst>
              </p14:cNvPr>
              <p14:cNvContentPartPr/>
              <p14:nvPr/>
            </p14:nvContentPartPr>
            <p14:xfrm>
              <a:off x="5302249" y="4730749"/>
              <a:ext cx="10583" cy="10583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D35F7839-08CB-1D71-6061-CD62E4BF7A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73099" y="4201599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4C030CFC-319E-C657-4074-3D4E27B31511}"/>
                  </a:ext>
                </a:extLst>
              </p14:cNvPr>
              <p14:cNvContentPartPr/>
              <p14:nvPr/>
            </p14:nvContentPartPr>
            <p14:xfrm>
              <a:off x="4931371" y="4826000"/>
              <a:ext cx="189637" cy="159228"/>
            </p14:xfrm>
          </p:contentPart>
        </mc:Choice>
        <mc:Fallback xmlns=""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4C030CFC-319E-C657-4074-3D4E27B315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13413" y="4808028"/>
                <a:ext cx="225194" cy="194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13312727-1BBC-6441-4C34-EA9AE90F93A3}"/>
                  </a:ext>
                </a:extLst>
              </p14:cNvPr>
              <p14:cNvContentPartPr/>
              <p14:nvPr/>
            </p14:nvContentPartPr>
            <p14:xfrm>
              <a:off x="4942416" y="4815416"/>
              <a:ext cx="178111" cy="53666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13312727-1BBC-6441-4C34-EA9AE90F93A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4425" y="4797527"/>
                <a:ext cx="213733" cy="89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4" name="Entrada de lápiz 1023">
                <a:extLst>
                  <a:ext uri="{FF2B5EF4-FFF2-40B4-BE49-F238E27FC236}">
                    <a16:creationId xmlns:a16="http://schemas.microsoft.com/office/drawing/2014/main" id="{C7C33EE5-BA08-D2C2-4CC8-275D53CAD125}"/>
                  </a:ext>
                </a:extLst>
              </p14:cNvPr>
              <p14:cNvContentPartPr/>
              <p14:nvPr/>
            </p14:nvContentPartPr>
            <p14:xfrm>
              <a:off x="4614333" y="4280876"/>
              <a:ext cx="1099914" cy="649130"/>
            </p14:xfrm>
          </p:contentPart>
        </mc:Choice>
        <mc:Fallback xmlns="">
          <p:pic>
            <p:nvPicPr>
              <p:cNvPr id="1024" name="Entrada de lápiz 1023">
                <a:extLst>
                  <a:ext uri="{FF2B5EF4-FFF2-40B4-BE49-F238E27FC236}">
                    <a16:creationId xmlns:a16="http://schemas.microsoft.com/office/drawing/2014/main" id="{C7C33EE5-BA08-D2C2-4CC8-275D53CAD1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96343" y="4262885"/>
                <a:ext cx="1135534" cy="6847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322638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algn="just"/>
            <a:r>
              <a:rPr lang="es-MX">
                <a:cs typeface="Calibri"/>
              </a:rPr>
              <a:t>La empresa constructora CISEL actualmente gestiona su inventario de materiales a través de plantillas Excel, teniendo bastantes limitaciones como: </a:t>
            </a:r>
            <a:endParaRPr lang="es-MX"/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/>
              </a:rPr>
              <a:t>Falta de precisión en el registro de materiales</a:t>
            </a:r>
            <a:endParaRPr lang="es-MX" sz="180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 panose="020F0502020204030204"/>
              </a:rPr>
              <a:t>Actualizaciones lentas que afectan la credibilidad de la información sobre los estados de los materiales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 panose="020F0502020204030204"/>
              </a:rPr>
              <a:t>Dificultades en el acceso rápido a la información critica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 panose="020F0502020204030204"/>
              </a:rPr>
              <a:t>Riesgo de errores en el control de los materiales</a:t>
            </a:r>
          </a:p>
          <a:p>
            <a:pPr algn="ctr"/>
            <a:endParaRPr lang="es-CL" u="sng">
              <a:cs typeface="Calibri" panose="020F0502020204030204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63082" cy="468207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u="sng"/>
          </a:p>
          <a:p>
            <a:pPr algn="just"/>
            <a:r>
              <a:rPr lang="es-MX">
                <a:cs typeface="Calibri"/>
              </a:rPr>
              <a:t>Se propone una actualización de sus procesos de gestión de inventario a través de la implementación de una plataforma web que: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/>
              </a:rPr>
              <a:t>Registre entradas y salidas de materiales.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/>
              </a:rPr>
              <a:t>Actualice automáticamente el stock disponible por material.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/>
              </a:rPr>
              <a:t>Genere tickets de retiro con la información detallada del material.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/>
              </a:rPr>
              <a:t>Muestre alertas en caso de si un material presenta bajo stock.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cs typeface="Calibri"/>
              </a:rPr>
              <a:t>...</a:t>
            </a:r>
          </a:p>
          <a:p>
            <a:pPr marL="285750" indent="-285750" algn="just">
              <a:buFont typeface="Arial"/>
              <a:buChar char="•"/>
            </a:pPr>
            <a:endParaRPr lang="es-MX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s-MX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s-MX">
              <a:cs typeface="Calibri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6800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31014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1853665"/>
            <a:ext cx="10962967" cy="953359"/>
          </a:xfrm>
          <a:prstGeom prst="roundRect">
            <a:avLst/>
          </a:prstGeom>
          <a:solidFill>
            <a:srgbClr val="561D61"/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  <a:cs typeface="Calibri"/>
              </a:rPr>
              <a:t>Desarrollar una plataforma web que permita a la constructora CISEL una correcta y eficiente gestión de su inventario.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FF043BD-FCAE-7396-DD0C-CCFE9C0D44AA}"/>
              </a:ext>
            </a:extLst>
          </p:cNvPr>
          <p:cNvSpPr/>
          <p:nvPr/>
        </p:nvSpPr>
        <p:spPr>
          <a:xfrm>
            <a:off x="615842" y="3748142"/>
            <a:ext cx="3332655" cy="1385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ea typeface="+mn-lt"/>
                <a:cs typeface="+mn-lt"/>
              </a:rPr>
              <a:t>Diseñar una interfaz de </a:t>
            </a:r>
            <a:r>
              <a:rPr lang="es-ES" err="1">
                <a:ea typeface="+mn-lt"/>
                <a:cs typeface="+mn-lt"/>
              </a:rPr>
              <a:t>usua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rio</a:t>
            </a:r>
            <a:r>
              <a:rPr lang="es-ES">
                <a:ea typeface="+mn-lt"/>
                <a:cs typeface="+mn-lt"/>
              </a:rPr>
              <a:t> intuitiva que facilite la gestión del inventario por parte de los encargados de la bodega</a:t>
            </a:r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55FB59E-E06B-307B-941F-186FF08C5199}"/>
              </a:ext>
            </a:extLst>
          </p:cNvPr>
          <p:cNvSpPr/>
          <p:nvPr/>
        </p:nvSpPr>
        <p:spPr>
          <a:xfrm>
            <a:off x="2227426" y="5342210"/>
            <a:ext cx="3175000" cy="121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Implementar un módulo de actualización automática del inventario en tiempo real </a:t>
            </a:r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1AED10-69F9-25B4-AE7B-CC627637B1AF}"/>
              </a:ext>
            </a:extLst>
          </p:cNvPr>
          <p:cNvSpPr/>
          <p:nvPr/>
        </p:nvSpPr>
        <p:spPr>
          <a:xfrm>
            <a:off x="4662321" y="3748143"/>
            <a:ext cx="2859690" cy="1385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Desarrollar un módulo de generación de tickets de retiro</a:t>
            </a:r>
            <a:endParaRPr lang="es-ES" err="1">
              <a:cs typeface="Calibri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F25B8C-D13A-82E5-62CD-F4D3DB161C41}"/>
              </a:ext>
            </a:extLst>
          </p:cNvPr>
          <p:cNvSpPr/>
          <p:nvPr/>
        </p:nvSpPr>
        <p:spPr>
          <a:xfrm>
            <a:off x="6746872" y="5333451"/>
            <a:ext cx="3175000" cy="1219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Migrar la información de inventario desde las planillas de Excel a la nueva plataforma</a:t>
            </a:r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F80C099-21C4-740F-04CB-746A92C51174}"/>
              </a:ext>
            </a:extLst>
          </p:cNvPr>
          <p:cNvSpPr/>
          <p:nvPr/>
        </p:nvSpPr>
        <p:spPr>
          <a:xfrm>
            <a:off x="8244598" y="3748141"/>
            <a:ext cx="3332655" cy="1385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Incorporar funcionalidades de reporte y análisis que permitan a la empresa generar informes sobre el uso de materiales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3038A52C-4A52-8A13-BDF9-998CBAF63755}"/>
              </a:ext>
            </a:extLst>
          </p:cNvPr>
          <p:cNvSpPr/>
          <p:nvPr/>
        </p:nvSpPr>
        <p:spPr>
          <a:xfrm>
            <a:off x="7073195" y="2429309"/>
            <a:ext cx="4301612" cy="2211331"/>
          </a:xfrm>
          <a:prstGeom prst="round2DiagRect">
            <a:avLst/>
          </a:prstGeom>
          <a:solidFill>
            <a:srgbClr val="2863C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cs typeface="Calibri" panose="020F0502020204030204"/>
              </a:rPr>
              <a:t>Dependencia de conexión a internet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Capacitación del Personal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Soporte Técnico Limitado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cs typeface="Calibri" panose="020F0502020204030204"/>
              </a:rPr>
              <a:t>Escalabilidad inicial</a:t>
            </a: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2AD5AEB8-5074-6E09-D39D-2A6F5F1AB00B}"/>
              </a:ext>
            </a:extLst>
          </p:cNvPr>
          <p:cNvSpPr/>
          <p:nvPr/>
        </p:nvSpPr>
        <p:spPr>
          <a:xfrm>
            <a:off x="948441" y="2501196"/>
            <a:ext cx="4301612" cy="3304011"/>
          </a:xfrm>
          <a:prstGeom prst="round2Diag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Automatización del Control de Inventario</a:t>
            </a:r>
            <a:endParaRPr lang="es-ES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Generación de Tickets de Retiro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Usuarios y Seguridad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Generación de </a:t>
            </a:r>
            <a:r>
              <a:rPr lang="es-ES" b="1">
                <a:ea typeface="+mn-lt"/>
                <a:cs typeface="+mn-lt"/>
              </a:rPr>
              <a:t>reportes personalizados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Interfaz Intuitiva y Responsiva</a:t>
            </a:r>
            <a:endParaRPr lang="es-ES" b="1">
              <a:cs typeface="Calibri" panose="020F0502020204030204"/>
            </a:endParaRPr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50565" y="383305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14377" y="772404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D089F44-1480-8B04-F8E1-7E94E2CA29D9}"/>
              </a:ext>
            </a:extLst>
          </p:cNvPr>
          <p:cNvSpPr/>
          <p:nvPr/>
        </p:nvSpPr>
        <p:spPr>
          <a:xfrm>
            <a:off x="1282407" y="1482409"/>
            <a:ext cx="3733492" cy="1053655"/>
          </a:xfrm>
          <a:prstGeom prst="roundRect">
            <a:avLst/>
          </a:prstGeom>
          <a:solidFill>
            <a:srgbClr val="561D6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Alcances del proyecto</a:t>
            </a:r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662F3EF-EC9D-E9CA-15FD-807FAF856CAD}"/>
              </a:ext>
            </a:extLst>
          </p:cNvPr>
          <p:cNvSpPr/>
          <p:nvPr/>
        </p:nvSpPr>
        <p:spPr>
          <a:xfrm>
            <a:off x="7364030" y="1468031"/>
            <a:ext cx="3733492" cy="1053655"/>
          </a:xfrm>
          <a:prstGeom prst="roundRect">
            <a:avLst/>
          </a:prstGeom>
          <a:solidFill>
            <a:srgbClr val="10377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Limitaciones del proyecto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Sistema de Gestión de Stock de bodega para Empresa Constructora CISEL</a:t>
            </a:r>
            <a:r>
              <a:rPr lang="es-MX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87EB2DB3-14A1-EBA0-91B3-C0E7CCB7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770" y="3428725"/>
            <a:ext cx="3222735" cy="306606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AF9E11-D95B-A94C-0279-850E089CF0A2}"/>
              </a:ext>
            </a:extLst>
          </p:cNvPr>
          <p:cNvSpPr txBox="1"/>
          <p:nvPr/>
        </p:nvSpPr>
        <p:spPr>
          <a:xfrm>
            <a:off x="530321" y="2758965"/>
            <a:ext cx="788178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ea typeface="+mn-lt"/>
                <a:cs typeface="+mn-lt"/>
              </a:rPr>
              <a:t>Se implementará la metodología ágil Scrum, destacada por ser especialmente adecuada para entornos donde la flexibilidad y la adaptación a las necesidades del cliente son cruciales. </a:t>
            </a:r>
          </a:p>
          <a:p>
            <a:endParaRPr lang="es-ES" sz="2000">
              <a:cs typeface="Calibri"/>
            </a:endParaRPr>
          </a:p>
          <a:p>
            <a:r>
              <a:rPr lang="es-ES" sz="2000">
                <a:ea typeface="+mn-lt"/>
                <a:cs typeface="+mn-lt"/>
              </a:rPr>
              <a:t>Su enfoque en la colaboración continua y la entrega incremental de productos permite a los equipos responder rápidamente a los cambios y mejorar continuamente el proceso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992217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48818C8-8998-CB5D-8032-80BB9736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7" y="1712332"/>
            <a:ext cx="5742162" cy="498831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BEC7AEE-B171-3064-9DDE-D6161D88076F}"/>
              </a:ext>
            </a:extLst>
          </p:cNvPr>
          <p:cNvSpPr txBox="1"/>
          <p:nvPr/>
        </p:nvSpPr>
        <p:spPr>
          <a:xfrm>
            <a:off x="5821680" y="2996720"/>
            <a:ext cx="6766559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5000" dirty="0">
                <a:hlinkClick r:id="rId4"/>
              </a:rPr>
              <a:t>Cronograma</a:t>
            </a:r>
            <a:endParaRPr lang="es-MX" sz="5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84251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506604A2-EAD6-908F-69B6-3828CBBA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9" y="825677"/>
            <a:ext cx="4924970" cy="60269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FCE855E-9BF8-A575-848E-FBA64F207B21}"/>
              </a:ext>
            </a:extLst>
          </p:cNvPr>
          <p:cNvSpPr txBox="1"/>
          <p:nvPr/>
        </p:nvSpPr>
        <p:spPr>
          <a:xfrm>
            <a:off x="6273517" y="2158089"/>
            <a:ext cx="4920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>
                <a:cs typeface="Calibri"/>
                <a:hlinkClick r:id="rId4"/>
              </a:rPr>
              <a:t>Arquitectura de software</a:t>
            </a:r>
            <a:endParaRPr lang="es-E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/>
              <a:t>PROYECTO “</a:t>
            </a:r>
            <a:r>
              <a:rPr lang="es-MX">
                <a:ea typeface="+mn-lt"/>
                <a:cs typeface="+mn-lt"/>
              </a:rPr>
              <a:t>Sistema de Gestión de Stock de bodega para Empresa Constructora CISEL</a:t>
            </a:r>
            <a:r>
              <a:rPr lang="es-MX"/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2712240"/>
            <a:ext cx="12191999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8800" dirty="0">
                <a:hlinkClick r:id="rId3"/>
              </a:rPr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revision>61</cp:revision>
  <dcterms:created xsi:type="dcterms:W3CDTF">2023-10-28T21:12:11Z</dcterms:created>
  <dcterms:modified xsi:type="dcterms:W3CDTF">2024-11-23T00:27:06Z</dcterms:modified>
</cp:coreProperties>
</file>