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E2486F6-2EFA-45AF-8592-3C88A3A61B07}">
  <a:tblStyle styleId="{AE2486F6-2EFA-45AF-8592-3C88A3A61B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d7c51f328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d7c51f328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2532fed9c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2532fed9c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a4e019b772_1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a4e019b772_1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2532fed9c7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2532fed9c7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2532fed9c7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2532fed9c7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2532fed9c7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2532fed9c7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2532fed9c7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2532fed9c7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2532fed9c7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2532fed9c7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d7c51f328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d7c51f328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6.png"/><Relationship Id="rId6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94175" y="172475"/>
            <a:ext cx="8520600" cy="161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Character Types in SQL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94175" y="20693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Comment arrêter de se prendre la tête là-dessus pour toujours (ou pas).</a:t>
            </a:r>
            <a:endParaRPr i="1"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3975" y="2452275"/>
            <a:ext cx="2381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Correctifs</a:t>
            </a:r>
            <a:endParaRPr/>
          </a:p>
        </p:txBody>
      </p:sp>
      <p:pic>
        <p:nvPicPr>
          <p:cNvPr id="366" name="Google Shape;3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125" y="2047875"/>
            <a:ext cx="6181725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2"/>
          <p:cNvSpPr txBox="1"/>
          <p:nvPr/>
        </p:nvSpPr>
        <p:spPr>
          <a:xfrm>
            <a:off x="575875" y="4183875"/>
            <a:ext cx="5698500" cy="585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Attention: si la donnée est tronquée lors de l’insert, on aura une exception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“Warning: 1265 Data truncated for column ‘toto’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8" name="Google Shape;36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4400" y="3817376"/>
            <a:ext cx="999300" cy="9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200003">
            <a:off x="7003541" y="205312"/>
            <a:ext cx="2502862" cy="2140746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Char, VarChar, NVarChar, toi-même tu sais.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	</a:t>
            </a:r>
            <a:endParaRPr/>
          </a:p>
        </p:txBody>
      </p:sp>
      <p:graphicFrame>
        <p:nvGraphicFramePr>
          <p:cNvPr id="286" name="Google Shape;286;p14"/>
          <p:cNvGraphicFramePr/>
          <p:nvPr/>
        </p:nvGraphicFramePr>
        <p:xfrm>
          <a:off x="1270350" y="235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{AE2486F6-2EFA-45AF-8592-3C88A3A61B07}</a:tableStyleId>
              </a:tblPr>
              <a:tblGrid>
                <a:gridCol w="1419150"/>
                <a:gridCol w="1419150"/>
                <a:gridCol w="1419150"/>
                <a:gridCol w="1419150"/>
                <a:gridCol w="1419150"/>
              </a:tblGrid>
              <a:tr h="48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Char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VarChar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NChar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NVarchar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UniCode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ASCII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87" name="Google Shape;28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0875" y="2878695"/>
            <a:ext cx="349775" cy="34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5950" y="2878700"/>
            <a:ext cx="376827" cy="349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9750" y="2878700"/>
            <a:ext cx="376827" cy="349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8425" y="2878695"/>
            <a:ext cx="349775" cy="34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4"/>
          <p:cNvSpPr txBox="1"/>
          <p:nvPr/>
        </p:nvSpPr>
        <p:spPr>
          <a:xfrm>
            <a:off x="1303800" y="3902525"/>
            <a:ext cx="48507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Unicode : 2 bytes (16 bits pour 149 000 caractères) par caractère.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utf-8, ANSI et ASCII étendu : 256 caractères.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2" name="Google Shape;29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350" y="3361025"/>
            <a:ext cx="376827" cy="349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4900" y="3361025"/>
            <a:ext cx="376827" cy="349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5950" y="3361025"/>
            <a:ext cx="376827" cy="349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9750" y="3361025"/>
            <a:ext cx="376827" cy="34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200003">
            <a:off x="7036991" y="-363038"/>
            <a:ext cx="2502862" cy="2140746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Char, VarChar, NVarChar, toi-même tu sais.</a:t>
            </a:r>
            <a:endParaRPr/>
          </a:p>
        </p:txBody>
      </p:sp>
      <p:graphicFrame>
        <p:nvGraphicFramePr>
          <p:cNvPr id="302" name="Google Shape;302;p15"/>
          <p:cNvGraphicFramePr/>
          <p:nvPr/>
        </p:nvGraphicFramePr>
        <p:xfrm>
          <a:off x="1303800" y="178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{AE2486F6-2EFA-45AF-8592-3C88A3A61B07}</a:tableStyleId>
              </a:tblPr>
              <a:tblGrid>
                <a:gridCol w="1557950"/>
                <a:gridCol w="1557950"/>
                <a:gridCol w="1557950"/>
                <a:gridCol w="1557950"/>
              </a:tblGrid>
              <a:tr h="48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Char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NChar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VarChar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NVarchar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255 caractères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511 caractères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65 535 caractères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 Gb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87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la longueur est fixe !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la longueur est variable !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  <p:sp>
        <p:nvSpPr>
          <p:cNvPr id="303" name="Google Shape;303;p15"/>
          <p:cNvSpPr txBox="1"/>
          <p:nvPr/>
        </p:nvSpPr>
        <p:spPr>
          <a:xfrm>
            <a:off x="1303800" y="3314150"/>
            <a:ext cx="48507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char(200) contiendra donc toujours 200 bytes en mémoire, tandis que nchar(200) contiendra exactement la mémoire nécessaire au texte stocké (+ 1 ou 2 byte pour stocker la longueur).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4" name="Google Shape;304;p15"/>
          <p:cNvSpPr txBox="1"/>
          <p:nvPr/>
        </p:nvSpPr>
        <p:spPr>
          <a:xfrm>
            <a:off x="175525" y="4279250"/>
            <a:ext cx="8634300" cy="7851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Attention : NVarchar a une valeur MAX de 4000 ! Au delà, on peut utiliser “max” afin de stocker des valeurs bien plus importantes..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 plus, </a:t>
            </a:r>
            <a:r>
              <a:rPr b="1"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les colonnes de type text, xml, image et xvarchar(max) ne peuvent être utilisées comme index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00" y="1361925"/>
            <a:ext cx="4432549" cy="12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Houston, on a un problème ..</a:t>
            </a:r>
            <a:endParaRPr/>
          </a:p>
        </p:txBody>
      </p:sp>
      <p:pic>
        <p:nvPicPr>
          <p:cNvPr id="311" name="Google Shape;3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3175" y="1807375"/>
            <a:ext cx="4798025" cy="328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200" y="2717850"/>
            <a:ext cx="4090450" cy="165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6"/>
          <p:cNvSpPr txBox="1"/>
          <p:nvPr/>
        </p:nvSpPr>
        <p:spPr>
          <a:xfrm>
            <a:off x="484775" y="4630500"/>
            <a:ext cx="481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link : https://github.com/dotnet/efcore/issues/22331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C’est pas nous, c’est eux !</a:t>
            </a:r>
            <a:endParaRPr/>
          </a:p>
        </p:txBody>
      </p:sp>
      <p:pic>
        <p:nvPicPr>
          <p:cNvPr id="319" name="Google Shape;3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00" y="1523425"/>
            <a:ext cx="4708376" cy="104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9000" y="1365800"/>
            <a:ext cx="3324875" cy="295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666" y="2801996"/>
            <a:ext cx="4680380" cy="15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7"/>
          <p:cNvSpPr txBox="1"/>
          <p:nvPr/>
        </p:nvSpPr>
        <p:spPr>
          <a:xfrm>
            <a:off x="601800" y="4613800"/>
            <a:ext cx="4814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link : https://github.com/dotnet/SqlClient/issues/593</a:t>
            </a:r>
            <a:endParaRPr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chiffres sur 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lettres</a:t>
            </a:r>
            <a:endParaRPr/>
          </a:p>
        </p:txBody>
      </p:sp>
      <p:pic>
        <p:nvPicPr>
          <p:cNvPr id="328" name="Google Shape;3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2275" y="0"/>
            <a:ext cx="4401717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chiffres sur 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lettres</a:t>
            </a:r>
            <a:endParaRPr/>
          </a:p>
        </p:txBody>
      </p:sp>
      <p:pic>
        <p:nvPicPr>
          <p:cNvPr id="334" name="Google Shape;334;p19"/>
          <p:cNvPicPr preferRelativeResize="0"/>
          <p:nvPr/>
        </p:nvPicPr>
        <p:blipFill rotWithShape="1">
          <a:blip r:embed="rId3">
            <a:alphaModFix/>
          </a:blip>
          <a:srcRect b="11080" l="1300" r="-1300" t="-11080"/>
          <a:stretch/>
        </p:blipFill>
        <p:spPr>
          <a:xfrm>
            <a:off x="1303800" y="2254925"/>
            <a:ext cx="578167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800" y="3692432"/>
            <a:ext cx="5781675" cy="1070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4605" y="2421300"/>
            <a:ext cx="1414439" cy="7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2325" y="3728075"/>
            <a:ext cx="999000" cy="9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Correctifs</a:t>
            </a:r>
            <a:endParaRPr/>
          </a:p>
        </p:txBody>
      </p:sp>
      <p:sp>
        <p:nvSpPr>
          <p:cNvPr id="343" name="Google Shape;343;p20"/>
          <p:cNvSpPr txBox="1"/>
          <p:nvPr/>
        </p:nvSpPr>
        <p:spPr>
          <a:xfrm>
            <a:off x="5750525" y="1554650"/>
            <a:ext cx="3410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4" name="Google Shape;344;p20"/>
          <p:cNvSpPr txBox="1"/>
          <p:nvPr/>
        </p:nvSpPr>
        <p:spPr>
          <a:xfrm>
            <a:off x="534925" y="1597875"/>
            <a:ext cx="48144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 : Utiliser les méthodes sync plutôt que async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2 : Passer à SqlClient 5.2.2 qui corrige le bug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3 : Augmenter le Packet Size à 32kb pour les connections non encryptées, 16kb sinon.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La taille par défaut est de 8kb.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4 : Si possible, utiliser une convention sur les string size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5" name="Google Shape;345;p20"/>
          <p:cNvSpPr txBox="1"/>
          <p:nvPr/>
        </p:nvSpPr>
        <p:spPr>
          <a:xfrm>
            <a:off x="575875" y="3082375"/>
            <a:ext cx="5698500" cy="585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System.ArgumentException: Invalid 'Packet Size'.  The value must be an integer &gt;= 512 and &lt;= 32768.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6" name="Google Shape;346;p20"/>
          <p:cNvSpPr txBox="1"/>
          <p:nvPr/>
        </p:nvSpPr>
        <p:spPr>
          <a:xfrm>
            <a:off x="575875" y="4183875"/>
            <a:ext cx="5698500" cy="585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Attention: si la donnée est tronquée lors de l’insert, on aura une exception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“Warning: 1265 Data truncated for column ‘toto’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7" name="Google Shape;3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4375" y="2875226"/>
            <a:ext cx="999300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4400" y="3817376"/>
            <a:ext cx="999300" cy="9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Correctifs</a:t>
            </a:r>
            <a:endParaRPr/>
          </a:p>
        </p:txBody>
      </p:sp>
      <p:sp>
        <p:nvSpPr>
          <p:cNvPr id="354" name="Google Shape;354;p21"/>
          <p:cNvSpPr txBox="1"/>
          <p:nvPr/>
        </p:nvSpPr>
        <p:spPr>
          <a:xfrm>
            <a:off x="5750525" y="1554650"/>
            <a:ext cx="3410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5" name="Google Shape;3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1750" y="1589600"/>
            <a:ext cx="571500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1750" y="2722463"/>
            <a:ext cx="626745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1750" y="3817850"/>
            <a:ext cx="5124450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1"/>
          <p:cNvSpPr txBox="1"/>
          <p:nvPr/>
        </p:nvSpPr>
        <p:spPr>
          <a:xfrm>
            <a:off x="617250" y="1868638"/>
            <a:ext cx="929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EF 9.0.0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9" name="Google Shape;359;p21"/>
          <p:cNvSpPr txBox="1"/>
          <p:nvPr/>
        </p:nvSpPr>
        <p:spPr>
          <a:xfrm>
            <a:off x="617250" y="2901463"/>
            <a:ext cx="172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EF 9.0.0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SqlClient 5.2.2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0" name="Google Shape;360;p21"/>
          <p:cNvSpPr txBox="1"/>
          <p:nvPr/>
        </p:nvSpPr>
        <p:spPr>
          <a:xfrm>
            <a:off x="617250" y="4081073"/>
            <a:ext cx="1729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EF 9.0.0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SqlClient 5.2.2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Packet Size : 32768</a:t>
            </a:r>
            <a:endParaRPr sz="1100">
              <a:solidFill>
                <a:srgbClr val="D69D8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