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5" r:id="rId4"/>
    <p:sldId id="261" r:id="rId5"/>
    <p:sldId id="266" r:id="rId6"/>
    <p:sldId id="258" r:id="rId7"/>
    <p:sldId id="267" r:id="rId8"/>
    <p:sldId id="262" r:id="rId9"/>
    <p:sldId id="263" r:id="rId10"/>
    <p:sldId id="264" r:id="rId11"/>
    <p:sldId id="268" r:id="rId12"/>
    <p:sldId id="269" r:id="rId13"/>
    <p:sldId id="259" r:id="rId14"/>
    <p:sldId id="270" r:id="rId15"/>
    <p:sldId id="271" r:id="rId16"/>
    <p:sldId id="273" r:id="rId17"/>
    <p:sldId id="274" r:id="rId18"/>
    <p:sldId id="275" r:id="rId19"/>
    <p:sldId id="260" r:id="rId20"/>
    <p:sldId id="27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02" autoAdjust="0"/>
  </p:normalViewPr>
  <p:slideViewPr>
    <p:cSldViewPr snapToGrid="0">
      <p:cViewPr varScale="1">
        <p:scale>
          <a:sx n="89" d="100"/>
          <a:sy n="89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4B8B3-F5EC-4041-BE15-D9DCEDE6C0C8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95CA0-1A13-4C91-82B4-324DCCC2F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032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81FF6-EF68-470E-BAC8-6721469E19E5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30EEA-6DEF-44E2-A721-977D575B6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87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By </a:t>
            </a:r>
            <a:r>
              <a:rPr lang="fr-FR" dirty="0" err="1" smtClean="0"/>
              <a:t>words</a:t>
            </a:r>
            <a:r>
              <a:rPr lang="fr-FR" dirty="0" smtClean="0"/>
              <a:t>, </a:t>
            </a:r>
            <a:r>
              <a:rPr lang="fr-FR" dirty="0" err="1" smtClean="0"/>
              <a:t>explain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influence</a:t>
            </a:r>
            <a:r>
              <a:rPr lang="fr-FR" baseline="0" dirty="0" smtClean="0"/>
              <a:t> on final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!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0EEA-6DEF-44E2-A721-977D575B61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1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0EEA-6DEF-44E2-A721-977D575B61A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3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Explain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*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explaining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sign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for LF </a:t>
            </a:r>
            <a:r>
              <a:rPr lang="fr-FR" baseline="0" dirty="0" err="1" smtClean="0"/>
              <a:t>treatments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0EEA-6DEF-44E2-A721-977D575B61A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25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0EEA-6DEF-44E2-A721-977D575B61A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497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0EEA-6DEF-44E2-A721-977D575B61A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69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ADD THAT ALL DATA OBTAINED</a:t>
            </a:r>
            <a:r>
              <a:rPr lang="fr-FR" baseline="0" dirty="0" smtClean="0"/>
              <a:t> WILL CONTRIBUTE TO THE MODEL OF ANTOINE, </a:t>
            </a:r>
            <a:r>
              <a:rPr lang="fr-FR" baseline="0" dirty="0" err="1" smtClean="0"/>
              <a:t>mainly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kinetics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harvest</a:t>
            </a:r>
            <a:r>
              <a:rPr lang="fr-FR" baseline="0" dirty="0" smtClean="0"/>
              <a:t> and post </a:t>
            </a:r>
            <a:r>
              <a:rPr lang="fr-FR" baseline="0" dirty="0" err="1" smtClean="0"/>
              <a:t>harvest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;, but in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I </a:t>
            </a:r>
            <a:r>
              <a:rPr lang="fr-FR" baseline="0" dirty="0" err="1" smtClean="0"/>
              <a:t>focused</a:t>
            </a:r>
            <a:r>
              <a:rPr lang="fr-FR" baseline="0" dirty="0" smtClean="0"/>
              <a:t> on post </a:t>
            </a:r>
            <a:r>
              <a:rPr lang="fr-FR" baseline="0" dirty="0" err="1" smtClean="0"/>
              <a:t>harvest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0EEA-6DEF-44E2-A721-977D575B61A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90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ADD </a:t>
            </a:r>
            <a:r>
              <a:rPr lang="fr-FR" dirty="0" err="1" smtClean="0"/>
              <a:t>picture</a:t>
            </a:r>
            <a:r>
              <a:rPr lang="fr-FR" dirty="0" smtClean="0"/>
              <a:t> </a:t>
            </a:r>
            <a:r>
              <a:rPr lang="fr-FR" dirty="0" err="1" smtClean="0"/>
              <a:t>cogshall</a:t>
            </a:r>
            <a:r>
              <a:rPr lang="fr-FR" dirty="0" smtClean="0"/>
              <a:t> fruit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0EEA-6DEF-44E2-A721-977D575B61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54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 </a:t>
            </a:r>
            <a:r>
              <a:rPr lang="fr-FR" dirty="0" err="1" smtClean="0"/>
              <a:t>studied</a:t>
            </a:r>
            <a:r>
              <a:rPr lang="fr-FR" dirty="0" smtClean="0"/>
              <a:t> </a:t>
            </a:r>
            <a:r>
              <a:rPr lang="fr-FR" dirty="0" err="1" smtClean="0"/>
              <a:t>factors</a:t>
            </a:r>
            <a:r>
              <a:rPr lang="fr-FR" dirty="0" smtClean="0"/>
              <a:t>: </a:t>
            </a:r>
            <a:r>
              <a:rPr lang="fr-FR" dirty="0" err="1" smtClean="0"/>
              <a:t>pre</a:t>
            </a:r>
            <a:r>
              <a:rPr lang="fr-FR" dirty="0" smtClean="0"/>
              <a:t> </a:t>
            </a:r>
            <a:r>
              <a:rPr lang="fr-FR" dirty="0" err="1" smtClean="0"/>
              <a:t>harvest</a:t>
            </a:r>
            <a:r>
              <a:rPr lang="fr-FR" dirty="0" smtClean="0"/>
              <a:t>- at </a:t>
            </a:r>
            <a:r>
              <a:rPr lang="fr-FR" dirty="0" err="1" smtClean="0"/>
              <a:t>harvest</a:t>
            </a:r>
            <a:r>
              <a:rPr lang="fr-FR" baseline="0" dirty="0" smtClean="0"/>
              <a:t> and post </a:t>
            </a:r>
            <a:r>
              <a:rPr lang="fr-FR" baseline="0" dirty="0" err="1" smtClean="0"/>
              <a:t>harvest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PRE HARVEST = </a:t>
            </a:r>
            <a:r>
              <a:rPr lang="fr-FR" baseline="0" dirty="0" err="1" smtClean="0"/>
              <a:t>Growing</a:t>
            </a:r>
            <a:r>
              <a:rPr lang="fr-FR" baseline="0" dirty="0" smtClean="0"/>
              <a:t> condition factor : to control </a:t>
            </a:r>
            <a:r>
              <a:rPr lang="fr-FR" baseline="0" dirty="0" err="1" smtClean="0"/>
              <a:t>Carbon</a:t>
            </a:r>
            <a:r>
              <a:rPr lang="fr-FR" baseline="0" dirty="0" smtClean="0"/>
              <a:t> assimilation: </a:t>
            </a:r>
            <a:r>
              <a:rPr lang="fr-FR" baseline="0" dirty="0" err="1" smtClean="0"/>
              <a:t>lef</a:t>
            </a:r>
            <a:r>
              <a:rPr lang="fr-FR" baseline="0" dirty="0" smtClean="0"/>
              <a:t> fruit ratio: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leaves</a:t>
            </a:r>
            <a:r>
              <a:rPr lang="fr-FR" baseline="0" dirty="0" smtClean="0"/>
              <a:t> per fruit. </a:t>
            </a:r>
            <a:r>
              <a:rPr lang="fr-FR" baseline="0" dirty="0" err="1" smtClean="0"/>
              <a:t>Decided</a:t>
            </a:r>
            <a:r>
              <a:rPr lang="fr-FR" baseline="0" dirty="0" smtClean="0"/>
              <a:t> to do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treatments</a:t>
            </a:r>
            <a:r>
              <a:rPr lang="fr-FR" baseline="0" dirty="0" smtClean="0"/>
              <a:t>: 100 and 25.</a:t>
            </a:r>
          </a:p>
          <a:p>
            <a:r>
              <a:rPr lang="fr-FR" baseline="0" dirty="0" err="1" smtClean="0"/>
              <a:t>Leaf</a:t>
            </a:r>
            <a:r>
              <a:rPr lang="fr-FR" baseline="0" dirty="0" smtClean="0"/>
              <a:t> has been </a:t>
            </a:r>
            <a:r>
              <a:rPr lang="fr-FR" baseline="0" dirty="0" err="1" smtClean="0"/>
              <a:t>adjusted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before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during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experiment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adjust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eventual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fallen</a:t>
            </a:r>
            <a:r>
              <a:rPr lang="fr-FR" baseline="0" dirty="0" smtClean="0"/>
              <a:t> fruit </a:t>
            </a:r>
          </a:p>
          <a:p>
            <a:r>
              <a:rPr lang="fr-FR" baseline="0" dirty="0" smtClean="0"/>
              <a:t>Branches </a:t>
            </a:r>
            <a:r>
              <a:rPr lang="fr-FR" baseline="0" dirty="0" err="1" smtClean="0"/>
              <a:t>were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for dimension. </a:t>
            </a:r>
            <a:r>
              <a:rPr lang="fr-FR" baseline="0" dirty="0" err="1" smtClean="0"/>
              <a:t>Grindled</a:t>
            </a:r>
            <a:r>
              <a:rPr lang="fr-FR" baseline="0" dirty="0" smtClean="0"/>
              <a:t> 59 </a:t>
            </a:r>
            <a:r>
              <a:rPr lang="fr-FR" baseline="0" dirty="0" err="1" smtClean="0"/>
              <a:t>days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bloom to control </a:t>
            </a:r>
            <a:r>
              <a:rPr lang="fr-FR" baseline="0" dirty="0" err="1" smtClean="0"/>
              <a:t>phloem</a:t>
            </a:r>
            <a:r>
              <a:rPr lang="fr-FR" baseline="0" dirty="0" smtClean="0"/>
              <a:t> flow and stop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.  (DO ANIMATION WITH THESE INFO) </a:t>
            </a:r>
          </a:p>
          <a:p>
            <a:endParaRPr lang="fr-FR" baseline="0" dirty="0" smtClean="0"/>
          </a:p>
          <a:p>
            <a:r>
              <a:rPr lang="fr-FR" baseline="0" dirty="0" smtClean="0"/>
              <a:t>At </a:t>
            </a:r>
            <a:r>
              <a:rPr lang="fr-FR" baseline="0" dirty="0" err="1" smtClean="0"/>
              <a:t>harvest</a:t>
            </a:r>
            <a:r>
              <a:rPr lang="fr-FR" baseline="0" dirty="0" smtClean="0"/>
              <a:t> factor: fruit </a:t>
            </a:r>
            <a:r>
              <a:rPr lang="fr-FR" baseline="0" dirty="0" err="1" smtClean="0"/>
              <a:t>maturity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Harvested</a:t>
            </a:r>
            <a:r>
              <a:rPr lang="fr-FR" baseline="0" dirty="0" smtClean="0"/>
              <a:t> in 3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moments. G GM PY, stages </a:t>
            </a:r>
            <a:r>
              <a:rPr lang="fr-FR" baseline="0" dirty="0" err="1" smtClean="0"/>
              <a:t>defined</a:t>
            </a:r>
            <a:r>
              <a:rPr lang="fr-FR" baseline="0" dirty="0" smtClean="0"/>
              <a:t> by fluorescence 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(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) </a:t>
            </a:r>
          </a:p>
          <a:p>
            <a:r>
              <a:rPr lang="fr-FR" baseline="0" dirty="0" err="1" smtClean="0"/>
              <a:t>Additional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, observe % of </a:t>
            </a:r>
            <a:r>
              <a:rPr lang="fr-FR" baseline="0" dirty="0" err="1" smtClean="0"/>
              <a:t>yellow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color</a:t>
            </a:r>
            <a:r>
              <a:rPr lang="fr-FR" baseline="0" dirty="0" smtClean="0"/>
              <a:t> of the skin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Post </a:t>
            </a:r>
            <a:r>
              <a:rPr lang="fr-FR" baseline="0" dirty="0" err="1" smtClean="0"/>
              <a:t>Harvest</a:t>
            </a:r>
            <a:r>
              <a:rPr lang="fr-FR" baseline="0" dirty="0" smtClean="0"/>
              <a:t>: Cons </a:t>
            </a:r>
            <a:r>
              <a:rPr lang="fr-FR" baseline="0" dirty="0" err="1" smtClean="0"/>
              <a:t>treatment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cons conditions in cold </a:t>
            </a:r>
            <a:r>
              <a:rPr lang="fr-FR" baseline="0" dirty="0" err="1" smtClean="0"/>
              <a:t>chamber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storage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environment</a:t>
            </a:r>
            <a:r>
              <a:rPr lang="fr-FR" baseline="0" dirty="0" smtClean="0"/>
              <a:t>. T10 </a:t>
            </a:r>
            <a:r>
              <a:rPr lang="fr-FR" baseline="0" dirty="0" err="1" smtClean="0"/>
              <a:t>mainly</a:t>
            </a:r>
            <a:r>
              <a:rPr lang="fr-FR" baseline="0" dirty="0" smtClean="0"/>
              <a:t> for export </a:t>
            </a:r>
            <a:r>
              <a:rPr lang="fr-FR" baseline="0" dirty="0" err="1" smtClean="0"/>
              <a:t>while</a:t>
            </a:r>
            <a:r>
              <a:rPr lang="fr-FR" baseline="0" dirty="0" smtClean="0"/>
              <a:t> T20 for local </a:t>
            </a:r>
            <a:r>
              <a:rPr lang="fr-FR" baseline="0" dirty="0" err="1" smtClean="0"/>
              <a:t>consumtion</a:t>
            </a:r>
            <a:r>
              <a:rPr lang="fr-FR" baseline="0" dirty="0" smtClean="0"/>
              <a:t>. T 10 not for PY, </a:t>
            </a:r>
            <a:r>
              <a:rPr lang="fr-FR" baseline="0" dirty="0" err="1" smtClean="0"/>
              <a:t>already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mautre</a:t>
            </a:r>
            <a:r>
              <a:rPr lang="fr-FR" baseline="0" dirty="0" smtClean="0"/>
              <a:t>, no </a:t>
            </a:r>
            <a:r>
              <a:rPr lang="fr-FR" baseline="0" dirty="0" err="1" smtClean="0"/>
              <a:t>sense</a:t>
            </a:r>
            <a:r>
              <a:rPr lang="fr-FR" baseline="0" dirty="0" smtClean="0"/>
              <a:t> for export 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0EEA-6DEF-44E2-A721-977D575B61A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9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Table of FACTORS COMBINATION: 10 </a:t>
            </a:r>
            <a:r>
              <a:rPr lang="fr-FR" dirty="0" err="1" smtClean="0"/>
              <a:t>diff</a:t>
            </a:r>
            <a:r>
              <a:rPr lang="fr-FR" dirty="0" smtClean="0"/>
              <a:t> combo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0EEA-6DEF-44E2-A721-977D575B61A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39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DAB: </a:t>
            </a:r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1 </a:t>
            </a:r>
            <a:r>
              <a:rPr lang="fr-FR" dirty="0" err="1" smtClean="0"/>
              <a:t>September</a:t>
            </a:r>
            <a:r>
              <a:rPr lang="fr-FR" baseline="0" dirty="0" smtClean="0"/>
              <a:t> 2018</a:t>
            </a:r>
          </a:p>
          <a:p>
            <a:r>
              <a:rPr lang="fr-FR" baseline="0" dirty="0" err="1" smtClean="0"/>
              <a:t>Number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full bloom. PJ 25 and 100 </a:t>
            </a:r>
            <a:r>
              <a:rPr lang="fr-FR" baseline="0" dirty="0" err="1" smtClean="0"/>
              <a:t>got</a:t>
            </a:r>
            <a:r>
              <a:rPr lang="fr-FR" baseline="0" dirty="0" smtClean="0"/>
              <a:t> at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maturation stage in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moments </a:t>
            </a:r>
          </a:p>
          <a:p>
            <a:r>
              <a:rPr lang="fr-FR" baseline="0" dirty="0" smtClean="0"/>
              <a:t>Second graph, to </a:t>
            </a:r>
            <a:r>
              <a:rPr lang="fr-FR" baseline="0" dirty="0" err="1" smtClean="0"/>
              <a:t>appear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afterwords</a:t>
            </a:r>
            <a:r>
              <a:rPr lang="fr-FR" baseline="0" dirty="0" smtClean="0"/>
              <a:t> : How </a:t>
            </a:r>
            <a:r>
              <a:rPr lang="fr-FR" baseline="0" dirty="0" err="1" smtClean="0"/>
              <a:t>harvested</a:t>
            </a:r>
            <a:r>
              <a:rPr lang="fr-FR" baseline="0" dirty="0" smtClean="0"/>
              <a:t> fruits have been </a:t>
            </a:r>
            <a:r>
              <a:rPr lang="fr-FR" baseline="0" dirty="0" err="1" smtClean="0"/>
              <a:t>devided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Explain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three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conservation modes. Fruits </a:t>
            </a:r>
            <a:r>
              <a:rPr lang="fr-FR" baseline="0" dirty="0" err="1" smtClean="0"/>
              <a:t>taken</a:t>
            </a:r>
            <a:r>
              <a:rPr lang="fr-FR" baseline="0" dirty="0" smtClean="0"/>
              <a:t> out of conservation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mature.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0EEA-6DEF-44E2-A721-977D575B61A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711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Explain</a:t>
            </a:r>
            <a:r>
              <a:rPr lang="fr-FR" dirty="0" smtClean="0"/>
              <a:t> more about </a:t>
            </a:r>
            <a:r>
              <a:rPr lang="fr-FR" dirty="0" err="1" smtClean="0"/>
              <a:t>them</a:t>
            </a:r>
            <a:r>
              <a:rPr lang="fr-FR" dirty="0" smtClean="0"/>
              <a:t> by 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0EEA-6DEF-44E2-A721-977D575B61A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5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ALL HOMOGENEITY PROOVED.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0EEA-6DEF-44E2-A721-977D575B61A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80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ALL HETEROGENEOUS for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individual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factors</a:t>
            </a:r>
            <a:r>
              <a:rPr lang="fr-FR" baseline="0" dirty="0" smtClean="0"/>
              <a:t>. Interactions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for Fv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0EEA-6DEF-44E2-A721-977D575B61A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96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15F-B369-4B56-8642-B35B777152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96C6-5789-4A69-B81E-56B15FCD8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1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15F-B369-4B56-8642-B35B777152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96C6-5789-4A69-B81E-56B15FCD8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0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15F-B369-4B56-8642-B35B777152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96C6-5789-4A69-B81E-56B15FCD8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92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15F-B369-4B56-8642-B35B777152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96C6-5789-4A69-B81E-56B15FCD8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02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15F-B369-4B56-8642-B35B777152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96C6-5789-4A69-B81E-56B15FCD8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73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15F-B369-4B56-8642-B35B777152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96C6-5789-4A69-B81E-56B15FCD8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1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15F-B369-4B56-8642-B35B777152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96C6-5789-4A69-B81E-56B15FCD8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63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15F-B369-4B56-8642-B35B777152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96C6-5789-4A69-B81E-56B15FCD8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1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15F-B369-4B56-8642-B35B777152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96C6-5789-4A69-B81E-56B15FCD8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65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15F-B369-4B56-8642-B35B777152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96C6-5789-4A69-B81E-56B15FCD8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18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15F-B369-4B56-8642-B35B777152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96C6-5789-4A69-B81E-56B15FCD8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38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5915F-B369-4B56-8642-B35B777152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96C6-5789-4A69-B81E-56B15FCD8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64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jpe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50060" y="4324548"/>
            <a:ext cx="4168162" cy="458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75571" y="2040216"/>
            <a:ext cx="702526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CHARACTERIZATION OF COGSHALL MANGO QUALITY IN PRE AND POST HARVEST STAGES</a:t>
            </a:r>
            <a:endParaRPr kumimoji="0" lang="en-US" alt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980" y="691375"/>
            <a:ext cx="10504449" cy="52522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292575" y="5027861"/>
            <a:ext cx="1102112" cy="91573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885513" y="4821226"/>
            <a:ext cx="666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Isabelle GRECHI, Rob SCHOUTEN,  Antoine DROUILLARD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CIRAD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UPR Hortsys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 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903305" y="1363899"/>
            <a:ext cx="516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Celeste</a:t>
            </a:r>
            <a:r>
              <a:rPr lang="fr-FR" dirty="0" smtClean="0"/>
              <a:t> RIGHI RICCO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23470" y="1656197"/>
            <a:ext cx="5094249" cy="3761136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Homogeneity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fr-FR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980" y="265043"/>
            <a:ext cx="10504449" cy="628329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35980" y="129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MATERIAL AND METHODS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6" name="Image 5" descr="C:\Users\rroussel\Desktop\Dossier Prod\logoCirad_fr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34789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416204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11668" y="5663378"/>
            <a:ext cx="1102112" cy="91573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714377" y="1085373"/>
            <a:ext cx="8547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Experimental</a:t>
            </a:r>
            <a:r>
              <a:rPr lang="fr-FR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 design: 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Initial </a:t>
            </a: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evaluation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sampled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fruits </a:t>
            </a:r>
            <a:endParaRPr lang="fr-FR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fr-FR" dirty="0"/>
          </a:p>
        </p:txBody>
      </p:sp>
      <p:pic>
        <p:nvPicPr>
          <p:cNvPr id="15" name="Image 1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3" y="2644367"/>
            <a:ext cx="4704834" cy="3071957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91" y="2638296"/>
            <a:ext cx="4293139" cy="309578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183462" y="2268964"/>
            <a:ext cx="1285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LF25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150132" y="2284353"/>
            <a:ext cx="89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LF100</a:t>
            </a:r>
            <a:endParaRPr lang="fr-FR" dirty="0"/>
          </a:p>
        </p:txBody>
      </p:sp>
      <p:pic>
        <p:nvPicPr>
          <p:cNvPr id="18" name="Image 1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02" y="2669074"/>
            <a:ext cx="4772685" cy="3047250"/>
          </a:xfrm>
          <a:prstGeom prst="rect">
            <a:avLst/>
          </a:prstGeom>
        </p:spPr>
      </p:pic>
      <p:pic>
        <p:nvPicPr>
          <p:cNvPr id="19" name="Image 18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88" y="2669074"/>
            <a:ext cx="4559882" cy="30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7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3223470" y="1656197"/>
            <a:ext cx="5094249" cy="3761136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Heterogeneity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fr-FR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5980" y="265043"/>
            <a:ext cx="10504449" cy="628329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735980" y="129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MATERIAL AND METHODS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7" name="Image 6" descr="C:\Users\rroussel\Desktop\Dossier Prod\logoCirad_fr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34789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416204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262030" y="5593570"/>
            <a:ext cx="1102112" cy="91573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714377" y="1085373"/>
            <a:ext cx="8547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Experimental</a:t>
            </a:r>
            <a:r>
              <a:rPr lang="fr-FR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 design: 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Initial </a:t>
            </a: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evaluation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sampled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fruits </a:t>
            </a:r>
            <a:endParaRPr lang="fr-FR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fr-FR" dirty="0"/>
          </a:p>
        </p:txBody>
      </p:sp>
      <p:pic>
        <p:nvPicPr>
          <p:cNvPr id="11" name="Imag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0" y="2690827"/>
            <a:ext cx="5260980" cy="2896612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14" y="2715371"/>
            <a:ext cx="5861115" cy="29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5980" y="265043"/>
            <a:ext cx="10504449" cy="628329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35980" y="129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MATERIAL AND METHODS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6" name="Image 5" descr="C:\Users\rroussel\Desktop\Dossier Prod\logoCirad_fr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34789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416204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26959" y="5027861"/>
            <a:ext cx="1102112" cy="91573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714377" y="1240204"/>
            <a:ext cx="915240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Statistical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Analysis</a:t>
            </a:r>
            <a:endParaRPr lang="fr-FR" sz="2400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fr-FR" sz="2000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Test of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normality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for interaction model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with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all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factors</a:t>
            </a:r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Conversion of variables in logs, if not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normally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distributed</a:t>
            </a:r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Test model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with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random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effects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trees</a:t>
            </a:r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ANOVA test to check for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general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interactions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ANOVA tests to check for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indipendent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effect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each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factor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LF ratio, for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each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time point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Conservation conditions for final points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Maturity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stages for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starting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and final points </a:t>
            </a:r>
            <a:endParaRPr lang="fr-F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7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4829" y="103013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C2H4</a:t>
            </a:r>
            <a:endParaRPr lang="fr-FR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980" y="291548"/>
            <a:ext cx="10504449" cy="622852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27403" y="5662194"/>
            <a:ext cx="1102112" cy="91573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724829" y="58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RESULTS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9" name="Image 8" descr="C:\Users\rroussel\Desktop\Dossier Prod\logoCirad_fr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45272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381416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41" y="1273049"/>
            <a:ext cx="5320263" cy="4854928"/>
          </a:xfrm>
          <a:prstGeom prst="rect">
            <a:avLst/>
          </a:prstGeom>
          <a:noFill/>
        </p:spPr>
      </p:pic>
      <p:sp>
        <p:nvSpPr>
          <p:cNvPr id="2" name="ZoneTexte 1"/>
          <p:cNvSpPr txBox="1"/>
          <p:nvPr/>
        </p:nvSpPr>
        <p:spPr>
          <a:xfrm>
            <a:off x="6493564" y="1829456"/>
            <a:ext cx="42009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trike="sngStrike" dirty="0" smtClean="0"/>
              <a:t>Model: no normal distribution </a:t>
            </a:r>
          </a:p>
          <a:p>
            <a:pPr marL="342900" indent="-342900">
              <a:buFont typeface="+mj-lt"/>
              <a:buAutoNum type="arabicPeriod"/>
            </a:pPr>
            <a:r>
              <a:rPr lang="fr-FR" strike="sngStrike" dirty="0" err="1" smtClean="0"/>
              <a:t>Applyed</a:t>
            </a:r>
            <a:r>
              <a:rPr lang="fr-FR" strike="sngStrike" dirty="0" smtClean="0"/>
              <a:t> log of variable to the model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No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effect</a:t>
            </a:r>
            <a:r>
              <a:rPr lang="fr-FR" dirty="0" smtClean="0"/>
              <a:t> of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Interactions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Leaf</a:t>
            </a:r>
            <a:r>
              <a:rPr lang="fr-FR" dirty="0" smtClean="0"/>
              <a:t>/Fruit ratio and </a:t>
            </a:r>
            <a:r>
              <a:rPr lang="fr-FR" dirty="0" err="1" smtClean="0"/>
              <a:t>Maturity</a:t>
            </a:r>
            <a:r>
              <a:rPr lang="fr-FR" dirty="0" smtClean="0"/>
              <a:t> </a:t>
            </a:r>
            <a:r>
              <a:rPr lang="fr-FR" dirty="0" smtClean="0"/>
              <a:t>stage</a:t>
            </a:r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err="1" smtClean="0"/>
              <a:t>Individual</a:t>
            </a:r>
            <a:r>
              <a:rPr lang="fr-FR" dirty="0" smtClean="0"/>
              <a:t> </a:t>
            </a:r>
            <a:r>
              <a:rPr lang="fr-FR" dirty="0" err="1" smtClean="0"/>
              <a:t>factors</a:t>
            </a:r>
            <a:r>
              <a:rPr lang="fr-FR" dirty="0" smtClean="0"/>
              <a:t> </a:t>
            </a:r>
            <a:r>
              <a:rPr lang="fr-FR" dirty="0" err="1" smtClean="0"/>
              <a:t>ANOVAs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LFratios</a:t>
            </a:r>
            <a:r>
              <a:rPr lang="fr-FR" dirty="0" smtClean="0"/>
              <a:t>  </a:t>
            </a:r>
            <a:r>
              <a:rPr lang="fr-FR" dirty="0" err="1" smtClean="0"/>
              <a:t>significant</a:t>
            </a:r>
            <a:r>
              <a:rPr lang="fr-FR" dirty="0" smtClean="0"/>
              <a:t> for </a:t>
            </a:r>
            <a:r>
              <a:rPr lang="fr-FR" dirty="0" err="1" smtClean="0"/>
              <a:t>combinations</a:t>
            </a:r>
            <a:r>
              <a:rPr lang="fr-FR" dirty="0" smtClean="0"/>
              <a:t> in the image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Conservation </a:t>
            </a:r>
            <a:r>
              <a:rPr lang="fr-FR" dirty="0" err="1" smtClean="0"/>
              <a:t>treatments</a:t>
            </a:r>
            <a:r>
              <a:rPr lang="fr-FR" dirty="0" smtClean="0"/>
              <a:t>: </a:t>
            </a:r>
          </a:p>
          <a:p>
            <a:pPr lvl="3"/>
            <a:r>
              <a:rPr lang="fr-FR" dirty="0" smtClean="0"/>
              <a:t>V: no</a:t>
            </a:r>
          </a:p>
          <a:p>
            <a:pPr lvl="3"/>
            <a:r>
              <a:rPr lang="fr-FR" dirty="0" smtClean="0"/>
              <a:t>VM100: </a:t>
            </a:r>
            <a:r>
              <a:rPr lang="fr-FR" dirty="0" err="1" smtClean="0"/>
              <a:t>yes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Maturity</a:t>
            </a:r>
            <a:r>
              <a:rPr lang="fr-FR" dirty="0" smtClean="0"/>
              <a:t> stages: </a:t>
            </a:r>
          </a:p>
          <a:p>
            <a:pPr lvl="3"/>
            <a:r>
              <a:rPr lang="fr-FR" dirty="0" smtClean="0"/>
              <a:t>t0-T20-both LF: </a:t>
            </a:r>
            <a:r>
              <a:rPr lang="fr-FR" dirty="0" err="1" smtClean="0"/>
              <a:t>yes</a:t>
            </a:r>
            <a:r>
              <a:rPr lang="fr-FR" dirty="0" smtClean="0"/>
              <a:t> </a:t>
            </a:r>
          </a:p>
          <a:p>
            <a:pPr lvl="3"/>
            <a:r>
              <a:rPr lang="fr-FR" dirty="0" smtClean="0"/>
              <a:t>(25: PJ vs V, 100: PJ vs VM)</a:t>
            </a:r>
          </a:p>
          <a:p>
            <a:pPr lvl="3"/>
            <a:r>
              <a:rPr lang="fr-FR" dirty="0" smtClean="0"/>
              <a:t>tf-</a:t>
            </a:r>
            <a:r>
              <a:rPr lang="fr-FR" dirty="0" err="1" smtClean="0"/>
              <a:t>both</a:t>
            </a:r>
            <a:r>
              <a:rPr lang="fr-FR" dirty="0" smtClean="0"/>
              <a:t> T-</a:t>
            </a:r>
            <a:r>
              <a:rPr lang="fr-FR" dirty="0" err="1" smtClean="0"/>
              <a:t>bothLF</a:t>
            </a:r>
            <a:r>
              <a:rPr lang="fr-FR" dirty="0" smtClean="0"/>
              <a:t>: no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2958355" y="1968425"/>
            <a:ext cx="376508" cy="38727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709558" y="1968425"/>
            <a:ext cx="376508" cy="38727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8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724829" y="103013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Dry </a:t>
            </a: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Weight</a:t>
            </a:r>
            <a:endParaRPr lang="fr-FR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5980" y="291548"/>
            <a:ext cx="10504449" cy="622852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27403" y="5662194"/>
            <a:ext cx="1102112" cy="915739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724829" y="58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RESULTS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8" name="Image 7" descr="C:\Users\rroussel\Desktop\Dossier Prod\logoCirad_fr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45272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381416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493564" y="1829456"/>
            <a:ext cx="42009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Model: </a:t>
            </a:r>
            <a:r>
              <a:rPr lang="fr-FR" dirty="0" err="1" smtClean="0"/>
              <a:t>yes</a:t>
            </a:r>
            <a:r>
              <a:rPr lang="fr-FR" dirty="0" smtClean="0"/>
              <a:t> normal distribution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Not </a:t>
            </a:r>
            <a:r>
              <a:rPr lang="fr-FR" dirty="0" err="1" smtClean="0"/>
              <a:t>Applyed</a:t>
            </a:r>
            <a:r>
              <a:rPr lang="fr-FR" dirty="0" smtClean="0"/>
              <a:t> log of variable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No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effect</a:t>
            </a:r>
            <a:r>
              <a:rPr lang="fr-FR" dirty="0" smtClean="0"/>
              <a:t> of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No Interactions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 smtClean="0"/>
              <a:t>Individual</a:t>
            </a:r>
            <a:r>
              <a:rPr lang="fr-FR" dirty="0" smtClean="0"/>
              <a:t> </a:t>
            </a:r>
            <a:r>
              <a:rPr lang="fr-FR" dirty="0" err="1" smtClean="0"/>
              <a:t>factors</a:t>
            </a:r>
            <a:r>
              <a:rPr lang="fr-FR" dirty="0" smtClean="0"/>
              <a:t> </a:t>
            </a:r>
            <a:r>
              <a:rPr lang="fr-FR" dirty="0" err="1" smtClean="0"/>
              <a:t>ANOVAs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LFratios</a:t>
            </a:r>
            <a:r>
              <a:rPr lang="fr-FR" dirty="0" smtClean="0"/>
              <a:t>  </a:t>
            </a:r>
            <a:r>
              <a:rPr lang="fr-FR" dirty="0" err="1" smtClean="0"/>
              <a:t>significant</a:t>
            </a:r>
            <a:r>
              <a:rPr lang="fr-FR" dirty="0" smtClean="0"/>
              <a:t> for </a:t>
            </a:r>
            <a:r>
              <a:rPr lang="fr-FR" dirty="0" err="1" smtClean="0"/>
              <a:t>combinations</a:t>
            </a:r>
            <a:r>
              <a:rPr lang="fr-FR" dirty="0" smtClean="0"/>
              <a:t> in the image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Conservation </a:t>
            </a:r>
            <a:r>
              <a:rPr lang="fr-FR" dirty="0" err="1" smtClean="0"/>
              <a:t>treatments</a:t>
            </a:r>
            <a:r>
              <a:rPr lang="fr-FR" dirty="0" smtClean="0"/>
              <a:t>: </a:t>
            </a:r>
          </a:p>
          <a:p>
            <a:pPr lvl="3"/>
            <a:r>
              <a:rPr lang="fr-FR" dirty="0" smtClean="0"/>
              <a:t>V: no</a:t>
            </a:r>
          </a:p>
          <a:p>
            <a:pPr lvl="3"/>
            <a:r>
              <a:rPr lang="fr-FR" dirty="0" smtClean="0"/>
              <a:t>VM: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Maturity</a:t>
            </a:r>
            <a:r>
              <a:rPr lang="fr-FR" dirty="0" smtClean="0"/>
              <a:t> stages: </a:t>
            </a:r>
          </a:p>
          <a:p>
            <a:pPr lvl="3"/>
            <a:r>
              <a:rPr lang="fr-FR" dirty="0" smtClean="0"/>
              <a:t>t0-T20-both LF: </a:t>
            </a:r>
            <a:r>
              <a:rPr lang="fr-FR" dirty="0" err="1" smtClean="0"/>
              <a:t>yes</a:t>
            </a:r>
            <a:r>
              <a:rPr lang="fr-FR" dirty="0" smtClean="0"/>
              <a:t> </a:t>
            </a:r>
          </a:p>
          <a:p>
            <a:pPr lvl="3"/>
            <a:r>
              <a:rPr lang="fr-FR" dirty="0" smtClean="0"/>
              <a:t>(25 and 100: PJ vs V)</a:t>
            </a:r>
          </a:p>
          <a:p>
            <a:pPr lvl="3"/>
            <a:r>
              <a:rPr lang="fr-FR" dirty="0" smtClean="0"/>
              <a:t>tf-</a:t>
            </a:r>
            <a:r>
              <a:rPr lang="fr-FR" dirty="0" err="1" smtClean="0"/>
              <a:t>both</a:t>
            </a:r>
            <a:r>
              <a:rPr lang="fr-FR" dirty="0" smtClean="0"/>
              <a:t> T-LF25: </a:t>
            </a:r>
            <a:r>
              <a:rPr lang="fr-FR" dirty="0" err="1" smtClean="0"/>
              <a:t>yes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pic>
        <p:nvPicPr>
          <p:cNvPr id="11" name="Imag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79" y="1617111"/>
            <a:ext cx="5108229" cy="4736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71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724829" y="103013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Fresh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Mass </a:t>
            </a:r>
            <a:endParaRPr lang="fr-FR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980" y="291548"/>
            <a:ext cx="10504449" cy="622852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27403" y="5662194"/>
            <a:ext cx="1102112" cy="91573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724829" y="58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RESULTS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9" name="Image 8" descr="C:\Users\rroussel\Desktop\Dossier Prod\logoCirad_fr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45272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381416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6493564" y="1829456"/>
            <a:ext cx="4200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Model: no normal distribution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 smtClean="0"/>
              <a:t>Applyed</a:t>
            </a:r>
            <a:r>
              <a:rPr lang="fr-FR" dirty="0" smtClean="0"/>
              <a:t> log of variable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No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effect</a:t>
            </a:r>
            <a:r>
              <a:rPr lang="fr-FR" dirty="0" smtClean="0"/>
              <a:t> of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No Interactions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 smtClean="0"/>
              <a:t>Individual</a:t>
            </a:r>
            <a:r>
              <a:rPr lang="fr-FR" dirty="0" smtClean="0"/>
              <a:t> </a:t>
            </a:r>
            <a:r>
              <a:rPr lang="fr-FR" dirty="0" err="1" smtClean="0"/>
              <a:t>factors</a:t>
            </a:r>
            <a:r>
              <a:rPr lang="fr-FR" dirty="0" smtClean="0"/>
              <a:t> </a:t>
            </a:r>
            <a:r>
              <a:rPr lang="fr-FR" dirty="0" err="1" smtClean="0"/>
              <a:t>ANOVAs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LFratios</a:t>
            </a:r>
            <a:r>
              <a:rPr lang="fr-FR" dirty="0" smtClean="0"/>
              <a:t>  </a:t>
            </a:r>
            <a:r>
              <a:rPr lang="fr-FR" dirty="0" err="1" smtClean="0"/>
              <a:t>significant</a:t>
            </a:r>
            <a:r>
              <a:rPr lang="fr-FR" dirty="0" smtClean="0"/>
              <a:t> for </a:t>
            </a:r>
            <a:r>
              <a:rPr lang="fr-FR" dirty="0" err="1" smtClean="0"/>
              <a:t>combinations</a:t>
            </a:r>
            <a:r>
              <a:rPr lang="fr-FR" dirty="0" smtClean="0"/>
              <a:t> in the image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Conservation </a:t>
            </a:r>
            <a:r>
              <a:rPr lang="fr-FR" dirty="0" err="1" smtClean="0"/>
              <a:t>treatments</a:t>
            </a:r>
            <a:r>
              <a:rPr lang="fr-FR" dirty="0" smtClean="0"/>
              <a:t>: </a:t>
            </a:r>
          </a:p>
          <a:p>
            <a:pPr lvl="3"/>
            <a:r>
              <a:rPr lang="fr-FR" dirty="0" smtClean="0"/>
              <a:t>V: no</a:t>
            </a:r>
          </a:p>
          <a:p>
            <a:pPr lvl="3"/>
            <a:r>
              <a:rPr lang="fr-FR" dirty="0" smtClean="0"/>
              <a:t>VM: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Maturity</a:t>
            </a:r>
            <a:r>
              <a:rPr lang="fr-FR" dirty="0" smtClean="0"/>
              <a:t> stages: </a:t>
            </a:r>
          </a:p>
          <a:p>
            <a:pPr lvl="3"/>
            <a:r>
              <a:rPr lang="fr-FR" dirty="0" smtClean="0"/>
              <a:t>t0: no </a:t>
            </a:r>
          </a:p>
          <a:p>
            <a:pPr lvl="3"/>
            <a:r>
              <a:rPr lang="fr-FR" dirty="0" smtClean="0"/>
              <a:t>tf-T10-LF25: </a:t>
            </a:r>
            <a:r>
              <a:rPr lang="fr-FR" dirty="0" err="1" smtClean="0"/>
              <a:t>yes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pic>
        <p:nvPicPr>
          <p:cNvPr id="12" name="Imag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86" y="1617111"/>
            <a:ext cx="5178043" cy="4736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66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724829" y="103013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Brix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fr-FR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5980" y="291548"/>
            <a:ext cx="10504449" cy="622852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27403" y="5662194"/>
            <a:ext cx="1102112" cy="915739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724829" y="58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RESULTS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8" name="Image 7" descr="C:\Users\rroussel\Desktop\Dossier Prod\logoCirad_fr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45272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381416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26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724829" y="103013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Titra</a:t>
            </a:r>
            <a:r>
              <a:rPr lang="fr-FR" sz="2400" b="1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</a:t>
            </a: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ble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Acidity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fr-FR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5980" y="291548"/>
            <a:ext cx="10504449" cy="622852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27403" y="5662194"/>
            <a:ext cx="1102112" cy="915739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724829" y="58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RESULTS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8" name="Image 7" descr="C:\Users\rroussel\Desktop\Dossier Prod\logoCirad_fr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45272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381416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34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724829" y="103013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Hue Angle</a:t>
            </a:r>
            <a:endParaRPr lang="fr-FR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5980" y="291548"/>
            <a:ext cx="10504449" cy="622852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27403" y="5662194"/>
            <a:ext cx="1102112" cy="915739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724829" y="58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RESULTS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8" name="Image 7" descr="C:\Users\rroussel\Desktop\Dossier Prod\logoCirad_fr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45272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381416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272" y="425442"/>
            <a:ext cx="2552700" cy="2065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68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5980" y="691375"/>
            <a:ext cx="10504449" cy="52522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53908" y="5027861"/>
            <a:ext cx="1102112" cy="915739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724829" y="691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CONCLUSIONS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7" name="Image 6" descr="C:\Users\rroussel\Desktop\Dossier Prod\logoCirad_fr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34789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416204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12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4829" y="6913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INTRODUCTION AND RESEARCH OBJECTIVES</a:t>
            </a:r>
            <a:endParaRPr lang="fr-FR" sz="3600" dirty="0">
              <a:latin typeface="Bodoni MT" panose="020706030806060202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3187" y="2312016"/>
            <a:ext cx="6300480" cy="41743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Mango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is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commonly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produced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all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around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the world </a:t>
            </a:r>
          </a:p>
          <a:p>
            <a:pPr>
              <a:lnSpc>
                <a:spcPct val="150000"/>
              </a:lnSpc>
              <a:buSzPct val="50000"/>
              <a:buFont typeface="Wingdings" panose="05000000000000000000" pitchFamily="2" charset="2"/>
              <a:buChar char="Ø"/>
            </a:pP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Increasing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countries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producing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mango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 due to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climate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changes</a:t>
            </a:r>
          </a:p>
          <a:p>
            <a:pPr>
              <a:lnSpc>
                <a:spcPct val="150000"/>
              </a:lnSpc>
              <a:buSzPct val="50000"/>
              <a:buFont typeface="Wingdings" panose="05000000000000000000" pitchFamily="2" charset="2"/>
              <a:buChar char="Ø"/>
            </a:pP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Increasing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exportation </a:t>
            </a:r>
          </a:p>
          <a:p>
            <a:pPr>
              <a:lnSpc>
                <a:spcPct val="150000"/>
              </a:lnSpc>
              <a:buSzPct val="50000"/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 </a:t>
            </a:r>
            <a:r>
              <a:rPr lang="fr-FR" sz="2000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developing</a:t>
            </a:r>
            <a:r>
              <a:rPr lang="fr-FR" sz="2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countries: </a:t>
            </a:r>
            <a:r>
              <a:rPr lang="fr-FR" sz="2000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low</a:t>
            </a:r>
            <a:r>
              <a:rPr lang="fr-FR" sz="2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yields</a:t>
            </a:r>
            <a:r>
              <a:rPr lang="fr-FR" sz="2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and </a:t>
            </a:r>
            <a:r>
              <a:rPr lang="fr-FR" sz="2000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low</a:t>
            </a:r>
            <a:r>
              <a:rPr lang="fr-FR" sz="2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quality</a:t>
            </a:r>
            <a:endParaRPr lang="fr-FR" sz="2000" dirty="0" smtClean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fr-FR" sz="2000" dirty="0" smtClean="0">
              <a:latin typeface="Bodoni MT" panose="02070603080606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980" y="691375"/>
            <a:ext cx="10504449" cy="52522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59482" y="5027861"/>
            <a:ext cx="1102112" cy="915739"/>
          </a:xfrm>
          <a:prstGeom prst="rect">
            <a:avLst/>
          </a:prstGeom>
        </p:spPr>
      </p:pic>
      <p:pic>
        <p:nvPicPr>
          <p:cNvPr id="6" name="Image 5" descr="C:\Users\rroussel\Desktop\Dossier Prod\logoCirad_fr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34789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416204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0" y="2447227"/>
            <a:ext cx="3706871" cy="2454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45" y="2244939"/>
            <a:ext cx="4003993" cy="27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5980" y="691375"/>
            <a:ext cx="10504449" cy="52522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53908" y="5027861"/>
            <a:ext cx="1102112" cy="915739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724829" y="691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THANK YOU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7" name="Image 6" descr="C:\Users\rroussel\Desktop\Dossier Prod\logoCirad_fr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34789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416204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318942" y="2016938"/>
            <a:ext cx="532737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Isabelle </a:t>
            </a:r>
            <a:r>
              <a:rPr lang="fr-FR" dirty="0" err="1" smtClean="0"/>
              <a:t>Grechi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r>
              <a:rPr lang="fr-FR" dirty="0" smtClean="0"/>
              <a:t>Rob </a:t>
            </a:r>
            <a:r>
              <a:rPr lang="fr-FR" dirty="0" err="1" smtClean="0"/>
              <a:t>Schoulz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r>
              <a:rPr lang="fr-FR" dirty="0" smtClean="0"/>
              <a:t>Antoine </a:t>
            </a:r>
            <a:r>
              <a:rPr lang="fr-FR" dirty="0" err="1" smtClean="0"/>
              <a:t>Drouillard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r>
              <a:rPr lang="fr-FR" dirty="0" smtClean="0"/>
              <a:t>Anna </a:t>
            </a:r>
            <a:r>
              <a:rPr lang="fr-FR" dirty="0" err="1" smtClean="0"/>
              <a:t>Doizy</a:t>
            </a:r>
            <a:r>
              <a:rPr lang="fr-FR" dirty="0" smtClean="0"/>
              <a:t> </a:t>
            </a:r>
          </a:p>
          <a:p>
            <a:pPr algn="ctr">
              <a:lnSpc>
                <a:spcPct val="150000"/>
              </a:lnSpc>
            </a:pPr>
            <a:r>
              <a:rPr lang="fr-FR" dirty="0" smtClean="0"/>
              <a:t>All CIRAD </a:t>
            </a:r>
            <a:r>
              <a:rPr lang="fr-FR" dirty="0" err="1" smtClean="0"/>
              <a:t>friends</a:t>
            </a:r>
            <a:r>
              <a:rPr lang="fr-FR" dirty="0" smtClean="0"/>
              <a:t> and </a:t>
            </a:r>
            <a:r>
              <a:rPr lang="fr-FR" dirty="0" err="1" smtClean="0"/>
              <a:t>collegues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5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24829" y="6913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INTRODUCTION AND RESEARCH OBJECTIVES</a:t>
            </a:r>
            <a:endParaRPr lang="fr-FR" sz="3600" dirty="0">
              <a:latin typeface="Bodoni MT" panose="020706030806060202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5980" y="691375"/>
            <a:ext cx="10504449" cy="52522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59482" y="5027861"/>
            <a:ext cx="1102112" cy="915739"/>
          </a:xfrm>
          <a:prstGeom prst="rect">
            <a:avLst/>
          </a:prstGeom>
        </p:spPr>
      </p:pic>
      <p:pic>
        <p:nvPicPr>
          <p:cNvPr id="7" name="Image 6" descr="C:\Users\rroussel\Desktop\Dossier Prod\logoCirad_fr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34789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416204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271239" y="2196790"/>
            <a:ext cx="896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Mango quality depends on several factors: </a:t>
            </a:r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88688" y="3204091"/>
            <a:ext cx="4059043" cy="30162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20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Pre</a:t>
            </a:r>
            <a:r>
              <a:rPr lang="fr-FR" sz="2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- </a:t>
            </a:r>
            <a:r>
              <a:rPr lang="fr-FR" sz="20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Harvest</a:t>
            </a:r>
            <a:r>
              <a:rPr lang="fr-FR" sz="2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factors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</a:p>
          <a:p>
            <a:pPr algn="just"/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 algn="just"/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Light </a:t>
            </a:r>
          </a:p>
          <a:p>
            <a:pPr lvl="1" algn="just"/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Temperature</a:t>
            </a:r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 algn="just"/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Water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availability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fr-F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 algn="just"/>
            <a:r>
              <a:rPr lang="fr-FR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Carbon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assimilation </a:t>
            </a:r>
          </a:p>
          <a:p>
            <a:pPr algn="ctr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900960" y="3177426"/>
            <a:ext cx="216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trike="sngStrike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At </a:t>
            </a:r>
            <a:r>
              <a:rPr lang="fr-FR" sz="20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harvest</a:t>
            </a:r>
            <a:r>
              <a:rPr lang="fr-FR" sz="2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factor: </a:t>
            </a:r>
          </a:p>
          <a:p>
            <a:endParaRPr lang="fr-F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Maturity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stage</a:t>
            </a:r>
            <a:endParaRPr lang="fr-F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586080" y="3180361"/>
            <a:ext cx="3014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Post-</a:t>
            </a:r>
            <a:r>
              <a:rPr lang="fr-FR" sz="20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harvest</a:t>
            </a:r>
            <a:r>
              <a:rPr lang="fr-FR" sz="2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factor: </a:t>
            </a:r>
          </a:p>
          <a:p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fr-F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Storage conditions </a:t>
            </a:r>
            <a:r>
              <a:rPr lang="fr-FR" sz="2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fr-FR" sz="2000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temperature</a:t>
            </a:r>
            <a:r>
              <a:rPr lang="fr-FR" sz="2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relative </a:t>
            </a:r>
            <a:r>
              <a:rPr lang="fr-FR" sz="2000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humidity</a:t>
            </a:r>
            <a:r>
              <a:rPr lang="fr-FR" sz="2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754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5980" y="691375"/>
            <a:ext cx="10504449" cy="52522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59482" y="5027861"/>
            <a:ext cx="1102112" cy="915739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724829" y="6913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INTRODUCTION AND RESEARCH OBJECTIVES</a:t>
            </a:r>
            <a:endParaRPr lang="fr-FR" sz="3600" dirty="0">
              <a:latin typeface="Bodoni MT" panose="02070603080606020203" pitchFamily="18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762929" y="2435379"/>
            <a:ext cx="7058722" cy="417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latin typeface="Bodoni MT" panose="02070603080606020203" pitchFamily="18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820079" y="2187690"/>
            <a:ext cx="10325100" cy="1146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Research</a:t>
            </a:r>
            <a:r>
              <a:rPr lang="fr-FR" sz="2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Problem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Need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to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optimize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mango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quality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and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reduce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its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variability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fr-F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None/>
            </a:pPr>
            <a:endParaRPr lang="fr-FR" sz="2000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None/>
            </a:pPr>
            <a:endParaRPr lang="fr-FR" sz="2000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None/>
            </a:pPr>
            <a:endParaRPr lang="fr-FR" sz="2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None/>
            </a:pPr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Flèche vers le bas 8"/>
          <p:cNvSpPr/>
          <p:nvPr/>
        </p:nvSpPr>
        <p:spPr>
          <a:xfrm>
            <a:off x="5816755" y="2627513"/>
            <a:ext cx="331748" cy="59659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C:\Users\rroussel\Desktop\Dossier Prod\logoCirad_fr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34789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416204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67679" y="2844164"/>
            <a:ext cx="586414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Batang" panose="02030600000101010101" pitchFamily="18" charset="-127"/>
                <a:ea typeface="Batang" panose="02030600000101010101" pitchFamily="18" charset="-127"/>
              </a:rPr>
              <a:t>General </a:t>
            </a:r>
            <a:r>
              <a:rPr lang="fr-FR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objectives of </a:t>
            </a:r>
            <a:r>
              <a:rPr lang="fr-FR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project</a:t>
            </a:r>
            <a:r>
              <a:rPr lang="fr-FR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</a:p>
          <a:p>
            <a:pPr algn="ctr"/>
            <a:r>
              <a:rPr lang="fr-FR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pPr algn="ctr"/>
            <a:r>
              <a:rPr lang="fr-FR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Understand</a:t>
            </a:r>
            <a:r>
              <a:rPr lang="fr-FR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effect</a:t>
            </a:r>
            <a:r>
              <a:rPr lang="fr-FR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on </a:t>
            </a:r>
            <a:r>
              <a:rPr lang="fr-FR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mango</a:t>
            </a:r>
            <a:r>
              <a:rPr lang="fr-FR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quality</a:t>
            </a:r>
            <a:r>
              <a:rPr lang="fr-FR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of :</a:t>
            </a:r>
          </a:p>
          <a:p>
            <a:pPr marL="342900" indent="-342900" algn="ctr">
              <a:spcBef>
                <a:spcPts val="600"/>
              </a:spcBef>
              <a:buFont typeface="+mj-lt"/>
              <a:buAutoNum type="arabicPeriod"/>
            </a:pPr>
            <a:r>
              <a:rPr lang="fr-FR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growing</a:t>
            </a:r>
            <a:r>
              <a:rPr lang="fr-FR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conditions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fr-FR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maturity</a:t>
            </a:r>
            <a:r>
              <a:rPr lang="fr-FR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stage at </a:t>
            </a:r>
            <a:r>
              <a:rPr lang="fr-FR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harvest</a:t>
            </a:r>
            <a:endParaRPr lang="fr-FR" dirty="0" smtClean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fr-FR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conservation conditions</a:t>
            </a:r>
          </a:p>
          <a:p>
            <a:pPr marL="342900" indent="-342900" algn="ctr">
              <a:buFont typeface="+mj-lt"/>
              <a:buAutoNum type="arabicPeriod"/>
            </a:pPr>
            <a:endParaRPr lang="fr-FR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fr-FR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Develop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a model for </a:t>
            </a:r>
            <a:r>
              <a:rPr lang="fr-FR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enhancing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integrated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approach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on </a:t>
            </a:r>
            <a:r>
              <a:rPr lang="fr-FR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mango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optimization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fr-FR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615925" y="3079485"/>
            <a:ext cx="3947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Specific</a:t>
            </a:r>
            <a:r>
              <a:rPr lang="fr-FR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objectives of </a:t>
            </a:r>
            <a:r>
              <a:rPr lang="fr-FR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my</a:t>
            </a:r>
            <a:r>
              <a:rPr lang="fr-FR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study</a:t>
            </a:r>
            <a:r>
              <a:rPr lang="fr-FR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</a:p>
          <a:p>
            <a:endParaRPr lang="fr-FR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Test and compare 2 </a:t>
            </a:r>
            <a:r>
              <a:rPr lang="fr-FR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different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leaf</a:t>
            </a:r>
            <a:r>
              <a:rPr lang="fr-FR" dirty="0">
                <a:latin typeface="Batang" panose="02030600000101010101" pitchFamily="18" charset="-127"/>
                <a:ea typeface="Batang" panose="02030600000101010101" pitchFamily="18" charset="-127"/>
              </a:rPr>
              <a:t>/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fruit ratios (100 and 25)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Test </a:t>
            </a:r>
            <a:r>
              <a:rPr lang="fr-FR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three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different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maturity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stages at </a:t>
            </a:r>
            <a:r>
              <a:rPr lang="fr-FR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harvest</a:t>
            </a: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(V, VM, PJ)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Test 2 conservation conditions (T10 and T20)</a:t>
            </a:r>
          </a:p>
          <a:p>
            <a:endParaRPr lang="fr-FR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4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5980" y="691375"/>
            <a:ext cx="10504449" cy="52522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53908" y="5027861"/>
            <a:ext cx="1102112" cy="915739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724829" y="691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smtClean="0">
                <a:latin typeface="Bodoni MT" panose="02070603080606020203" pitchFamily="18" charset="0"/>
              </a:rPr>
              <a:t>MATERIAL AND METHODS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7" name="Image 6" descr="C:\Users\rroussel\Desktop\Dossier Prod\logoCirad_fr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34789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416204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109546" y="2475959"/>
            <a:ext cx="97461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Experimental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orchard</a:t>
            </a:r>
            <a:endParaRPr lang="fr-FR" sz="2400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endParaRPr lang="fr-F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Cogshall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variety</a:t>
            </a:r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Planted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in </a:t>
            </a:r>
            <a:r>
              <a:rPr lang="fr-FR" sz="2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2004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Located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in Bassin Plat, </a:t>
            </a:r>
          </a:p>
          <a:p>
            <a:pPr algn="ctr">
              <a:lnSpc>
                <a:spcPct val="150000"/>
              </a:lnSpc>
            </a:pPr>
            <a:r>
              <a:rPr lang="fr-FR" sz="2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  Saint-Pierre, Réunion Island  </a:t>
            </a:r>
            <a:endParaRPr lang="fr-FR" sz="2000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0" name="Imag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71" y="1732439"/>
            <a:ext cx="2176416" cy="397698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18966" y="2776718"/>
            <a:ext cx="2197255" cy="147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2625" y="201693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Experimental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design: </a:t>
            </a: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studied</a:t>
            </a:r>
            <a:r>
              <a:rPr lang="fr-FR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4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factors</a:t>
            </a:r>
            <a:endParaRPr lang="fr-FR" sz="2400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>
              <a:buSzPct val="50000"/>
              <a:buFont typeface="Courier New" panose="02070309020205020404" pitchFamily="49" charset="0"/>
              <a:buChar char="o"/>
            </a:pP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Leaf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fruit ratio</a:t>
            </a:r>
          </a:p>
          <a:p>
            <a:pPr marL="0" indent="0" algn="ctr">
              <a:buSzPct val="50000"/>
              <a:buNone/>
            </a:pPr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>
              <a:buSzPct val="50000"/>
              <a:buFont typeface="Courier New" panose="02070309020205020404" pitchFamily="49" charset="0"/>
              <a:buChar char="o"/>
            </a:pP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Fruit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maturity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stages at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harvest</a:t>
            </a:r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>
              <a:buSzPct val="50000"/>
              <a:buFont typeface="Courier New" panose="02070309020205020404" pitchFamily="49" charset="0"/>
              <a:buChar char="o"/>
            </a:pPr>
            <a:endParaRPr lang="fr-F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>
              <a:buSzPct val="50000"/>
              <a:buFont typeface="Courier New" panose="02070309020205020404" pitchFamily="49" charset="0"/>
              <a:buChar char="o"/>
            </a:pPr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SzPct val="50000"/>
              <a:buNone/>
            </a:pPr>
            <a:endParaRPr lang="fr-FR" sz="20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>
              <a:buSzPct val="50000"/>
              <a:buFont typeface="Courier New" panose="02070309020205020404" pitchFamily="49" charset="0"/>
              <a:buChar char="o"/>
            </a:pP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Conservation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treatmements</a:t>
            </a:r>
            <a:r>
              <a:rPr lang="fr-FR" sz="20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35980" y="691375"/>
            <a:ext cx="10504449" cy="52522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53908" y="5027861"/>
            <a:ext cx="1102112" cy="915739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24829" y="7184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MATERIAL AND METHODS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9" name="Image 8" descr="C:\Users\rroussel\Desktop\Dossier Prod\logoCirad_fr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34789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416204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39" y="3671993"/>
            <a:ext cx="5428530" cy="112551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257417" y="2857813"/>
            <a:ext cx="540203" cy="35683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280963" y="2840577"/>
            <a:ext cx="628986" cy="35683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25048" y="2854360"/>
            <a:ext cx="56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25</a:t>
            </a:r>
            <a:endParaRPr lang="fr-F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317098" y="2821849"/>
            <a:ext cx="66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100</a:t>
            </a:r>
            <a:endParaRPr lang="fr-F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25048" y="5294715"/>
            <a:ext cx="586039" cy="3673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354293" y="5284790"/>
            <a:ext cx="586039" cy="3673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372563" y="5309098"/>
            <a:ext cx="79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T10</a:t>
            </a:r>
            <a:endParaRPr lang="fr-F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368869" y="5294987"/>
            <a:ext cx="79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T20</a:t>
            </a:r>
            <a:endParaRPr lang="fr-F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446475" y="3352984"/>
            <a:ext cx="9072307" cy="23862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520049" y="3498390"/>
            <a:ext cx="8555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Leaf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/fruit ratio: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number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leaves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per fruit --&gt; </a:t>
            </a:r>
            <a:r>
              <a:rPr lang="fr-FR" sz="20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way</a:t>
            </a:r>
            <a:r>
              <a:rPr lang="fr-FR" sz="2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to control the </a:t>
            </a:r>
            <a:r>
              <a:rPr lang="fr-FR" sz="2000" b="1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amount</a:t>
            </a:r>
            <a:r>
              <a:rPr lang="fr-FR" sz="20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fr-FR" sz="2000" b="1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carbon</a:t>
            </a:r>
            <a:r>
              <a:rPr lang="fr-FR" sz="20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available</a:t>
            </a:r>
            <a:r>
              <a:rPr lang="fr-FR" sz="20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per fruit </a:t>
            </a:r>
            <a:r>
              <a:rPr lang="fr-FR" sz="2000" b="1" strike="sngStrike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Carbon</a:t>
            </a:r>
            <a:r>
              <a:rPr lang="fr-FR" sz="2000" b="1" strike="sngStrik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allocation  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Leaf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/Fruit ratios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adjusted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before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and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during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the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experiment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G</a:t>
            </a:r>
            <a:r>
              <a:rPr lang="fr-FR" sz="2000" dirty="0" err="1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ir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dling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of branches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around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59 DAB to stop </a:t>
            </a:r>
            <a:r>
              <a:rPr lang="fr-FR" sz="20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phloem</a:t>
            </a:r>
            <a:r>
              <a:rPr lang="fr-FR" sz="2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flow </a:t>
            </a:r>
            <a:endParaRPr lang="fr-F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88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5980" y="691375"/>
            <a:ext cx="10504449" cy="52522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53908" y="5027861"/>
            <a:ext cx="1102112" cy="915739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724829" y="7184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MATERIAL AND METHODS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7" name="Image 6" descr="C:\Users\rroussel\Desktop\Dossier Prod\logoCirad_fr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34789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416204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06610"/>
              </p:ext>
            </p:extLst>
          </p:nvPr>
        </p:nvGraphicFramePr>
        <p:xfrm>
          <a:off x="1934089" y="2030716"/>
          <a:ext cx="8097079" cy="34550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61821">
                  <a:extLst>
                    <a:ext uri="{9D8B030D-6E8A-4147-A177-3AD203B41FA5}">
                      <a16:colId xmlns="" xmlns:a16="http://schemas.microsoft.com/office/drawing/2014/main" val="3111983412"/>
                    </a:ext>
                  </a:extLst>
                </a:gridCol>
                <a:gridCol w="2456131">
                  <a:extLst>
                    <a:ext uri="{9D8B030D-6E8A-4147-A177-3AD203B41FA5}">
                      <a16:colId xmlns="" xmlns:a16="http://schemas.microsoft.com/office/drawing/2014/main" val="4032916017"/>
                    </a:ext>
                  </a:extLst>
                </a:gridCol>
                <a:gridCol w="2456131">
                  <a:extLst>
                    <a:ext uri="{9D8B030D-6E8A-4147-A177-3AD203B41FA5}">
                      <a16:colId xmlns="" xmlns:a16="http://schemas.microsoft.com/office/drawing/2014/main" val="2309738406"/>
                    </a:ext>
                  </a:extLst>
                </a:gridCol>
                <a:gridCol w="2022996">
                  <a:extLst>
                    <a:ext uri="{9D8B030D-6E8A-4147-A177-3AD203B41FA5}">
                      <a16:colId xmlns="" xmlns:a16="http://schemas.microsoft.com/office/drawing/2014/main" val="1364897199"/>
                    </a:ext>
                  </a:extLst>
                </a:gridCol>
              </a:tblGrid>
              <a:tr h="493135">
                <a:tc gridSpan="2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T20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T10</a:t>
                      </a:r>
                      <a:endParaRPr lang="fr-FR" sz="200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13693439"/>
                  </a:ext>
                </a:extLst>
              </a:tr>
              <a:tr h="493135">
                <a:tc rowSpan="3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     25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 – V – T20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 – V – T10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74585043"/>
                  </a:ext>
                </a:extLst>
              </a:tr>
              <a:tr h="4941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VM</a:t>
                      </a:r>
                      <a:endParaRPr lang="fr-FR" sz="200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 – VM – T20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 – VM – T10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55842456"/>
                  </a:ext>
                </a:extLst>
              </a:tr>
              <a:tr h="49313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PJ</a:t>
                      </a:r>
                      <a:endParaRPr lang="fr-FR" sz="200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 – PJ – T20</a:t>
                      </a:r>
                      <a:endParaRPr lang="fr-FR" sz="200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78619515"/>
                  </a:ext>
                </a:extLst>
              </a:tr>
              <a:tr h="494158">
                <a:tc rowSpan="3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     100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fr-FR" sz="200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 – V  - 20</a:t>
                      </a:r>
                      <a:endParaRPr lang="fr-FR" sz="200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 – V  - 10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80402317"/>
                  </a:ext>
                </a:extLst>
              </a:tr>
              <a:tr h="49313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VM</a:t>
                      </a:r>
                      <a:endParaRPr lang="fr-FR" sz="200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 – V  - 20</a:t>
                      </a:r>
                      <a:endParaRPr lang="fr-FR" sz="200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 – VM  - 10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49736083"/>
                  </a:ext>
                </a:extLst>
              </a:tr>
              <a:tr h="49415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PJ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 – PJ  - 20</a:t>
                      </a:r>
                      <a:endParaRPr lang="fr-FR" sz="200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</a:t>
                      </a:r>
                      <a:endParaRPr lang="fr-FR" sz="2000" dirty="0"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887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4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826" y="516835"/>
            <a:ext cx="11236187" cy="617353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541913" y="5736093"/>
            <a:ext cx="1102112" cy="915739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725497" y="6122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MATERIAL AND METHODS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7" name="Image 6" descr="C:\Users\rroussel\Desktop\Dossier Prod\logoCirad_fr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34789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416204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609601" y="2558563"/>
            <a:ext cx="10515600" cy="3950746"/>
          </a:xfrm>
        </p:spPr>
        <p:txBody>
          <a:bodyPr numCol="2">
            <a:normAutofit/>
          </a:bodyPr>
          <a:lstStyle/>
          <a:p>
            <a:pPr marL="0" indent="0" algn="ctr">
              <a:buSzPct val="50000"/>
              <a:buNone/>
            </a:pPr>
            <a:r>
              <a:rPr lang="fr-FR" sz="2000" u="sng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Harvest</a:t>
            </a:r>
            <a:r>
              <a:rPr lang="fr-FR" sz="2000" u="sng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plan</a:t>
            </a:r>
          </a:p>
          <a:p>
            <a:pPr marL="0" indent="0" algn="ctr">
              <a:buSzPct val="50000"/>
              <a:buNone/>
            </a:pPr>
            <a:endParaRPr lang="fr-FR" sz="2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SzPct val="50000"/>
              <a:buNone/>
            </a:pPr>
            <a:endParaRPr lang="fr-FR" sz="2000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SzPct val="50000"/>
              <a:buNone/>
            </a:pPr>
            <a:endParaRPr lang="fr-FR" sz="2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SzPct val="50000"/>
              <a:buNone/>
            </a:pPr>
            <a:endParaRPr lang="fr-FR" sz="2000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SzPct val="50000"/>
              <a:buNone/>
            </a:pPr>
            <a:endParaRPr lang="fr-FR" sz="2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SzPct val="50000"/>
              <a:buNone/>
            </a:pPr>
            <a:endParaRPr lang="fr-FR" sz="2000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SzPct val="50000"/>
              <a:buNone/>
            </a:pPr>
            <a:endParaRPr lang="fr-FR" sz="2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SzPct val="50000"/>
              <a:buNone/>
            </a:pPr>
            <a:endParaRPr lang="fr-FR" sz="2000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SzPct val="50000"/>
              <a:buNone/>
            </a:pPr>
            <a:r>
              <a:rPr lang="fr-FR" sz="2000" u="sng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Conservation plan &amp; </a:t>
            </a:r>
            <a:r>
              <a:rPr lang="fr-FR" sz="2000" u="sng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analysis</a:t>
            </a:r>
            <a:r>
              <a:rPr lang="fr-FR" sz="2000" u="sng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time points </a:t>
            </a:r>
          </a:p>
          <a:p>
            <a:pPr marL="0" indent="0" algn="ctr">
              <a:buSzPct val="50000"/>
              <a:buNone/>
            </a:pPr>
            <a:endParaRPr lang="fr-FR" sz="2000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 algn="ctr">
              <a:buSzPct val="50000"/>
              <a:buNone/>
            </a:pPr>
            <a:endParaRPr lang="fr-FR" sz="2000" b="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1" name="Imag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06" y="2989885"/>
            <a:ext cx="4171950" cy="932815"/>
          </a:xfrm>
          <a:prstGeom prst="rect">
            <a:avLst/>
          </a:prstGeom>
          <a:noFill/>
        </p:spPr>
      </p:pic>
      <p:sp>
        <p:nvSpPr>
          <p:cNvPr id="2" name="ZoneTexte 1"/>
          <p:cNvSpPr txBox="1"/>
          <p:nvPr/>
        </p:nvSpPr>
        <p:spPr>
          <a:xfrm>
            <a:off x="2819155" y="1882033"/>
            <a:ext cx="8547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Experimental</a:t>
            </a:r>
            <a:r>
              <a:rPr lang="fr-FR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 design: </a:t>
            </a:r>
            <a:r>
              <a:rPr lang="fr-FR" sz="24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Sampling</a:t>
            </a:r>
            <a:r>
              <a:rPr lang="fr-FR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 and monitoring </a:t>
            </a:r>
          </a:p>
          <a:p>
            <a:endParaRPr lang="fr-FR" dirty="0"/>
          </a:p>
        </p:txBody>
      </p:sp>
      <p:pic>
        <p:nvPicPr>
          <p:cNvPr id="15" name="Image 1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55" y="4042986"/>
            <a:ext cx="1510030" cy="1857375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63" y="2917838"/>
            <a:ext cx="5996305" cy="1285875"/>
          </a:xfrm>
          <a:prstGeom prst="rect">
            <a:avLst/>
          </a:prstGeom>
          <a:noFill/>
        </p:spPr>
      </p:pic>
      <p:pic>
        <p:nvPicPr>
          <p:cNvPr id="17" name="Image 1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63" y="5509273"/>
            <a:ext cx="2921635" cy="1181100"/>
          </a:xfrm>
          <a:prstGeom prst="rect">
            <a:avLst/>
          </a:prstGeom>
          <a:noFill/>
        </p:spPr>
      </p:pic>
      <p:pic>
        <p:nvPicPr>
          <p:cNvPr id="18" name="Image 1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63" y="4185298"/>
            <a:ext cx="433832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292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5980" y="344557"/>
            <a:ext cx="10504449" cy="616475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724829" y="3236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latin typeface="Bodoni MT" panose="02070603080606020203" pitchFamily="18" charset="0"/>
              </a:rPr>
              <a:t>MATERIAL AND METHODS </a:t>
            </a:r>
            <a:endParaRPr lang="fr-FR" sz="3600" dirty="0">
              <a:latin typeface="Bodoni MT" panose="02070603080606020203" pitchFamily="18" charset="0"/>
            </a:endParaRPr>
          </a:p>
        </p:txBody>
      </p:sp>
      <p:pic>
        <p:nvPicPr>
          <p:cNvPr id="7" name="Image 6" descr="C:\Users\rroussel\Desktop\Dossier Prod\logoCirad_fr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34789" y="6238678"/>
            <a:ext cx="1381416" cy="541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 b="32113"/>
          <a:stretch/>
        </p:blipFill>
        <p:spPr bwMode="auto">
          <a:xfrm>
            <a:off x="1416204" y="6238678"/>
            <a:ext cx="2297151" cy="61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0"/>
          <a:stretch/>
        </p:blipFill>
        <p:spPr>
          <a:xfrm>
            <a:off x="10353463" y="5593570"/>
            <a:ext cx="1102112" cy="915739"/>
          </a:xfrm>
          <a:prstGeom prst="rect">
            <a:avLst/>
          </a:prstGeom>
        </p:spPr>
      </p:pic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5910"/>
              </p:ext>
            </p:extLst>
          </p:nvPr>
        </p:nvGraphicFramePr>
        <p:xfrm>
          <a:off x="1874868" y="1173819"/>
          <a:ext cx="8128000" cy="520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96087277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401049397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218150787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58064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MEASURED VARIABLES</a:t>
                      </a:r>
                      <a:endParaRPr lang="fr-FR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INDICATORS OF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 OF FRUIT ANALYSED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2593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Fresh mass </a:t>
                      </a:r>
                      <a:r>
                        <a:rPr lang="en-US" sz="1400" b="1" dirty="0" smtClean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(g)</a:t>
                      </a:r>
                      <a:endParaRPr lang="fr-FR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Growth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Whole fruit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balance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9466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Transpiration (g/h) </a:t>
                      </a:r>
                      <a:endParaRPr lang="fr-FR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Transpiration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Whole fruit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balance</a:t>
                      </a:r>
                      <a:r>
                        <a:rPr lang="en-US" sz="1100" b="1" baseline="0" dirty="0" smtClean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(4times in 1 hour)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2351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Dimensions: length, width, depth(cm) </a:t>
                      </a:r>
                      <a:endParaRPr lang="fr-FR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Growth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Whole fruit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fr-FR" sz="10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fr-FR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6388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Dry mass rate (%)</a:t>
                      </a:r>
                      <a:endParaRPr lang="fr-FR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Organoleptic quality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Pulp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r>
                        <a:rPr lang="en-US" sz="1100" b="1" baseline="0" dirty="0" smtClean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n-US" sz="1100" b="1" dirty="0" smtClean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ry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mass of a </a:t>
                      </a:r>
                      <a:r>
                        <a:rPr lang="en-US" sz="1100" b="1" dirty="0" smtClean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2g sample</a:t>
                      </a:r>
                      <a:r>
                        <a:rPr lang="en-US" sz="1100" b="1" baseline="0" dirty="0" smtClean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smtClean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 of drying at </a:t>
                      </a:r>
                      <a:r>
                        <a:rPr lang="en-US" sz="1100" b="1" dirty="0" smtClean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70°C</a:t>
                      </a:r>
                      <a:endParaRPr lang="fr-FR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3968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Titrable acidy</a:t>
                      </a:r>
                      <a:endParaRPr lang="fr-FR" sz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Acidity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Pulp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tetrameter with NaOH solution</a:t>
                      </a:r>
                      <a:endParaRPr lang="fr-FR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9728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fr-FR" sz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Acidity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Pulp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pH-meter</a:t>
                      </a:r>
                      <a:endParaRPr lang="fr-FR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96918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Osmotic and water potentials</a:t>
                      </a:r>
                      <a:endParaRPr lang="fr-FR" sz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Hydric status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Pulp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Osmometer &amp; Potential-Meter </a:t>
                      </a:r>
                      <a:r>
                        <a:rPr lang="en-US" sz="1100" b="1" dirty="0" smtClean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WP4</a:t>
                      </a:r>
                      <a:endParaRPr lang="fr-FR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1481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Soluble compounds: °Brix(% ESS)</a:t>
                      </a:r>
                      <a:endParaRPr lang="fr-FR" sz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Soluble sugars content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Pulp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Refractometer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Atago Pocket PAL-1  </a:t>
                      </a:r>
                      <a:endParaRPr lang="fr-FR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0160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Chroma-meter( L, a, b)</a:t>
                      </a:r>
                      <a:endParaRPr lang="fr-FR" sz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Color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Pulp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Chroma-meter Minolta </a:t>
                      </a:r>
                      <a:endParaRPr lang="fr-FR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CR300</a:t>
                      </a:r>
                      <a:endParaRPr lang="fr-FR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4635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Fluorescence (Fv) </a:t>
                      </a:r>
                      <a:endParaRPr lang="fr-FR" sz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Maturity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Skin 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fr-FR" sz="10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b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Fluorimeter</a:t>
                      </a:r>
                      <a:endParaRPr lang="fr-FR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2644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1400" b="1" baseline="-250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&amp; C</a:t>
                      </a:r>
                      <a:r>
                        <a:rPr lang="en-US" sz="1400" b="1" baseline="-250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400" b="1" baseline="-250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(ppm)</a:t>
                      </a:r>
                      <a:endParaRPr lang="fr-FR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Maturity</a:t>
                      </a:r>
                      <a:endParaRPr lang="fr-FR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strike="sng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Skin/</a:t>
                      </a:r>
                      <a:endParaRPr lang="fr-FR" sz="1000" strike="sng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Whole fruit </a:t>
                      </a:r>
                      <a:endParaRPr lang="fr-FR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Gas chromatographer </a:t>
                      </a:r>
                      <a:endParaRPr lang="fr-FR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48633297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6" t="29471" r="28342" b="15579"/>
          <a:stretch/>
        </p:blipFill>
        <p:spPr>
          <a:xfrm>
            <a:off x="10353462" y="1173819"/>
            <a:ext cx="1458433" cy="10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1100</Words>
  <Application>Microsoft Office PowerPoint</Application>
  <PresentationFormat>Grand écran</PresentationFormat>
  <Paragraphs>274</Paragraphs>
  <Slides>20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30" baseType="lpstr">
      <vt:lpstr>Batang</vt:lpstr>
      <vt:lpstr>Arial</vt:lpstr>
      <vt:lpstr>Bodoni MT</vt:lpstr>
      <vt:lpstr>Calibri</vt:lpstr>
      <vt:lpstr>Calibri Light</vt:lpstr>
      <vt:lpstr>Cambria</vt:lpstr>
      <vt:lpstr>Courier New</vt:lpstr>
      <vt:lpstr>Times New Roman</vt:lpstr>
      <vt:lpstr>Wingdings</vt:lpstr>
      <vt:lpstr>Thème Office</vt:lpstr>
      <vt:lpstr>Présentation PowerPoint</vt:lpstr>
      <vt:lpstr>INTRODUCTION AND RESEARCH OBJECTIVES</vt:lpstr>
      <vt:lpstr>INTRODUCTION AND RESEARCH OBJECTIVES</vt:lpstr>
      <vt:lpstr>INTRODUCTION AND RESEARCH OBJECTIVES</vt:lpstr>
      <vt:lpstr>Présentation PowerPoint</vt:lpstr>
      <vt:lpstr>MATERIAL AND METHODS </vt:lpstr>
      <vt:lpstr>MATERIAL AND METHODS </vt:lpstr>
      <vt:lpstr>MATERIAL AND METHODS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Céleste RIGHI RICCO</dc:creator>
  <cp:lastModifiedBy>Isabelle GRECHI</cp:lastModifiedBy>
  <cp:revision>41</cp:revision>
  <dcterms:created xsi:type="dcterms:W3CDTF">2019-02-14T05:16:28Z</dcterms:created>
  <dcterms:modified xsi:type="dcterms:W3CDTF">2019-03-11T12:59:43Z</dcterms:modified>
</cp:coreProperties>
</file>