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1"/>
  </p:notesMasterIdLst>
  <p:handoutMasterIdLst>
    <p:handoutMasterId r:id="rId32"/>
  </p:handoutMasterIdLst>
  <p:sldIdLst>
    <p:sldId id="925" r:id="rId2"/>
    <p:sldId id="1178" r:id="rId3"/>
    <p:sldId id="1179" r:id="rId4"/>
    <p:sldId id="1180" r:id="rId5"/>
    <p:sldId id="1181" r:id="rId6"/>
    <p:sldId id="1187" r:id="rId7"/>
    <p:sldId id="1184" r:id="rId8"/>
    <p:sldId id="1212" r:id="rId9"/>
    <p:sldId id="1219" r:id="rId10"/>
    <p:sldId id="1190" r:id="rId11"/>
    <p:sldId id="1194" r:id="rId12"/>
    <p:sldId id="1191" r:id="rId13"/>
    <p:sldId id="1192" r:id="rId14"/>
    <p:sldId id="1221" r:id="rId15"/>
    <p:sldId id="1195" r:id="rId16"/>
    <p:sldId id="1215" r:id="rId17"/>
    <p:sldId id="1196" r:id="rId18"/>
    <p:sldId id="1202" r:id="rId19"/>
    <p:sldId id="1204" r:id="rId20"/>
    <p:sldId id="1213" r:id="rId21"/>
    <p:sldId id="1209" r:id="rId22"/>
    <p:sldId id="1214" r:id="rId23"/>
    <p:sldId id="1207" r:id="rId24"/>
    <p:sldId id="1218" r:id="rId25"/>
    <p:sldId id="1201" r:id="rId26"/>
    <p:sldId id="1198" r:id="rId27"/>
    <p:sldId id="1199" r:id="rId28"/>
    <p:sldId id="1210" r:id="rId29"/>
    <p:sldId id="1200" r:id="rId30"/>
  </p:sldIdLst>
  <p:sldSz cx="9144000" cy="6858000" type="screen4x3"/>
  <p:notesSz cx="6858000" cy="9874250"/>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65"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663300"/>
    <a:srgbClr val="009900"/>
    <a:srgbClr val="53634D"/>
    <a:srgbClr val="000099"/>
    <a:srgbClr val="3366CC"/>
    <a:srgbClr val="00FFFF"/>
    <a:srgbClr val="66FF66"/>
    <a:srgbClr val="FFFFFF"/>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autoAdjust="0"/>
    <p:restoredTop sz="81697" autoAdjust="0"/>
  </p:normalViewPr>
  <p:slideViewPr>
    <p:cSldViewPr>
      <p:cViewPr varScale="1">
        <p:scale>
          <a:sx n="72" d="100"/>
          <a:sy n="72" d="100"/>
        </p:scale>
        <p:origin x="1565" y="72"/>
      </p:cViewPr>
      <p:guideLst>
        <p:guide orient="horz" pos="2795"/>
        <p:guide pos="5738"/>
      </p:guideLst>
    </p:cSldViewPr>
  </p:slideViewPr>
  <p:outlineViewPr>
    <p:cViewPr>
      <p:scale>
        <a:sx n="33" d="100"/>
        <a:sy n="33" d="100"/>
      </p:scale>
      <p:origin x="0" y="-824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62" d="100"/>
          <a:sy n="62" d="100"/>
        </p:scale>
        <p:origin x="3226" y="77"/>
      </p:cViewPr>
      <p:guideLst>
        <p:guide orient="horz" pos="3065"/>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63613" y="741363"/>
            <a:ext cx="4937125" cy="37020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691066"/>
            <a:ext cx="5486400" cy="444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378953"/>
            <a:ext cx="29718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RDFe is a model and a tool for mapping XML documents to RDF triples. The „e“ stands for expressions – the mapping is based on XPath expressions.</a:t>
            </a:r>
            <a:endParaRPr lang="de-DE" sz="1200" kern="1200" smtClean="0">
              <a:solidFill>
                <a:schemeClr val="tx1"/>
              </a:solidFill>
              <a:effectLst/>
              <a:latin typeface="Arial" panose="020B0604020202020204"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de-DE" sz="1200" kern="1200" dirty="0" smtClean="0">
              <a:solidFill>
                <a:schemeClr val="tx1"/>
              </a:solidFill>
              <a:effectLst/>
              <a:latin typeface="Arial" panose="020B0604020202020204" pitchFamily="34" charset="0"/>
              <a:ea typeface="+mn-ea"/>
              <a:cs typeface="+mn-cs"/>
            </a:endParaRP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That’s it, essentially. Submitting to an RDFe processor XML documents along with a semantic map, we get the RDF graph capturing the semantic content of the documents.</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248018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Let us take a closer look at semantic maps. A semantic map has a target constraint. The processor will never apply the map to a document which does not meet the target constraint. It comprises the name and namespace of the root element, as well as optional assertions. &lt;namespace&gt; elements define prefix bindings used by the RDF output. And &lt;resource&gt; elements represent resource models – a semantic map is essentially a collection of resource models.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94833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 semantic map is a collection of resource models, and each resource model is a recipe for mapping a resource node to a resource description. A resource model has a target node constraint, which tells the processor to which XML nodes the model may be applied. The resource model contains a list of RDF classes to which the resource belongs, an IRI expression and a set of property models. The IRI expression maps the resource node to a resource IRI. A property model describes how to construct triples with a particular property IRI. The property values are obtained from the value expression found in the @value attribute. </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1342576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And here’s another resource model. The value expression can be accompanied by a @type attribute specifying the type of the property value. When the type is set to the token “#resource”, the nodes returned by the value expression are interpreted as resource nodes. The RDFe processor finds for each one an appropriate resource model, applies it to the node, obtaining a resource description and uses the subject IRI from that description as value of the property under construction.</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41241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slide summarizes how a given RDF model – viewed as a set of resource types and their properties – can be populated by different types of XML documents. Each XML document type is translated into the RDF model by a specific set of XPath expressions. A semantic map connects an RDF graph model with an XML tree model, using XPath expressions as adapters.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3502415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XPath expressions appear like moving parts transmitting the energy of XML data engines to the abstract carriage of an RDF graph model. </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476148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kern="1200" smtClean="0">
                <a:solidFill>
                  <a:schemeClr val="tx1"/>
                </a:solidFill>
                <a:effectLst/>
                <a:latin typeface="Arial" panose="020B0604020202020204" pitchFamily="34" charset="0"/>
                <a:ea typeface="+mn-ea"/>
                <a:cs typeface="+mn-cs"/>
              </a:rPr>
              <a:t>We have talked about how translation is controlled – but we have not yet considered the *scope* of translation – what to include and what to omit. To understand the problem, imagine this scenario. Data about painters include a list of museums exhibiting their work. You have a huge XML document with data about museums – locations, opening hours, etc. You want your graph about painters to include resource descriptions of museums, but please only of those museums as are referenced in your data. The problem is solved by the distinction between *asserted resource descriptions* and *required resource descriptions*. Asserted descriptions are the descriptions obtained for asserted target nodes. What’s that? Every resource model has an optional assertedTargetNodes expression, which is applied to all input documents and yields the asserted target nodes of the model. Each resource model is applied to each of its asserted target nodes, producing the asserted resource descriptions. The asserted descriptions may include properties whose values are resources without an asserted description. The RDFe processor takes care that those resources will also be described – as these additional descriptions are considered required. As additional descriptions may in turn reference resources not yet described, the discovery of required resource descriptions is a recursive process. If the resource model of museums has no assertedTargetNode expression, only those museums will be described which are used by other resources as property values.</a:t>
            </a:r>
            <a:endParaRPr lang="de-DE" sz="1200" b="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90609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By now you understand the basic mechanics of RDFe – how to translate, and what to translate. Let us take a glance at a few advanced features. Semantic maps may import other maps. Each semantic map can define an evaluation context, consisting of named variables and functions. The context can enable you to simplify XPath expressions. Navigation to property values can be across document boundaries, and new input documents may be discovered on the way, by resolving document URIs found in the XML data. Using conditional properties, you can let the settings of a property model depend on XML contents, e.g. traversing links if they are present and staying with local nodes otherwise. RDF lists, reversed and inverse triples are supported. Cardinality constraints help you assure quality – warnings will be raised when an RDF property is supplied with less or more value items than you expect.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200330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To get an impression  of some of these features, imagine we have a catalog of paintings at our disposal, and we want to use it for augmenting the information about painters.</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2556035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catalog of paintings comes along with an own semantic map.</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69941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Before talking about RDFe, I‘d like to talk about XML and RDF. Here is a simple XML document. In 1936 the painter Rene Magritte created a painting with the title „Clairvoyance“. That’s obvious. Less obvious it is how we rely on intuition. The &lt;painting&gt; element contained by the &lt;painter&gt; element is about a work which the artist created. “Contained” becomes “created by”, the semantic relationship is inferred from the structural relationship. It looks evident – but you would not be able to write a program extracting this information, unless your program is written with a particular document type in mind. Consider – is an element describing a painting necessarily a descendant of the element describing the artist, if such an element occurs in the document?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2555053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Let’s pull it in - easily done! We modify the semantic map for &lt;painters&gt; documents as follows. We add an import of the semantic map for our paintings catalog, and we modify the value expression of the „created“ property. Using a complex XPath expression, we navigate into the catalog document and select the &lt;painting&gt; element with a title and date matching the title and date of the local &lt;painting&gt; element. As the &lt;painting&gt; element is found in the catalog document which is targeted by the imported semantic map, the processor will use the imported map, giving us the extended description which we want.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1218417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Here‘s the result before the changes.</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4065003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Here‘s the new result.</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3010902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XPath expression was fairly complex. To enable simplified expressions, you may define an evaluation context, consisting of named variables and functions. The context is available to all expressions from the containing semantic map. We use the context for introducing a map-defined function – „getPainting“ - which returns the &lt;painting&gt; element from the catalog, given a title and date. With a call of this function, the value expression of the „created“ property becomes simple. Important detail about context: for each input document, a distinct instance of the context is constructed, using the input document root as the context item. This means that the context may reflect document-specific contents.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1504658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Sometimes you may want to modify the settings of a property model in response to what the value expression returns. Imagine, for instance, that &lt;painting&gt; elements have an optional @wikidataID attribute, which allows lookup of comprehensive information in a catalog. You want to take advantage of the catalog element when possible, and stay with the local element otherwise. It can be implemented like this…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12586970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Why RDFe if we have RDFa? Simply because they are complementary. RDFa is for text oriented, human authored documents, where markup is about layout and gives no clue to the semantic content. Here, the addition of semantic attributes is appropriate. RDFe is for data-oriented XML, machine generated and using markup which is semantically rich. In this scenario, RDFa is problematic, because it modifies the original XML, violating schemas and cluttering content. RDFe, on the other hand, is non-invasive, and it lets you exploit the semantic information pent up in the markup to the fullest.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2713152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RDFe is meant to lower the barrier separating RDF from XML. Given any data-oriented XML, an RDF representation should be only a short and simple step away. No matter how complex your XML is, and how distant from the RDF vocabulary. The perspective is emphatically not a single document one. RDFe is designed to cope with Linked Data scenarios: linking the contents of multiple documents of multiple document types, discovered iteratively.</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2494940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At this moment, the main issue is performance. The processing of larger amounts of input data can be very slow. But these problems are not of a fundamental kind – they are caused by a rather naive implementation. The ideal would be RDFe support built into XQuery processors.</a:t>
            </a:r>
            <a:br>
              <a:rPr lang="en-US" sz="1200" kern="1200" smtClean="0">
                <a:solidFill>
                  <a:schemeClr val="tx1"/>
                </a:solidFill>
                <a:effectLst/>
                <a:latin typeface="Arial" panose="020B0604020202020204" pitchFamily="34" charset="0"/>
                <a:ea typeface="+mn-ea"/>
                <a:cs typeface="+mn-cs"/>
              </a:rPr>
            </a:b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4234273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XML and RDF are complementary technologies, more than it is generally thought. To take advantage of this, you need tools that let you move between them easily. RDFe is a tool and a model. It is my hope that some people will find it useful. It would be my ideal if some people found it useful and inspiring, inspiring them to see RDF in XML, XML in RDF, more clearly.</a:t>
            </a:r>
            <a:endParaRPr lang="de-DE" sz="1200" kern="1200" smtClean="0">
              <a:solidFill>
                <a:schemeClr val="tx1"/>
              </a:solidFill>
              <a:effectLst/>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951574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And that’s not the end.</a:t>
            </a:r>
            <a:endParaRPr lang="de-DE" sz="1200" kern="1200" smtClean="0">
              <a:solidFill>
                <a:schemeClr val="tx1"/>
              </a:solidFill>
              <a:effectLst/>
              <a:latin typeface="Arial" panose="020B0604020202020204" pitchFamily="34" charset="0"/>
              <a:ea typeface="+mn-ea"/>
              <a:cs typeface="+mn-cs"/>
            </a:endParaRPr>
          </a:p>
          <a:p>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21049258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No! Here, the element decribing a painting is an ancestor of the element describing the painter. And yet this document is as easy to understand as the previous one. We grasp the perspective conveyed by the document. The perspective is encoded by hierarchy. If the focus is on painters, their paintings are details described by descendant elements. If the focus is on paintings, their creators are details described by descendants of the element describing the painting. Hierarchy reduces complexity, but it introduces an arbitrary choice of focus. The choice streamlines a particular communication, but it is ephemeral. Tree-structure is optimal for messages, but perhaps not for storage of information to be reused in unforseeable ways. </a:t>
            </a:r>
            <a:endParaRPr lang="de-DE" sz="1200" kern="1200" smtClean="0">
              <a:solidFill>
                <a:schemeClr val="tx1"/>
              </a:solidFill>
              <a:effectLst/>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3577441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The intuition aforementioned is defeated if we do not understand the natural language underlying the tag names. We are at a loss and do not know how to map the shape to the information contained.</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235761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This RDF graph captures the information conveyed by the previous documents. Semantic content, purified and devoid of hierarchy. Structural hierarchy replaced by semantic relationship. A single graph expressing the semantic value of three very different shapes.</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528326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panose="020B0604020202020204" pitchFamily="34" charset="0"/>
                <a:ea typeface="+mn-ea"/>
                <a:cs typeface="+mn-cs"/>
              </a:rPr>
              <a:t>Three different documents can be mapped to a common graph – a normalizing reduction to semantic content. And expansion of this content into alternative trees, tailored for different needs – each tree shape is like a different channel of publication. If tools can translate in both directions – reduction and expansion – interesting opportunities arise. For example – transformations between the tree formats can be validated by checking the semantic consistency between target and source. </a:t>
            </a:r>
            <a:endParaRPr lang="de-DE" sz="1200" kern="1200" smtClean="0">
              <a:solidFill>
                <a:schemeClr val="tx1"/>
              </a:solidFill>
              <a:effectLst/>
              <a:latin typeface="Arial" panose="020B0604020202020204" pitchFamily="34" charset="0"/>
              <a:ea typeface="+mn-ea"/>
              <a:cs typeface="+mn-cs"/>
            </a:endParaRPr>
          </a:p>
          <a:p>
            <a:endParaRPr lang="en-US" sz="1200" kern="1200" smtClean="0">
              <a:solidFill>
                <a:schemeClr val="tx1"/>
              </a:solidFill>
              <a:effectLst/>
              <a:latin typeface="Arial" panose="020B0604020202020204" pitchFamily="34" charset="0"/>
              <a:ea typeface="+mn-ea"/>
              <a:cs typeface="+mn-cs"/>
            </a:endParaRPr>
          </a:p>
          <a:p>
            <a:r>
              <a:rPr lang="en-US" sz="1200" kern="1200" smtClean="0">
                <a:solidFill>
                  <a:schemeClr val="tx1"/>
                </a:solidFill>
                <a:effectLst/>
                <a:latin typeface="Arial" panose="020B0604020202020204" pitchFamily="34" charset="0"/>
                <a:ea typeface="+mn-ea"/>
                <a:cs typeface="+mn-cs"/>
              </a:rPr>
              <a:t>But what gives me the right to say – this document expresses that graph, or the other way around? Perhaps you disagree. When you and I look at XML - can we communicate what RDF we see, and why? We need a model.</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1073157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Arial" panose="020B0604020202020204" pitchFamily="34" charset="0"/>
                <a:ea typeface="+mn-ea"/>
                <a:cs typeface="+mn-cs"/>
              </a:rPr>
              <a:t>First: let us align *RDF resources* with individual XML nodes, accepted as their representation. Call these XML nodes *resource nodes*.  They serve as a point of departure when navigating to other XML nodes giving us the property values of that resource. Call those XML nodes *value nodes*. When the property value is itself a resource, the value node is the resource node of another resource. When the property value is literal (e.g. a string), the value nodes can somehow be mapped to the property values. Keep in mind that a literal property value is not necessarily represented by a single XML node. It may be a substring of element content, or a concatenation of various element contents. But we assume for each property an *expression* which navigates from the resource node to the value nodes and maps them to the property values. Call these expressions *value expressions*.</a:t>
            </a:r>
          </a:p>
          <a:p>
            <a:endParaRPr lang="de-DE" sz="1200" kern="1200" smtClean="0">
              <a:solidFill>
                <a:schemeClr val="tx1"/>
              </a:solidFill>
              <a:effectLst/>
              <a:latin typeface="Arial" panose="020B0604020202020204" pitchFamily="34" charset="0"/>
              <a:ea typeface="+mn-ea"/>
              <a:cs typeface="+mn-cs"/>
            </a:endParaRPr>
          </a:p>
          <a:p>
            <a:r>
              <a:rPr lang="en-US" sz="1200" kern="1200" smtClean="0">
                <a:solidFill>
                  <a:schemeClr val="tx1"/>
                </a:solidFill>
                <a:effectLst/>
                <a:latin typeface="Arial" panose="020B0604020202020204" pitchFamily="34" charset="0"/>
                <a:ea typeface="+mn-ea"/>
                <a:cs typeface="+mn-cs"/>
              </a:rPr>
              <a:t>RDF resources are identified by an IRI, so resource nodes must be mapped to an IRIs. Sometimes the IRI can be constructed from XML node contents. At other times we must resort to external data sources, enabling a lookup, given some XML values. But in any case, our vehicle is an expression which is evaluated in the context of the resource node and yields the resource IRI. Call this expression the *IRI expression*.</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43923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To summarize – looking at XML and thinking of RDF, we see resource nodes and value nodes, and we imagine value expresssions and IRI expressions. The gist of it all is a mapping of relationships: semantic relationships between subject and object are mapped to structural relationships between resource nodes and value nodes. And there is no better way of expressing structural relationships within a tree than XPath. XPath is the world champion. So the quintessence of translating XML into RDF is a mapping of RDF property IRIs to XPath expressions. That’s what RDFe is about.</a:t>
            </a:r>
            <a:endParaRPr lang="de-DE" sz="1200" kern="1200" smtClean="0">
              <a:solidFill>
                <a:schemeClr val="tx1"/>
              </a:solidFill>
              <a:effectLst/>
              <a:latin typeface="Arial" panose="020B0604020202020204"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1954660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smtClean="0">
                <a:solidFill>
                  <a:schemeClr val="tx1"/>
                </a:solidFill>
                <a:effectLst/>
                <a:latin typeface="Arial" panose="020B0604020202020204" pitchFamily="34" charset="0"/>
                <a:ea typeface="+mn-ea"/>
                <a:cs typeface="+mn-cs"/>
              </a:rPr>
              <a:t>Let us assume a “pull” perspective. Our painters document described two resources, with three properties each. So we need six value expressions, and two IRI expressions. We write a document called a semantic map, which attaches to  resources and properties receptacles for expressions  (@iri and @value attributes). We fill the receptacles and let RDF pull the strings of XPath …</a:t>
            </a:r>
            <a:endParaRPr lang="de-DE" sz="1200" kern="1200" smtClean="0">
              <a:solidFill>
                <a:schemeClr val="tx1"/>
              </a:solidFill>
              <a:effectLst/>
              <a:latin typeface="Arial" panose="020B0604020202020204" pitchFamily="34" charset="0"/>
              <a:ea typeface="+mn-ea"/>
              <a:cs typeface="+mn-cs"/>
            </a:endParaRPr>
          </a:p>
          <a:p>
            <a:endParaRPr lang="de-DE" baseline="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2909393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2019-02-09</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RDFe</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2019-02-09</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RDFe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2019-02-09</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RDFe</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algn="ctr" eaLnBrk="1" hangingPunct="1"/>
            <a:r>
              <a:rPr lang="en-US" altLang="de-DE" sz="4000" i="1" smtClean="0">
                <a:solidFill>
                  <a:srgbClr val="002060"/>
                </a:solidFill>
              </a:rPr>
              <a:t>RDFe</a:t>
            </a:r>
            <a:endParaRPr lang="en-US" altLang="de-DE" sz="4000" i="1" dirty="0" smtClean="0">
              <a:solidFill>
                <a:srgbClr val="00206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smtClean="0">
                <a:solidFill>
                  <a:schemeClr val="bg1">
                    <a:lumMod val="50000"/>
                  </a:schemeClr>
                </a:solidFill>
              </a:rPr>
              <a:t>Expression based translation XML to RDF</a:t>
            </a:r>
            <a:endParaRPr lang="en-US" altLang="de-DE" i="1" dirty="0" smtClean="0"/>
          </a:p>
        </p:txBody>
      </p:sp>
      <p:sp>
        <p:nvSpPr>
          <p:cNvPr id="20486" name="Text Box 6"/>
          <p:cNvSpPr txBox="1">
            <a:spLocks noChangeArrowheads="1"/>
          </p:cNvSpPr>
          <p:nvPr/>
        </p:nvSpPr>
        <p:spPr bwMode="auto">
          <a:xfrm>
            <a:off x="1403350" y="4821238"/>
            <a:ext cx="56721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solidFill>
                  <a:schemeClr val="bg1">
                    <a:lumMod val="50000"/>
                  </a:schemeClr>
                </a:solidFill>
                <a:effectLst>
                  <a:outerShdw blurRad="38100" dist="38100" dir="2700000" algn="tl">
                    <a:srgbClr val="C0C0C0"/>
                  </a:outerShdw>
                </a:effectLst>
              </a:rPr>
              <a:t>  </a:t>
            </a:r>
            <a:r>
              <a:rPr lang="de-DE" altLang="de-DE" sz="1600" b="0" dirty="0" smtClean="0">
                <a:solidFill>
                  <a:schemeClr val="bg1">
                    <a:lumMod val="50000"/>
                  </a:schemeClr>
                </a:solidFill>
                <a:effectLst>
                  <a:outerShdw blurRad="38100" dist="38100" dir="2700000" algn="tl">
                    <a:srgbClr val="C0C0C0"/>
                  </a:outerShdw>
                </a:effectLst>
              </a:rPr>
              <a:t>Hans-Jürgen </a:t>
            </a:r>
            <a:r>
              <a:rPr lang="de-DE" altLang="de-DE" sz="1600" b="0" dirty="0">
                <a:solidFill>
                  <a:schemeClr val="bg1">
                    <a:lumMod val="50000"/>
                  </a:schemeClr>
                </a:solidFill>
                <a:effectLst>
                  <a:outerShdw blurRad="38100" dist="38100" dir="2700000" algn="tl">
                    <a:srgbClr val="C0C0C0"/>
                  </a:outerShdw>
                </a:effectLst>
              </a:rPr>
              <a:t>Rennau, </a:t>
            </a:r>
            <a:r>
              <a:rPr lang="de-DE" altLang="de-DE" sz="1600" b="0" smtClean="0">
                <a:solidFill>
                  <a:schemeClr val="bg1">
                    <a:lumMod val="50000"/>
                  </a:schemeClr>
                </a:solidFill>
                <a:effectLst>
                  <a:outerShdw blurRad="38100" dist="38100" dir="2700000" algn="tl">
                    <a:srgbClr val="C0C0C0"/>
                  </a:outerShdw>
                </a:effectLst>
              </a:rPr>
              <a:t>parsQube GmbH, 2019-02-09</a:t>
            </a:r>
            <a:endParaRPr lang="de-DE" altLang="de-DE" sz="1600" b="0" dirty="0" smtClean="0">
              <a:solidFill>
                <a:schemeClr val="bg1">
                  <a:lumMod val="50000"/>
                </a:schemeClr>
              </a:solidFill>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 pull </a:t>
            </a:r>
            <a:r>
              <a:rPr lang="de-DE" i="1" smtClean="0">
                <a:solidFill>
                  <a:srgbClr val="00B050"/>
                </a:solidFill>
              </a:rPr>
              <a:t>the strings of XPath!</a:t>
            </a:r>
            <a:endParaRPr lang="de-DE" i="1">
              <a:solidFill>
                <a:srgbClr val="00B050"/>
              </a:solidFill>
            </a:endParaRPr>
          </a:p>
        </p:txBody>
      </p:sp>
      <p:sp>
        <p:nvSpPr>
          <p:cNvPr id="7" name="TextBox 6"/>
          <p:cNvSpPr txBox="1"/>
          <p:nvPr/>
        </p:nvSpPr>
        <p:spPr>
          <a:xfrm>
            <a:off x="275715" y="1580400"/>
            <a:ext cx="9972602"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&lt;</a:t>
            </a:r>
            <a:r>
              <a:rPr lang="en-US" smtClean="0">
                <a:latin typeface="Courier New" panose="02070309020205020404" pitchFamily="49" charset="0"/>
                <a:cs typeface="Courier New" panose="02070309020205020404" pitchFamily="49" charset="0"/>
              </a:rPr>
              <a:t>semanticMap&gt;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cult:artist</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smtClean="0">
                <a:solidFill>
                  <a:schemeClr val="tx2">
                    <a:lumMod val="60000"/>
                    <a:lumOff val="40000"/>
                  </a:schemeClr>
                </a:solidFill>
                <a:latin typeface="Courier New" panose="02070309020205020404" pitchFamily="49" charset="0"/>
                <a:cs typeface="Courier New" panose="02070309020205020404" pitchFamily="49" charset="0"/>
              </a:rPr>
              <a:t>painter</a:t>
            </a:r>
            <a:r>
              <a:rPr lang="en-US" smtClean="0">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cult:lastName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cult:firstName</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&lt;/resource&gt;</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cult:painting</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smtClean="0">
                <a:solidFill>
                  <a:schemeClr val="tx2">
                    <a:lumMod val="60000"/>
                    <a:lumOff val="40000"/>
                  </a:schemeClr>
                </a:solidFill>
                <a:latin typeface="Courier New" panose="02070309020205020404" pitchFamily="49" charset="0"/>
                <a:cs typeface="Courier New" panose="02070309020205020404" pitchFamily="49" charset="0"/>
              </a:rPr>
              <a:t>painting</a:t>
            </a:r>
            <a:r>
              <a:rPr lang="en-US" smtClean="0">
                <a:latin typeface="Courier New" panose="02070309020205020404" pitchFamily="49" charset="0"/>
                <a:cs typeface="Courier New" panose="02070309020205020404" pitchFamily="49" charset="0"/>
              </a:rPr>
              <a:t>"</a:t>
            </a:r>
          </a:p>
          <a:p>
            <a:r>
              <a:rPr lang="en-US" smtClean="0">
                <a:latin typeface="Courier New" panose="02070309020205020404" pitchFamily="49" charset="0"/>
                <a:cs typeface="Courier New" panose="02070309020205020404" pitchFamily="49" charset="0"/>
              </a:rPr>
              <a:t>                                                             /&gt;</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cult:inception</a:t>
            </a:r>
            <a:r>
              <a:rPr lang="en-US" smtClean="0">
                <a:latin typeface="Courier New" panose="02070309020205020404" pitchFamily="49" charset="0"/>
                <a:cs typeface="Courier New" panose="02070309020205020404" pitchFamily="49" charset="0"/>
              </a:rPr>
              <a:t>"                            /&gt;</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cult:title</a:t>
            </a:r>
            <a:r>
              <a:rPr lang="en-US" smtClean="0">
                <a:latin typeface="Courier New" panose="02070309020205020404" pitchFamily="49" charset="0"/>
                <a:cs typeface="Courier New" panose="02070309020205020404" pitchFamily="49" charset="0"/>
              </a:rPr>
              <a:t>"                                /&gt;        </a:t>
            </a:r>
            <a:endParaRPr lang="de-DE"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cult:createdBy</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&lt;/resource&gt;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&lt;/semanticMap &gt;</a:t>
            </a:r>
            <a:br>
              <a:rPr lang="en-US">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8" name="Rounded Rectangle 7"/>
          <p:cNvSpPr/>
          <p:nvPr/>
        </p:nvSpPr>
        <p:spPr bwMode="auto">
          <a:xfrm>
            <a:off x="4932040" y="2677459"/>
            <a:ext cx="375476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name/familyName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name/givenName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painters/painting</a:t>
            </a:r>
            <a:r>
              <a:rPr lang="en-US" smtClean="0">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4932040" y="4602832"/>
            <a:ext cx="375476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date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title</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ancestor::painter</a:t>
            </a:r>
            <a:r>
              <a:rPr lang="en-US" smtClean="0">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TextBox 10"/>
          <p:cNvSpPr txBox="1"/>
          <p:nvPr/>
        </p:nvSpPr>
        <p:spPr>
          <a:xfrm>
            <a:off x="1119600" y="2390330"/>
            <a:ext cx="8180445" cy="369332"/>
          </a:xfrm>
          <a:prstGeom prst="rect">
            <a:avLst/>
          </a:prstGeom>
          <a:noFill/>
        </p:spPr>
        <p:txBody>
          <a:bodyPr wrap="none" rtlCol="0">
            <a:spAutoFit/>
          </a:bodyPr>
          <a:lstStyle/>
          <a:p>
            <a:r>
              <a:rPr lang="en-US" smtClean="0">
                <a:latin typeface="Courier New" panose="02070309020205020404" pitchFamily="49" charset="0"/>
                <a:cs typeface="Courier New" panose="02070309020205020404" pitchFamily="49" charset="0"/>
              </a:rPr>
              <a:t>iri="</a:t>
            </a:r>
            <a:r>
              <a:rPr lang="de-DE" smtClean="0">
                <a:solidFill>
                  <a:srgbClr val="00B050"/>
                </a:solidFill>
                <a:latin typeface="Courier New" panose="02070309020205020404" pitchFamily="49" charset="0"/>
                <a:cs typeface="Courier New" panose="02070309020205020404" pitchFamily="49" charset="0"/>
              </a:rPr>
              <a:t>'artist</a:t>
            </a:r>
            <a:r>
              <a:rPr lang="de-DE">
                <a:solidFill>
                  <a:srgbClr val="00B050"/>
                </a:solidFill>
                <a:latin typeface="Courier New" panose="02070309020205020404" pitchFamily="49" charset="0"/>
                <a:cs typeface="Courier New" panose="02070309020205020404" pitchFamily="49" charset="0"/>
              </a:rPr>
              <a:t>:' || 1 + count(preceding-sibling::painter</a:t>
            </a:r>
            <a:r>
              <a:rPr lang="de-DE"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endParaRPr lang="de-DE"/>
          </a:p>
        </p:txBody>
      </p:sp>
      <p:sp>
        <p:nvSpPr>
          <p:cNvPr id="12" name="TextBox 11"/>
          <p:cNvSpPr txBox="1"/>
          <p:nvPr/>
        </p:nvSpPr>
        <p:spPr>
          <a:xfrm>
            <a:off x="1119600" y="4302334"/>
            <a:ext cx="7215437" cy="369332"/>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iri="</a:t>
            </a:r>
            <a:r>
              <a:rPr lang="de-DE">
                <a:solidFill>
                  <a:srgbClr val="00B050"/>
                </a:solidFill>
                <a:latin typeface="Courier New" panose="02070309020205020404" pitchFamily="49" charset="0"/>
                <a:cs typeface="Courier New" panose="02070309020205020404" pitchFamily="49" charset="0"/>
              </a:rPr>
              <a:t>'painting:' || 1 + count(preceding::painting)</a:t>
            </a:r>
            <a:r>
              <a:rPr lang="en-US">
                <a:latin typeface="Courier New" panose="02070309020205020404" pitchFamily="49" charset="0"/>
                <a:cs typeface="Courier New" panose="02070309020205020404" pitchFamily="49" charset="0"/>
              </a:rPr>
              <a:t>"</a:t>
            </a:r>
            <a:endParaRPr lang="de-DE"/>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64288" y="260648"/>
            <a:ext cx="1619250" cy="1619250"/>
          </a:xfrm>
          <a:prstGeom prst="rect">
            <a:avLst/>
          </a:prstGeom>
        </p:spPr>
      </p:pic>
    </p:spTree>
    <p:extLst>
      <p:ext uri="{BB962C8B-B14F-4D97-AF65-F5344CB8AC3E}">
        <p14:creationId xmlns:p14="http://schemas.microsoft.com/office/powerpoint/2010/main" val="5871568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Semantic map - outline</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9" name="TextBox 8"/>
          <p:cNvSpPr txBox="1"/>
          <p:nvPr/>
        </p:nvSpPr>
        <p:spPr>
          <a:xfrm>
            <a:off x="145744" y="1580400"/>
            <a:ext cx="8517075" cy="4524315"/>
          </a:xfrm>
          <a:prstGeom prst="rect">
            <a:avLst/>
          </a:prstGeom>
          <a:noFill/>
        </p:spPr>
        <p:txBody>
          <a:bodyPr wrap="none" rtlCol="0">
            <a:spAutoFit/>
          </a:bodyPr>
          <a:lstStyle/>
          <a:p>
            <a:r>
              <a:rPr lang="de-DE" b="0"/>
              <a:t>&lt;</a:t>
            </a:r>
            <a:r>
              <a:rPr lang="de-DE" smtClean="0">
                <a:solidFill>
                  <a:srgbClr val="FF0000"/>
                </a:solidFill>
              </a:rPr>
              <a:t>re:semanticMap  </a:t>
            </a:r>
            <a:r>
              <a:rPr lang="de-DE" smtClean="0">
                <a:solidFill>
                  <a:srgbClr val="0070C0"/>
                </a:solidFill>
              </a:rPr>
              <a:t>iri</a:t>
            </a:r>
            <a:r>
              <a:rPr lang="de-DE" b="0"/>
              <a:t>="http://example.com/semap/painters/"</a:t>
            </a:r>
            <a:br>
              <a:rPr lang="de-DE" b="0"/>
            </a:br>
            <a:r>
              <a:rPr lang="de-DE" b="0" smtClean="0"/>
              <a:t>                	   </a:t>
            </a:r>
            <a:r>
              <a:rPr lang="de-DE" smtClean="0">
                <a:solidFill>
                  <a:srgbClr val="0070C0"/>
                </a:solidFill>
              </a:rPr>
              <a:t>targetName</a:t>
            </a:r>
            <a:r>
              <a:rPr lang="de-DE" b="0"/>
              <a:t>="</a:t>
            </a:r>
            <a:r>
              <a:rPr lang="de-DE" smtClean="0">
                <a:solidFill>
                  <a:schemeClr val="tx2">
                    <a:lumMod val="40000"/>
                    <a:lumOff val="60000"/>
                  </a:schemeClr>
                </a:solidFill>
              </a:rPr>
              <a:t>painters</a:t>
            </a:r>
            <a:r>
              <a:rPr lang="de-DE" b="0" smtClean="0"/>
              <a:t>"</a:t>
            </a:r>
          </a:p>
          <a:p>
            <a:r>
              <a:rPr lang="de-DE" b="0" smtClean="0"/>
              <a:t>                </a:t>
            </a:r>
            <a:r>
              <a:rPr lang="de-DE" b="0"/>
              <a:t>	   </a:t>
            </a:r>
            <a:r>
              <a:rPr lang="de-DE">
                <a:solidFill>
                  <a:srgbClr val="0070C0"/>
                </a:solidFill>
              </a:rPr>
              <a:t>targetNamespace</a:t>
            </a:r>
            <a:r>
              <a:rPr lang="de-DE" b="0" smtClean="0"/>
              <a:t>=""</a:t>
            </a:r>
            <a:r>
              <a:rPr lang="de-DE" b="0"/>
              <a:t/>
            </a:r>
            <a:br>
              <a:rPr lang="de-DE" b="0"/>
            </a:br>
            <a:r>
              <a:rPr lang="de-DE" b="0"/>
              <a:t>                 </a:t>
            </a:r>
            <a:r>
              <a:rPr lang="de-DE" b="0" smtClean="0"/>
              <a:t>               xmlns:re="http</a:t>
            </a:r>
            <a:r>
              <a:rPr lang="de-DE" b="0"/>
              <a:t>://</a:t>
            </a:r>
            <a:r>
              <a:rPr lang="de-DE" b="0" smtClean="0"/>
              <a:t>www.rdfe.org/ns/model" …&gt;</a:t>
            </a:r>
          </a:p>
          <a:p>
            <a:r>
              <a:rPr lang="de-DE" b="0"/>
              <a:t/>
            </a:r>
            <a:br>
              <a:rPr lang="de-DE" b="0"/>
            </a:br>
            <a:r>
              <a:rPr lang="de-DE" b="0"/>
              <a:t>    &lt;</a:t>
            </a:r>
            <a:r>
              <a:rPr lang="de-DE">
                <a:solidFill>
                  <a:srgbClr val="FF0000"/>
                </a:solidFill>
              </a:rPr>
              <a:t>re:namespace</a:t>
            </a:r>
            <a:r>
              <a:rPr lang="de-DE" b="0"/>
              <a:t> iri="http://example.com/resource/artist/" </a:t>
            </a:r>
            <a:r>
              <a:rPr lang="de-DE" b="0" smtClean="0"/>
              <a:t>	prefix</a:t>
            </a:r>
            <a:r>
              <a:rPr lang="de-DE" b="0"/>
              <a:t>="artist"/&gt;</a:t>
            </a:r>
            <a:br>
              <a:rPr lang="de-DE" b="0"/>
            </a:br>
            <a:r>
              <a:rPr lang="de-DE" b="0"/>
              <a:t>    &lt;</a:t>
            </a:r>
            <a:r>
              <a:rPr lang="de-DE">
                <a:solidFill>
                  <a:srgbClr val="FF0000"/>
                </a:solidFill>
              </a:rPr>
              <a:t>re:namespace</a:t>
            </a:r>
            <a:r>
              <a:rPr lang="de-DE" b="0"/>
              <a:t> iri="http://example.com/resource/opus/" </a:t>
            </a:r>
            <a:r>
              <a:rPr lang="de-DE" b="0" smtClean="0"/>
              <a:t>	prefix</a:t>
            </a:r>
            <a:r>
              <a:rPr lang="de-DE" b="0"/>
              <a:t>="painting"/&gt;</a:t>
            </a:r>
            <a:br>
              <a:rPr lang="de-DE" b="0"/>
            </a:br>
            <a:r>
              <a:rPr lang="de-DE" b="0"/>
              <a:t>    &lt;</a:t>
            </a:r>
            <a:r>
              <a:rPr lang="de-DE">
                <a:solidFill>
                  <a:srgbClr val="FF0000"/>
                </a:solidFill>
              </a:rPr>
              <a:t>re:namespace</a:t>
            </a:r>
            <a:r>
              <a:rPr lang="de-DE" b="0"/>
              <a:t> </a:t>
            </a:r>
            <a:r>
              <a:rPr lang="de-DE" b="0" smtClean="0"/>
              <a:t>iri="http</a:t>
            </a:r>
            <a:r>
              <a:rPr lang="de-DE" b="0"/>
              <a:t>://example.com/ontologies/culture</a:t>
            </a:r>
            <a:r>
              <a:rPr lang="de-DE" b="0" smtClean="0"/>
              <a:t>/" </a:t>
            </a:r>
            <a:r>
              <a:rPr lang="de-DE" b="0"/>
              <a:t>prefix="cult"/&gt;</a:t>
            </a:r>
            <a:br>
              <a:rPr lang="de-DE" b="0"/>
            </a:br>
            <a:r>
              <a:rPr lang="de-DE" b="0"/>
              <a:t/>
            </a:r>
            <a:br>
              <a:rPr lang="de-DE" b="0"/>
            </a:br>
            <a:endParaRPr lang="de-DE" b="0" smtClean="0"/>
          </a:p>
          <a:p>
            <a:r>
              <a:rPr lang="de-DE" b="0" smtClean="0"/>
              <a:t>    </a:t>
            </a:r>
            <a:r>
              <a:rPr lang="de-DE" b="0"/>
              <a:t>&lt;</a:t>
            </a:r>
            <a:r>
              <a:rPr lang="de-DE">
                <a:solidFill>
                  <a:srgbClr val="FF0000"/>
                </a:solidFill>
              </a:rPr>
              <a:t>re:resource</a:t>
            </a:r>
            <a:r>
              <a:rPr lang="de-DE" b="0"/>
              <a:t> </a:t>
            </a:r>
            <a:r>
              <a:rPr lang="de-DE" smtClean="0">
                <a:solidFill>
                  <a:srgbClr val="0070C0"/>
                </a:solidFill>
              </a:rPr>
              <a:t>targetNodeName</a:t>
            </a:r>
            <a:r>
              <a:rPr lang="de-DE" b="0" smtClean="0"/>
              <a:t>="</a:t>
            </a:r>
            <a:r>
              <a:rPr lang="de-DE" smtClean="0">
                <a:solidFill>
                  <a:schemeClr val="tx2">
                    <a:lumMod val="40000"/>
                    <a:lumOff val="60000"/>
                  </a:schemeClr>
                </a:solidFill>
              </a:rPr>
              <a:t>painter</a:t>
            </a:r>
            <a:r>
              <a:rPr lang="de-DE" b="0"/>
              <a:t>"</a:t>
            </a:r>
            <a:r>
              <a:rPr lang="de-DE" b="0" smtClean="0"/>
              <a:t> …&gt;…&lt;/resource&gt;</a:t>
            </a:r>
            <a:r>
              <a:rPr lang="de-DE" b="0"/>
              <a:t/>
            </a:r>
            <a:br>
              <a:rPr lang="de-DE" b="0"/>
            </a:br>
            <a:r>
              <a:rPr lang="de-DE" b="0" smtClean="0"/>
              <a:t>    &lt;</a:t>
            </a:r>
            <a:r>
              <a:rPr lang="de-DE">
                <a:solidFill>
                  <a:srgbClr val="FF0000"/>
                </a:solidFill>
              </a:rPr>
              <a:t>re:resource</a:t>
            </a:r>
            <a:r>
              <a:rPr lang="de-DE" b="0"/>
              <a:t> </a:t>
            </a:r>
            <a:r>
              <a:rPr lang="de-DE" smtClean="0">
                <a:solidFill>
                  <a:srgbClr val="0070C0"/>
                </a:solidFill>
              </a:rPr>
              <a:t>targetNodeName</a:t>
            </a:r>
            <a:r>
              <a:rPr lang="de-DE" b="0" smtClean="0"/>
              <a:t>=</a:t>
            </a:r>
            <a:r>
              <a:rPr lang="de-DE" b="0"/>
              <a:t>"</a:t>
            </a:r>
            <a:r>
              <a:rPr lang="de-DE" smtClean="0">
                <a:solidFill>
                  <a:schemeClr val="tx2">
                    <a:lumMod val="40000"/>
                    <a:lumOff val="60000"/>
                  </a:schemeClr>
                </a:solidFill>
              </a:rPr>
              <a:t>painting</a:t>
            </a:r>
            <a:r>
              <a:rPr lang="de-DE" b="0" smtClean="0"/>
              <a:t>" …&gt;…&lt;/resource&gt;</a:t>
            </a:r>
            <a:r>
              <a:rPr lang="de-DE" b="0"/>
              <a:t/>
            </a:r>
            <a:br>
              <a:rPr lang="de-DE" b="0"/>
            </a:br>
            <a:r>
              <a:rPr lang="de-DE" b="0" smtClean="0"/>
              <a:t>    </a:t>
            </a:r>
            <a:r>
              <a:rPr lang="de-DE" b="0"/>
              <a:t/>
            </a:r>
            <a:br>
              <a:rPr lang="de-DE" b="0"/>
            </a:br>
            <a:r>
              <a:rPr lang="de-DE" b="0"/>
              <a:t>&lt;/re:semanticMap&gt;</a:t>
            </a:r>
            <a:br>
              <a:rPr lang="de-DE" b="0"/>
            </a:br>
            <a:endParaRPr lang="de-DE" b="0"/>
          </a:p>
          <a:p>
            <a:endParaRPr lang="de-DE"/>
          </a:p>
        </p:txBody>
      </p:sp>
      <p:sp>
        <p:nvSpPr>
          <p:cNvPr id="3" name="Rounded Rectangle 2"/>
          <p:cNvSpPr/>
          <p:nvPr/>
        </p:nvSpPr>
        <p:spPr bwMode="auto">
          <a:xfrm>
            <a:off x="2133600" y="1938098"/>
            <a:ext cx="2798440" cy="504056"/>
          </a:xfrm>
          <a:prstGeom prst="round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7" name="Rounded Rectangular Callout 6"/>
          <p:cNvSpPr/>
          <p:nvPr/>
        </p:nvSpPr>
        <p:spPr bwMode="auto">
          <a:xfrm>
            <a:off x="6660232" y="1988840"/>
            <a:ext cx="2160240" cy="360040"/>
          </a:xfrm>
          <a:prstGeom prst="wedgeRoundRectCallout">
            <a:avLst>
              <a:gd name="adj1" fmla="val -126162"/>
              <a:gd name="adj2" fmla="val -23634"/>
              <a:gd name="adj3" fmla="val 16667"/>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Target constraint</a:t>
            </a:r>
          </a:p>
        </p:txBody>
      </p:sp>
      <p:sp>
        <p:nvSpPr>
          <p:cNvPr id="10" name="Rounded Rectangle 9"/>
          <p:cNvSpPr/>
          <p:nvPr/>
        </p:nvSpPr>
        <p:spPr bwMode="auto">
          <a:xfrm>
            <a:off x="405408" y="4375737"/>
            <a:ext cx="6542856" cy="571202"/>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ular Callout 10"/>
          <p:cNvSpPr/>
          <p:nvPr/>
        </p:nvSpPr>
        <p:spPr bwMode="auto">
          <a:xfrm>
            <a:off x="6812632" y="5266870"/>
            <a:ext cx="2160240" cy="360040"/>
          </a:xfrm>
          <a:prstGeom prst="wedgeRoundRectCallout">
            <a:avLst>
              <a:gd name="adj1" fmla="val -111396"/>
              <a:gd name="adj2" fmla="val -132901"/>
              <a:gd name="adj3" fmla="val 16667"/>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Resource models constraint</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
        <p:nvSpPr>
          <p:cNvPr id="12" name="Rounded Rectangle 11"/>
          <p:cNvSpPr/>
          <p:nvPr/>
        </p:nvSpPr>
        <p:spPr bwMode="auto">
          <a:xfrm>
            <a:off x="405408" y="3007585"/>
            <a:ext cx="8127032" cy="859234"/>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81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Resource model  </a:t>
            </a:r>
            <a:br>
              <a:rPr lang="de-DE" smtClean="0"/>
            </a:br>
            <a:r>
              <a:rPr lang="de-DE" smtClean="0"/>
              <a:t>      (for </a:t>
            </a:r>
            <a:r>
              <a:rPr lang="de-DE" smtClean="0">
                <a:solidFill>
                  <a:schemeClr val="tx2">
                    <a:lumMod val="20000"/>
                    <a:lumOff val="80000"/>
                  </a:schemeClr>
                </a:solidFill>
              </a:rPr>
              <a:t>&lt;painter&gt;</a:t>
            </a:r>
            <a:r>
              <a:rPr lang="de-DE" smtClean="0"/>
              <a:t>)</a:t>
            </a:r>
            <a:endParaRPr lang="de-DE"/>
          </a:p>
        </p:txBody>
      </p:sp>
      <p:sp>
        <p:nvSpPr>
          <p:cNvPr id="9" name="TextBox 8"/>
          <p:cNvSpPr txBox="1"/>
          <p:nvPr/>
        </p:nvSpPr>
        <p:spPr>
          <a:xfrm>
            <a:off x="0" y="1580400"/>
            <a:ext cx="10153742" cy="4524315"/>
          </a:xfrm>
          <a:prstGeom prst="rect">
            <a:avLst/>
          </a:prstGeom>
          <a:noFill/>
        </p:spPr>
        <p:txBody>
          <a:bodyPr wrap="none" rtlCol="0">
            <a:spAutoFit/>
          </a:bodyPr>
          <a:lstStyle/>
          <a:p>
            <a:r>
              <a:rPr lang="de-DE" b="0" smtClean="0"/>
              <a:t>    …</a:t>
            </a:r>
            <a:r>
              <a:rPr lang="de-DE" b="0"/>
              <a:t/>
            </a:r>
            <a:br>
              <a:rPr lang="de-DE" b="0"/>
            </a:br>
            <a:r>
              <a:rPr lang="de-DE" b="0"/>
              <a:t>    &lt;</a:t>
            </a:r>
            <a:r>
              <a:rPr lang="de-DE">
                <a:solidFill>
                  <a:srgbClr val="FF0000"/>
                </a:solidFill>
              </a:rPr>
              <a:t>re:resource</a:t>
            </a:r>
            <a:r>
              <a:rPr lang="de-DE" b="0"/>
              <a:t> </a:t>
            </a:r>
            <a:endParaRPr lang="de-DE" b="0" smtClean="0"/>
          </a:p>
          <a:p>
            <a:r>
              <a:rPr lang="de-DE" b="0"/>
              <a:t/>
            </a:r>
            <a:br>
              <a:rPr lang="de-DE" b="0"/>
            </a:br>
            <a:r>
              <a:rPr lang="de-DE" b="0"/>
              <a:t> </a:t>
            </a:r>
            <a:r>
              <a:rPr lang="de-DE" b="0" smtClean="0"/>
              <a:t>         </a:t>
            </a:r>
            <a:r>
              <a:rPr lang="de-DE" smtClean="0">
                <a:solidFill>
                  <a:srgbClr val="0070C0"/>
                </a:solidFill>
              </a:rPr>
              <a:t>targetNodeName		</a:t>
            </a:r>
            <a:r>
              <a:rPr lang="de-DE" b="0" smtClean="0"/>
              <a:t>="</a:t>
            </a:r>
            <a:r>
              <a:rPr lang="de-DE">
                <a:solidFill>
                  <a:schemeClr val="tx2">
                    <a:lumMod val="40000"/>
                    <a:lumOff val="60000"/>
                  </a:schemeClr>
                </a:solidFill>
              </a:rPr>
              <a:t>painter</a:t>
            </a:r>
            <a:r>
              <a:rPr lang="de-DE" b="0"/>
              <a:t>"</a:t>
            </a:r>
            <a:br>
              <a:rPr lang="de-DE" b="0"/>
            </a:br>
            <a:r>
              <a:rPr lang="de-DE" b="0" smtClean="0"/>
              <a:t>          </a:t>
            </a:r>
            <a:r>
              <a:rPr lang="de-DE" smtClean="0">
                <a:solidFill>
                  <a:srgbClr val="0070C0"/>
                </a:solidFill>
              </a:rPr>
              <a:t>assertedTargetNodes	</a:t>
            </a:r>
            <a:r>
              <a:rPr lang="de-DE" b="0" smtClean="0"/>
              <a:t>="</a:t>
            </a:r>
            <a:r>
              <a:rPr lang="de-DE" smtClean="0">
                <a:solidFill>
                  <a:srgbClr val="00B050"/>
                </a:solidFill>
              </a:rPr>
              <a:t>//</a:t>
            </a:r>
            <a:r>
              <a:rPr lang="de-DE">
                <a:solidFill>
                  <a:srgbClr val="00B050"/>
                </a:solidFill>
              </a:rPr>
              <a:t>painter</a:t>
            </a:r>
            <a:r>
              <a:rPr lang="de-DE" b="0"/>
              <a:t>" </a:t>
            </a:r>
            <a:endParaRPr lang="de-DE" b="0" smtClean="0"/>
          </a:p>
          <a:p>
            <a:r>
              <a:rPr lang="de-DE" b="0" smtClean="0"/>
              <a:t>          </a:t>
            </a:r>
            <a:r>
              <a:rPr lang="de-DE" smtClean="0">
                <a:solidFill>
                  <a:srgbClr val="0070C0"/>
                </a:solidFill>
              </a:rPr>
              <a:t>iri</a:t>
            </a:r>
            <a:r>
              <a:rPr lang="de-DE">
                <a:solidFill>
                  <a:srgbClr val="0070C0"/>
                </a:solidFill>
              </a:rPr>
              <a:t>				</a:t>
            </a:r>
            <a:r>
              <a:rPr lang="de-DE" b="0"/>
              <a:t>="'</a:t>
            </a:r>
            <a:r>
              <a:rPr lang="de-DE">
                <a:solidFill>
                  <a:srgbClr val="00B050"/>
                </a:solidFill>
              </a:rPr>
              <a:t>artist:'||1 + count(preceding-sibling::painter)</a:t>
            </a:r>
            <a:r>
              <a:rPr lang="de-DE" b="0"/>
              <a:t>"                 </a:t>
            </a:r>
            <a:endParaRPr lang="de-DE" b="0" smtClean="0"/>
          </a:p>
          <a:p>
            <a:r>
              <a:rPr lang="de-DE" b="0" smtClean="0"/>
              <a:t>          </a:t>
            </a:r>
            <a:r>
              <a:rPr lang="de-DE">
                <a:solidFill>
                  <a:srgbClr val="0070C0"/>
                </a:solidFill>
              </a:rPr>
              <a:t>type			</a:t>
            </a:r>
            <a:r>
              <a:rPr lang="de-DE" b="0"/>
              <a:t>="</a:t>
            </a:r>
            <a:r>
              <a:rPr lang="de-DE" i="1"/>
              <a:t>cult:artist</a:t>
            </a:r>
            <a:r>
              <a:rPr lang="de-DE" b="0" smtClean="0"/>
              <a:t>"</a:t>
            </a:r>
            <a:r>
              <a:rPr lang="de-DE" b="0"/>
              <a:t/>
            </a:r>
            <a:br>
              <a:rPr lang="de-DE" b="0"/>
            </a:br>
            <a:r>
              <a:rPr lang="de-DE" b="0" smtClean="0"/>
              <a:t>          </a:t>
            </a:r>
            <a:r>
              <a:rPr lang="de-DE" smtClean="0">
                <a:solidFill>
                  <a:srgbClr val="0070C0"/>
                </a:solidFill>
              </a:rPr>
              <a:t>modelID			</a:t>
            </a:r>
            <a:r>
              <a:rPr lang="de-DE" b="0" smtClean="0"/>
              <a:t>="</a:t>
            </a:r>
            <a:r>
              <a:rPr lang="de-DE" i="1"/>
              <a:t>artist</a:t>
            </a:r>
            <a:r>
              <a:rPr lang="de-DE" b="0" smtClean="0"/>
              <a:t>"&gt;</a:t>
            </a:r>
          </a:p>
          <a:p>
            <a:r>
              <a:rPr lang="de-DE" b="0"/>
              <a:t/>
            </a:r>
            <a:br>
              <a:rPr lang="de-DE" b="0"/>
            </a:br>
            <a:r>
              <a:rPr lang="de-DE" b="0"/>
              <a:t>        &lt;</a:t>
            </a:r>
            <a:r>
              <a:rPr lang="de-DE"/>
              <a:t>re:property</a:t>
            </a:r>
            <a:r>
              <a:rPr lang="de-DE" b="0"/>
              <a:t> iri="</a:t>
            </a:r>
            <a:r>
              <a:rPr lang="de-DE" smtClean="0">
                <a:solidFill>
                  <a:srgbClr val="C00000"/>
                </a:solidFill>
              </a:rPr>
              <a:t>cult:lastName</a:t>
            </a:r>
            <a:r>
              <a:rPr lang="de-DE" b="0" smtClean="0"/>
              <a:t>"	value</a:t>
            </a:r>
            <a:r>
              <a:rPr lang="de-DE" b="0"/>
              <a:t>="</a:t>
            </a:r>
            <a:r>
              <a:rPr lang="de-DE">
                <a:solidFill>
                  <a:srgbClr val="00B050"/>
                </a:solidFill>
              </a:rPr>
              <a:t>name/familyName</a:t>
            </a:r>
            <a:r>
              <a:rPr lang="de-DE" b="0"/>
              <a:t>"/&gt;        </a:t>
            </a:r>
            <a:br>
              <a:rPr lang="de-DE" b="0"/>
            </a:br>
            <a:r>
              <a:rPr lang="de-DE" b="0"/>
              <a:t>        &lt;</a:t>
            </a:r>
            <a:r>
              <a:rPr lang="de-DE"/>
              <a:t>re:property</a:t>
            </a:r>
            <a:r>
              <a:rPr lang="de-DE" b="0"/>
              <a:t> iri="</a:t>
            </a:r>
            <a:r>
              <a:rPr lang="de-DE">
                <a:solidFill>
                  <a:srgbClr val="C00000"/>
                </a:solidFill>
              </a:rPr>
              <a:t>cult:firstName</a:t>
            </a:r>
            <a:r>
              <a:rPr lang="de-DE" b="0"/>
              <a:t>" </a:t>
            </a:r>
            <a:r>
              <a:rPr lang="de-DE" b="0" smtClean="0"/>
              <a:t>	value</a:t>
            </a:r>
            <a:r>
              <a:rPr lang="de-DE" b="0"/>
              <a:t>="</a:t>
            </a:r>
            <a:r>
              <a:rPr lang="de-DE">
                <a:solidFill>
                  <a:srgbClr val="00B050"/>
                </a:solidFill>
              </a:rPr>
              <a:t>name/givenName</a:t>
            </a:r>
            <a:r>
              <a:rPr lang="de-DE" b="0"/>
              <a:t>"/&gt;</a:t>
            </a:r>
            <a:br>
              <a:rPr lang="de-DE" b="0"/>
            </a:br>
            <a:r>
              <a:rPr lang="de-DE" b="0"/>
              <a:t>        &lt;</a:t>
            </a:r>
            <a:r>
              <a:rPr lang="de-DE"/>
              <a:t>re:property</a:t>
            </a:r>
            <a:r>
              <a:rPr lang="de-DE" b="0"/>
              <a:t> iri="</a:t>
            </a:r>
            <a:r>
              <a:rPr lang="de-DE">
                <a:solidFill>
                  <a:srgbClr val="C00000"/>
                </a:solidFill>
              </a:rPr>
              <a:t>cult:created</a:t>
            </a:r>
            <a:r>
              <a:rPr lang="de-DE" b="0"/>
              <a:t>" </a:t>
            </a:r>
            <a:r>
              <a:rPr lang="de-DE" b="0" smtClean="0"/>
              <a:t>  	value</a:t>
            </a:r>
            <a:r>
              <a:rPr lang="de-DE" b="0"/>
              <a:t>="</a:t>
            </a:r>
            <a:r>
              <a:rPr lang="de-DE">
                <a:solidFill>
                  <a:srgbClr val="00B050"/>
                </a:solidFill>
              </a:rPr>
              <a:t>paintings/painting</a:t>
            </a:r>
            <a:r>
              <a:rPr lang="de-DE" b="0"/>
              <a:t>" </a:t>
            </a:r>
            <a:endParaRPr lang="de-DE" b="0" smtClean="0"/>
          </a:p>
          <a:p>
            <a:r>
              <a:rPr lang="de-DE" b="0">
                <a:solidFill>
                  <a:schemeClr val="tx2">
                    <a:lumMod val="40000"/>
                    <a:lumOff val="60000"/>
                  </a:schemeClr>
                </a:solidFill>
              </a:rPr>
              <a:t>	</a:t>
            </a:r>
            <a:r>
              <a:rPr lang="de-DE" b="0" smtClean="0">
                <a:solidFill>
                  <a:schemeClr val="tx2">
                    <a:lumMod val="40000"/>
                    <a:lumOff val="60000"/>
                  </a:schemeClr>
                </a:solidFill>
              </a:rPr>
              <a:t>				</a:t>
            </a:r>
            <a:r>
              <a:rPr lang="de-DE" smtClean="0"/>
              <a:t>type</a:t>
            </a:r>
            <a:r>
              <a:rPr lang="de-DE" b="0"/>
              <a:t>="</a:t>
            </a:r>
            <a:r>
              <a:rPr lang="de-DE" smtClean="0">
                <a:solidFill>
                  <a:schemeClr val="tx2">
                    <a:lumMod val="40000"/>
                    <a:lumOff val="60000"/>
                  </a:schemeClr>
                </a:solidFill>
              </a:rPr>
              <a:t>#resource</a:t>
            </a:r>
            <a:r>
              <a:rPr lang="de-DE" b="0" smtClean="0"/>
              <a:t>"/&gt;        </a:t>
            </a:r>
            <a:r>
              <a:rPr lang="de-DE" b="0"/>
              <a:t/>
            </a:r>
            <a:br>
              <a:rPr lang="de-DE" b="0"/>
            </a:br>
            <a:r>
              <a:rPr lang="de-DE" b="0"/>
              <a:t>    &lt;/re:resource</a:t>
            </a:r>
            <a:r>
              <a:rPr lang="de-DE" b="0" smtClean="0"/>
              <a:t>&gt;    </a:t>
            </a:r>
          </a:p>
          <a:p>
            <a:r>
              <a:rPr lang="de-DE" b="0" smtClean="0"/>
              <a:t>    …</a:t>
            </a:r>
          </a:p>
          <a:p>
            <a:endParaRPr lang="de-DE" b="0"/>
          </a:p>
        </p:txBody>
      </p:sp>
      <p:sp>
        <p:nvSpPr>
          <p:cNvPr id="11" name="Rounded Rectangular Callout 10"/>
          <p:cNvSpPr/>
          <p:nvPr/>
        </p:nvSpPr>
        <p:spPr bwMode="auto">
          <a:xfrm>
            <a:off x="4427984" y="1844824"/>
            <a:ext cx="2736304" cy="360040"/>
          </a:xfrm>
          <a:prstGeom prst="wedgeRoundRectCallout">
            <a:avLst>
              <a:gd name="adj1" fmla="val -110162"/>
              <a:gd name="adj2" fmla="val 104275"/>
              <a:gd name="adj3" fmla="val 16667"/>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Target node constraint</a:t>
            </a:r>
          </a:p>
        </p:txBody>
      </p:sp>
      <p:sp>
        <p:nvSpPr>
          <p:cNvPr id="13" name="Rounded Rectangular Callout 12"/>
          <p:cNvSpPr/>
          <p:nvPr/>
        </p:nvSpPr>
        <p:spPr bwMode="auto">
          <a:xfrm>
            <a:off x="6890486" y="5250466"/>
            <a:ext cx="2253514" cy="360040"/>
          </a:xfrm>
          <a:prstGeom prst="wedgeRoundRectCallout">
            <a:avLst>
              <a:gd name="adj1" fmla="val -45603"/>
              <a:gd name="adj2" fmla="val -124009"/>
              <a:gd name="adj3" fmla="val 16667"/>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Value expressions</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7" name="Slide Number Placeholder 6"/>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14" name="Rounded Rectangle 13"/>
          <p:cNvSpPr/>
          <p:nvPr/>
        </p:nvSpPr>
        <p:spPr bwMode="auto">
          <a:xfrm>
            <a:off x="4572000" y="4077072"/>
            <a:ext cx="3147847" cy="864096"/>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1979712" y="4077072"/>
            <a:ext cx="2160240" cy="864096"/>
          </a:xfrm>
          <a:prstGeom prst="round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12" name="Rounded Rectangle 11"/>
          <p:cNvSpPr/>
          <p:nvPr/>
        </p:nvSpPr>
        <p:spPr bwMode="auto">
          <a:xfrm>
            <a:off x="611560" y="2442154"/>
            <a:ext cx="4392488" cy="277399"/>
          </a:xfrm>
          <a:prstGeom prst="round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679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Resource model </a:t>
            </a:r>
            <a:br>
              <a:rPr lang="de-DE" smtClean="0"/>
            </a:br>
            <a:r>
              <a:rPr lang="de-DE" smtClean="0"/>
              <a:t>      (for </a:t>
            </a:r>
            <a:r>
              <a:rPr lang="de-DE" smtClean="0">
                <a:solidFill>
                  <a:schemeClr val="tx2">
                    <a:lumMod val="20000"/>
                    <a:lumOff val="80000"/>
                  </a:schemeClr>
                </a:solidFill>
              </a:rPr>
              <a:t>&lt;painting&gt;</a:t>
            </a:r>
            <a:r>
              <a:rPr lang="de-DE" smtClean="0"/>
              <a:t>)</a:t>
            </a:r>
            <a:endParaRPr lang="de-DE"/>
          </a:p>
        </p:txBody>
      </p:sp>
      <p:sp>
        <p:nvSpPr>
          <p:cNvPr id="9" name="TextBox 8"/>
          <p:cNvSpPr txBox="1"/>
          <p:nvPr/>
        </p:nvSpPr>
        <p:spPr>
          <a:xfrm>
            <a:off x="0" y="1580400"/>
            <a:ext cx="8832867" cy="4247317"/>
          </a:xfrm>
          <a:prstGeom prst="rect">
            <a:avLst/>
          </a:prstGeom>
          <a:noFill/>
        </p:spPr>
        <p:txBody>
          <a:bodyPr wrap="none" rtlCol="0">
            <a:spAutoFit/>
          </a:bodyPr>
          <a:lstStyle/>
          <a:p>
            <a:r>
              <a:rPr lang="de-DE" b="0" smtClean="0"/>
              <a:t>    …</a:t>
            </a:r>
            <a:r>
              <a:rPr lang="de-DE" b="0"/>
              <a:t/>
            </a:r>
            <a:br>
              <a:rPr lang="de-DE" b="0"/>
            </a:br>
            <a:r>
              <a:rPr lang="de-DE" b="0" smtClean="0"/>
              <a:t>    &lt;</a:t>
            </a:r>
            <a:r>
              <a:rPr lang="de-DE" smtClean="0">
                <a:solidFill>
                  <a:srgbClr val="FF0000"/>
                </a:solidFill>
              </a:rPr>
              <a:t>re:resource</a:t>
            </a:r>
            <a:r>
              <a:rPr lang="de-DE" smtClean="0"/>
              <a:t> </a:t>
            </a:r>
            <a:r>
              <a:rPr lang="de-DE" smtClean="0">
                <a:solidFill>
                  <a:srgbClr val="0070C0"/>
                </a:solidFill>
              </a:rPr>
              <a:t>targetNodeName</a:t>
            </a:r>
            <a:r>
              <a:rPr lang="de-DE" b="0"/>
              <a:t>="</a:t>
            </a:r>
            <a:r>
              <a:rPr lang="de-DE" smtClean="0">
                <a:solidFill>
                  <a:schemeClr val="tx2">
                    <a:lumMod val="40000"/>
                    <a:lumOff val="60000"/>
                  </a:schemeClr>
                </a:solidFill>
              </a:rPr>
              <a:t>painter</a:t>
            </a:r>
            <a:r>
              <a:rPr lang="de-DE" b="0" smtClean="0"/>
              <a:t>" …&gt;…&lt;/re:resource&gt;</a:t>
            </a:r>
            <a:r>
              <a:rPr lang="de-DE" b="0"/>
              <a:t/>
            </a:r>
            <a:br>
              <a:rPr lang="de-DE" b="0"/>
            </a:br>
            <a:r>
              <a:rPr lang="de-DE" b="0" smtClean="0"/>
              <a:t>    &lt;</a:t>
            </a:r>
            <a:r>
              <a:rPr lang="de-DE">
                <a:solidFill>
                  <a:srgbClr val="FF0000"/>
                </a:solidFill>
              </a:rPr>
              <a:t>re:resource</a:t>
            </a:r>
            <a:r>
              <a:rPr lang="de-DE" b="0"/>
              <a:t> </a:t>
            </a:r>
            <a:endParaRPr lang="de-DE" b="0" smtClean="0"/>
          </a:p>
          <a:p>
            <a:r>
              <a:rPr lang="de-DE" b="0"/>
              <a:t> </a:t>
            </a:r>
            <a:r>
              <a:rPr lang="de-DE" b="0" smtClean="0"/>
              <a:t>         </a:t>
            </a:r>
            <a:r>
              <a:rPr lang="de-DE" smtClean="0">
                <a:solidFill>
                  <a:srgbClr val="0070C0"/>
                </a:solidFill>
              </a:rPr>
              <a:t>targetNodeName		</a:t>
            </a:r>
            <a:r>
              <a:rPr lang="de-DE" b="0" smtClean="0"/>
              <a:t>="</a:t>
            </a:r>
            <a:r>
              <a:rPr lang="de-DE">
                <a:solidFill>
                  <a:schemeClr val="tx2">
                    <a:lumMod val="40000"/>
                    <a:lumOff val="60000"/>
                  </a:schemeClr>
                </a:solidFill>
              </a:rPr>
              <a:t>painting</a:t>
            </a:r>
            <a:r>
              <a:rPr lang="de-DE" b="0"/>
              <a:t>"         </a:t>
            </a:r>
            <a:endParaRPr lang="de-DE" b="0" smtClean="0"/>
          </a:p>
          <a:p>
            <a:r>
              <a:rPr lang="de-DE" b="0" smtClean="0"/>
              <a:t>          </a:t>
            </a:r>
            <a:r>
              <a:rPr lang="de-DE">
                <a:solidFill>
                  <a:srgbClr val="0070C0"/>
                </a:solidFill>
              </a:rPr>
              <a:t>assertedTargetNodes	</a:t>
            </a:r>
            <a:r>
              <a:rPr lang="de-DE" b="0"/>
              <a:t>="</a:t>
            </a:r>
            <a:r>
              <a:rPr lang="de-DE">
                <a:solidFill>
                  <a:srgbClr val="00B050"/>
                </a:solidFill>
              </a:rPr>
              <a:t>//painting</a:t>
            </a:r>
            <a:r>
              <a:rPr lang="de-DE" b="0"/>
              <a:t>" </a:t>
            </a:r>
            <a:br>
              <a:rPr lang="de-DE" b="0"/>
            </a:br>
            <a:r>
              <a:rPr lang="de-DE" b="0" smtClean="0"/>
              <a:t>          </a:t>
            </a:r>
            <a:r>
              <a:rPr lang="de-DE" smtClean="0">
                <a:solidFill>
                  <a:srgbClr val="0070C0"/>
                </a:solidFill>
              </a:rPr>
              <a:t>iri				</a:t>
            </a:r>
            <a:r>
              <a:rPr lang="de-DE" b="0" smtClean="0"/>
              <a:t>="</a:t>
            </a:r>
            <a:r>
              <a:rPr lang="de-DE" b="0"/>
              <a:t>'</a:t>
            </a:r>
            <a:r>
              <a:rPr lang="de-DE">
                <a:solidFill>
                  <a:srgbClr val="00B050"/>
                </a:solidFill>
              </a:rPr>
              <a:t>painting:' || 1 + count(preceding::painting)</a:t>
            </a:r>
            <a:r>
              <a:rPr lang="de-DE" b="0"/>
              <a:t>"</a:t>
            </a:r>
            <a:br>
              <a:rPr lang="de-DE" b="0"/>
            </a:br>
            <a:r>
              <a:rPr lang="de-DE" b="0" smtClean="0"/>
              <a:t>          </a:t>
            </a:r>
            <a:r>
              <a:rPr lang="de-DE" smtClean="0">
                <a:solidFill>
                  <a:srgbClr val="0070C0"/>
                </a:solidFill>
              </a:rPr>
              <a:t>type</a:t>
            </a:r>
            <a:r>
              <a:rPr lang="de-DE">
                <a:solidFill>
                  <a:srgbClr val="0070C0"/>
                </a:solidFill>
              </a:rPr>
              <a:t>			</a:t>
            </a:r>
            <a:r>
              <a:rPr lang="de-DE" b="0"/>
              <a:t>="</a:t>
            </a:r>
            <a:r>
              <a:rPr lang="de-DE" i="1"/>
              <a:t>cult:painting</a:t>
            </a:r>
            <a:r>
              <a:rPr lang="de-DE" b="0"/>
              <a:t>" </a:t>
            </a:r>
            <a:br>
              <a:rPr lang="de-DE" b="0"/>
            </a:br>
            <a:r>
              <a:rPr lang="de-DE" b="0" smtClean="0"/>
              <a:t>          </a:t>
            </a:r>
            <a:r>
              <a:rPr lang="de-DE" smtClean="0">
                <a:solidFill>
                  <a:srgbClr val="0070C0"/>
                </a:solidFill>
              </a:rPr>
              <a:t>modelID			</a:t>
            </a:r>
            <a:r>
              <a:rPr lang="de-DE" b="0" smtClean="0"/>
              <a:t>="</a:t>
            </a:r>
            <a:r>
              <a:rPr lang="de-DE" i="1"/>
              <a:t>painting</a:t>
            </a:r>
            <a:r>
              <a:rPr lang="de-DE" b="0" smtClean="0"/>
              <a:t>"&gt;</a:t>
            </a:r>
          </a:p>
          <a:p>
            <a:r>
              <a:rPr lang="de-DE" b="0"/>
              <a:t/>
            </a:r>
            <a:br>
              <a:rPr lang="de-DE" b="0"/>
            </a:br>
            <a:r>
              <a:rPr lang="de-DE" b="0"/>
              <a:t>        &lt;</a:t>
            </a:r>
            <a:r>
              <a:rPr lang="de-DE"/>
              <a:t>re:property</a:t>
            </a:r>
            <a:r>
              <a:rPr lang="de-DE" b="0"/>
              <a:t> iri="</a:t>
            </a:r>
            <a:r>
              <a:rPr lang="de-DE">
                <a:solidFill>
                  <a:srgbClr val="C00000"/>
                </a:solidFill>
              </a:rPr>
              <a:t>cult:inception</a:t>
            </a:r>
            <a:r>
              <a:rPr lang="de-DE" b="0"/>
              <a:t>" </a:t>
            </a:r>
            <a:r>
              <a:rPr lang="de-DE" b="0" smtClean="0"/>
              <a:t>	value</a:t>
            </a:r>
            <a:r>
              <a:rPr lang="de-DE" b="0"/>
              <a:t>="</a:t>
            </a:r>
            <a:r>
              <a:rPr lang="de-DE">
                <a:solidFill>
                  <a:srgbClr val="00B050"/>
                </a:solidFill>
              </a:rPr>
              <a:t>date</a:t>
            </a:r>
            <a:r>
              <a:rPr lang="de-DE" b="0" smtClean="0"/>
              <a:t>" </a:t>
            </a:r>
            <a:r>
              <a:rPr lang="de-DE" smtClean="0"/>
              <a:t>type</a:t>
            </a:r>
            <a:r>
              <a:rPr lang="de-DE" b="0"/>
              <a:t>="xs:integer"/&gt;</a:t>
            </a:r>
            <a:br>
              <a:rPr lang="de-DE" b="0"/>
            </a:br>
            <a:r>
              <a:rPr lang="de-DE" b="0"/>
              <a:t>        &lt;</a:t>
            </a:r>
            <a:r>
              <a:rPr lang="de-DE"/>
              <a:t>re:property</a:t>
            </a:r>
            <a:r>
              <a:rPr lang="de-DE" b="0"/>
              <a:t> iri="</a:t>
            </a:r>
            <a:r>
              <a:rPr lang="de-DE">
                <a:solidFill>
                  <a:srgbClr val="C00000"/>
                </a:solidFill>
              </a:rPr>
              <a:t>cult:title</a:t>
            </a:r>
            <a:r>
              <a:rPr lang="de-DE" b="0"/>
              <a:t>" </a:t>
            </a:r>
            <a:r>
              <a:rPr lang="de-DE" b="0" smtClean="0"/>
              <a:t>		value</a:t>
            </a:r>
            <a:r>
              <a:rPr lang="de-DE" b="0"/>
              <a:t>="</a:t>
            </a:r>
            <a:r>
              <a:rPr lang="de-DE">
                <a:solidFill>
                  <a:srgbClr val="00B050"/>
                </a:solidFill>
              </a:rPr>
              <a:t>title</a:t>
            </a:r>
            <a:r>
              <a:rPr lang="de-DE" b="0"/>
              <a:t>"/&gt;   </a:t>
            </a:r>
            <a:br>
              <a:rPr lang="de-DE" b="0"/>
            </a:br>
            <a:r>
              <a:rPr lang="de-DE" b="0"/>
              <a:t>        &lt;</a:t>
            </a:r>
            <a:r>
              <a:rPr lang="de-DE"/>
              <a:t>re:property</a:t>
            </a:r>
            <a:r>
              <a:rPr lang="de-DE" b="0"/>
              <a:t> iri="</a:t>
            </a:r>
            <a:r>
              <a:rPr lang="de-DE">
                <a:solidFill>
                  <a:srgbClr val="C00000"/>
                </a:solidFill>
              </a:rPr>
              <a:t>cult:createdBy</a:t>
            </a:r>
            <a:r>
              <a:rPr lang="de-DE" b="0"/>
              <a:t>" </a:t>
            </a:r>
            <a:r>
              <a:rPr lang="de-DE" b="0" smtClean="0"/>
              <a:t>	value</a:t>
            </a:r>
            <a:r>
              <a:rPr lang="de-DE" b="0"/>
              <a:t>="</a:t>
            </a:r>
            <a:r>
              <a:rPr lang="de-DE">
                <a:solidFill>
                  <a:srgbClr val="00B050"/>
                </a:solidFill>
              </a:rPr>
              <a:t>ancestor::painter</a:t>
            </a:r>
            <a:r>
              <a:rPr lang="de-DE" b="0"/>
              <a:t>" </a:t>
            </a:r>
            <a:endParaRPr lang="de-DE" b="0" smtClean="0"/>
          </a:p>
          <a:p>
            <a:r>
              <a:rPr lang="de-DE" b="0"/>
              <a:t>	</a:t>
            </a:r>
            <a:r>
              <a:rPr lang="de-DE" b="0" smtClean="0"/>
              <a:t>				                      </a:t>
            </a:r>
            <a:r>
              <a:rPr lang="de-DE" smtClean="0"/>
              <a:t>type</a:t>
            </a:r>
            <a:r>
              <a:rPr lang="de-DE" b="0"/>
              <a:t>="</a:t>
            </a:r>
            <a:r>
              <a:rPr lang="de-DE">
                <a:solidFill>
                  <a:schemeClr val="tx2">
                    <a:lumMod val="40000"/>
                    <a:lumOff val="60000"/>
                  </a:schemeClr>
                </a:solidFill>
              </a:rPr>
              <a:t>#resource</a:t>
            </a:r>
            <a:r>
              <a:rPr lang="de-DE" b="0"/>
              <a:t>"/&gt;        </a:t>
            </a:r>
            <a:br>
              <a:rPr lang="de-DE" b="0"/>
            </a:br>
            <a:r>
              <a:rPr lang="de-DE" b="0" smtClean="0"/>
              <a:t>    &lt;/</a:t>
            </a:r>
            <a:r>
              <a:rPr lang="de-DE" b="0"/>
              <a:t>re:resource&gt;    </a:t>
            </a:r>
          </a:p>
          <a:p>
            <a:r>
              <a:rPr lang="de-DE" b="0"/>
              <a:t>    …   </a:t>
            </a:r>
            <a:endParaRPr lang="de-DE"/>
          </a:p>
        </p:txBody>
      </p:sp>
      <p:cxnSp>
        <p:nvCxnSpPr>
          <p:cNvPr id="42" name="Straight Arrow Connector 41"/>
          <p:cNvCxnSpPr/>
          <p:nvPr/>
        </p:nvCxnSpPr>
        <p:spPr bwMode="auto">
          <a:xfrm>
            <a:off x="8111025" y="5063918"/>
            <a:ext cx="878219" cy="0"/>
          </a:xfrm>
          <a:prstGeom prst="straightConnector1">
            <a:avLst/>
          </a:prstGeom>
          <a:solidFill>
            <a:schemeClr val="accent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Arrow Connector 43"/>
          <p:cNvCxnSpPr/>
          <p:nvPr/>
        </p:nvCxnSpPr>
        <p:spPr bwMode="auto">
          <a:xfrm flipV="1">
            <a:off x="8972079" y="2050215"/>
            <a:ext cx="6532" cy="3024336"/>
          </a:xfrm>
          <a:prstGeom prst="straightConnector1">
            <a:avLst/>
          </a:prstGeom>
          <a:solidFill>
            <a:schemeClr val="accent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Arrow Connector 46"/>
          <p:cNvCxnSpPr/>
          <p:nvPr/>
        </p:nvCxnSpPr>
        <p:spPr bwMode="auto">
          <a:xfrm flipH="1" flipV="1">
            <a:off x="7020272" y="2050215"/>
            <a:ext cx="1958340" cy="1"/>
          </a:xfrm>
          <a:prstGeom prst="straightConnector1">
            <a:avLst/>
          </a:prstGeom>
          <a:solidFill>
            <a:schemeClr val="accent1"/>
          </a:solidFill>
          <a:ln w="317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
        <p:nvSpPr>
          <p:cNvPr id="11" name="Rounded Rectangle 10"/>
          <p:cNvSpPr/>
          <p:nvPr/>
        </p:nvSpPr>
        <p:spPr bwMode="auto">
          <a:xfrm>
            <a:off x="4572000" y="4077072"/>
            <a:ext cx="3528392" cy="1152128"/>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14" name="Rounded Rectangle 13"/>
          <p:cNvSpPr/>
          <p:nvPr/>
        </p:nvSpPr>
        <p:spPr bwMode="auto">
          <a:xfrm>
            <a:off x="1979712" y="4077072"/>
            <a:ext cx="2160240" cy="864096"/>
          </a:xfrm>
          <a:prstGeom prst="roundRect">
            <a:avLst/>
          </a:prstGeom>
          <a:no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5" name="Rounded Rectangle 14"/>
          <p:cNvSpPr/>
          <p:nvPr/>
        </p:nvSpPr>
        <p:spPr bwMode="auto">
          <a:xfrm>
            <a:off x="611560" y="2442154"/>
            <a:ext cx="4392488" cy="277399"/>
          </a:xfrm>
          <a:prstGeom prst="round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064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in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barn(inVertical)">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arn(inVertical)">
                                      <p:cBhvr>
                                        <p:cTn id="1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XPath – the moving </a:t>
            </a:r>
            <a:r>
              <a:rPr lang="de-DE" smtClean="0"/>
              <a:t>part </a:t>
            </a:r>
            <a:r>
              <a:rPr lang="de-DE" i="1" smtClean="0"/>
              <a:t>(path</a:t>
            </a:r>
            <a:r>
              <a:rPr lang="de-DE" i="1"/>
              <a:t>)</a:t>
            </a:r>
            <a:r>
              <a:rPr lang="de-DE"/>
              <a:t/>
            </a:r>
            <a:br>
              <a:rPr lang="de-DE"/>
            </a:br>
            <a:r>
              <a:rPr lang="de-DE"/>
              <a:t>    betwiXt XML and </a:t>
            </a:r>
            <a:r>
              <a:rPr lang="de-DE" smtClean="0"/>
              <a:t>RDF</a:t>
            </a:r>
            <a:endParaRPr lang="de-DE" i="1">
              <a:solidFill>
                <a:schemeClr val="bg1">
                  <a:lumMod val="50000"/>
                </a:schemeClr>
              </a:solidFill>
            </a:endParaRPr>
          </a:p>
        </p:txBody>
      </p:sp>
      <p:sp>
        <p:nvSpPr>
          <p:cNvPr id="4" name="Date Placeholder 3"/>
          <p:cNvSpPr>
            <a:spLocks noGrp="1"/>
          </p:cNvSpPr>
          <p:nvPr>
            <p:ph type="dt" sz="half" idx="10"/>
          </p:nvPr>
        </p:nvSpPr>
        <p:spPr/>
        <p:txBody>
          <a:bodyPr/>
          <a:lstStyle/>
          <a:p>
            <a:pPr>
              <a:defRPr/>
            </a:pPr>
            <a:r>
              <a:rPr lang="de-DE" altLang="de-DE" smtClean="0"/>
              <a:t>2019-02-09         			  </a:t>
            </a:r>
            <a:endParaRPr lang="de-DE" altLang="en-US"/>
          </a:p>
        </p:txBody>
      </p:sp>
      <p:pic>
        <p:nvPicPr>
          <p:cNvPr id="3" name="Picture 2"/>
          <p:cNvPicPr>
            <a:picLocks noChangeAspect="1"/>
          </p:cNvPicPr>
          <p:nvPr/>
        </p:nvPicPr>
        <p:blipFill>
          <a:blip r:embed="rId3"/>
          <a:stretch>
            <a:fillRect/>
          </a:stretch>
        </p:blipFill>
        <p:spPr>
          <a:xfrm>
            <a:off x="0" y="1551442"/>
            <a:ext cx="9144000" cy="5283200"/>
          </a:xfrm>
          <a:prstGeom prst="rect">
            <a:avLst/>
          </a:prstGeom>
        </p:spPr>
      </p:pic>
    </p:spTree>
    <p:extLst>
      <p:ext uri="{BB962C8B-B14F-4D97-AF65-F5344CB8AC3E}">
        <p14:creationId xmlns:p14="http://schemas.microsoft.com/office/powerpoint/2010/main" val="163254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XPath – the moving part </a:t>
            </a:r>
            <a:r>
              <a:rPr lang="de-DE" i="1" smtClean="0"/>
              <a:t>(path)</a:t>
            </a:r>
            <a:r>
              <a:rPr lang="de-DE" smtClean="0"/>
              <a:t/>
            </a:r>
            <a:br>
              <a:rPr lang="de-DE" smtClean="0"/>
            </a:br>
            <a:r>
              <a:rPr lang="de-DE"/>
              <a:t> </a:t>
            </a:r>
            <a:r>
              <a:rPr lang="de-DE" smtClean="0"/>
              <a:t>   betwiXt XML and RDF</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112" y="1783449"/>
            <a:ext cx="6804248" cy="3889940"/>
          </a:xfrm>
          <a:prstGeom prst="rect">
            <a:avLst/>
          </a:prstGeom>
        </p:spPr>
      </p:pic>
      <p:sp>
        <p:nvSpPr>
          <p:cNvPr id="8" name="TextBox 7"/>
          <p:cNvSpPr txBox="1"/>
          <p:nvPr/>
        </p:nvSpPr>
        <p:spPr>
          <a:xfrm>
            <a:off x="1763688" y="2204864"/>
            <a:ext cx="1117614"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XML</a:t>
            </a:r>
            <a:endParaRPr lang="de-DE" sz="2800">
              <a:solidFill>
                <a:schemeClr val="bg1"/>
              </a:solidFill>
              <a:latin typeface="Lucida Calligraphy" panose="03010101010101010101" pitchFamily="66" charset="0"/>
            </a:endParaRPr>
          </a:p>
        </p:txBody>
      </p:sp>
      <p:sp>
        <p:nvSpPr>
          <p:cNvPr id="9" name="TextBox 8"/>
          <p:cNvSpPr txBox="1"/>
          <p:nvPr/>
        </p:nvSpPr>
        <p:spPr>
          <a:xfrm>
            <a:off x="6110667" y="5066020"/>
            <a:ext cx="1125629"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RDF</a:t>
            </a:r>
            <a:endParaRPr lang="de-DE" sz="2800">
              <a:solidFill>
                <a:schemeClr val="bg1"/>
              </a:solidFill>
              <a:latin typeface="Lucida Calligraphy" panose="03010101010101010101" pitchFamily="66" charset="0"/>
            </a:endParaRPr>
          </a:p>
        </p:txBody>
      </p:sp>
      <p:sp>
        <p:nvSpPr>
          <p:cNvPr id="10" name="TextBox 9"/>
          <p:cNvSpPr txBox="1"/>
          <p:nvPr/>
        </p:nvSpPr>
        <p:spPr>
          <a:xfrm>
            <a:off x="2401008" y="3697868"/>
            <a:ext cx="1378904"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XPath</a:t>
            </a:r>
            <a:endParaRPr lang="de-DE" sz="2800">
              <a:solidFill>
                <a:schemeClr val="bg1"/>
              </a:solidFill>
              <a:latin typeface="Lucida Calligraphy" panose="03010101010101010101" pitchFamily="66" charset="0"/>
            </a:endParaRPr>
          </a:p>
        </p:txBody>
      </p:sp>
      <p:sp>
        <p:nvSpPr>
          <p:cNvPr id="12" name="TextBox 11"/>
          <p:cNvSpPr txBox="1"/>
          <p:nvPr/>
        </p:nvSpPr>
        <p:spPr>
          <a:xfrm rot="2742583">
            <a:off x="3336063" y="3195555"/>
            <a:ext cx="1319592" cy="523220"/>
          </a:xfrm>
          <a:prstGeom prst="rect">
            <a:avLst/>
          </a:prstGeom>
          <a:noFill/>
        </p:spPr>
        <p:txBody>
          <a:bodyPr wrap="none" rtlCol="0">
            <a:spAutoFit/>
          </a:bodyPr>
          <a:lstStyle/>
          <a:p>
            <a:r>
              <a:rPr lang="de-DE" sz="2800" smtClean="0">
                <a:solidFill>
                  <a:schemeClr val="bg1"/>
                </a:solidFill>
                <a:latin typeface="Lucida Calligraphy" panose="03010101010101010101" pitchFamily="66" charset="0"/>
              </a:rPr>
              <a:t>RDFe</a:t>
            </a:r>
            <a:endParaRPr lang="de-DE" sz="2800">
              <a:solidFill>
                <a:schemeClr val="bg1"/>
              </a:solidFill>
              <a:latin typeface="Lucida Calligraphy" panose="03010101010101010101" pitchFamily="66" charset="0"/>
            </a:endParaRPr>
          </a:p>
        </p:txBody>
      </p:sp>
      <p:sp>
        <p:nvSpPr>
          <p:cNvPr id="3" name="Footer Placeholder 2"/>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2324740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processing model</a:t>
            </a:r>
            <a:endParaRPr lang="de-DE"/>
          </a:p>
        </p:txBody>
      </p:sp>
      <p:sp>
        <p:nvSpPr>
          <p:cNvPr id="3" name="Content Placeholder 2"/>
          <p:cNvSpPr>
            <a:spLocks noGrp="1"/>
          </p:cNvSpPr>
          <p:nvPr>
            <p:ph idx="1"/>
          </p:nvPr>
        </p:nvSpPr>
        <p:spPr>
          <a:xfrm>
            <a:off x="457200" y="1719263"/>
            <a:ext cx="8686800" cy="4411662"/>
          </a:xfrm>
        </p:spPr>
        <p:txBody>
          <a:bodyPr/>
          <a:lstStyle/>
          <a:p>
            <a:r>
              <a:rPr lang="de-DE" smtClean="0"/>
              <a:t>Phase 1:</a:t>
            </a:r>
          </a:p>
          <a:p>
            <a:pPr marL="0" indent="0">
              <a:buNone/>
            </a:pPr>
            <a:r>
              <a:rPr lang="de-DE"/>
              <a:t>	</a:t>
            </a:r>
            <a:r>
              <a:rPr lang="de-DE" smtClean="0"/>
              <a:t>Create </a:t>
            </a:r>
            <a:r>
              <a:rPr lang="de-DE" b="1" i="1" smtClean="0">
                <a:solidFill>
                  <a:srgbClr val="0070C0"/>
                </a:solidFill>
              </a:rPr>
              <a:t>asserted</a:t>
            </a:r>
            <a:r>
              <a:rPr lang="de-DE" b="1" smtClean="0">
                <a:solidFill>
                  <a:srgbClr val="0070C0"/>
                </a:solidFill>
              </a:rPr>
              <a:t> resource descriptions</a:t>
            </a:r>
          </a:p>
          <a:p>
            <a:pPr marL="0" indent="0">
              <a:buNone/>
            </a:pPr>
            <a:endParaRPr lang="de-DE" b="1" smtClean="0">
              <a:solidFill>
                <a:srgbClr val="0070C0"/>
              </a:solidFill>
            </a:endParaRPr>
          </a:p>
          <a:p>
            <a:r>
              <a:rPr lang="de-DE" smtClean="0"/>
              <a:t>Phase 2:</a:t>
            </a:r>
          </a:p>
          <a:p>
            <a:pPr marL="0" indent="0">
              <a:buNone/>
            </a:pPr>
            <a:r>
              <a:rPr lang="de-DE"/>
              <a:t>	</a:t>
            </a:r>
            <a:r>
              <a:rPr lang="de-DE" smtClean="0"/>
              <a:t>Create </a:t>
            </a:r>
            <a:r>
              <a:rPr lang="de-DE" b="1" i="1" smtClean="0">
                <a:solidFill>
                  <a:srgbClr val="0070C0"/>
                </a:solidFill>
              </a:rPr>
              <a:t>required</a:t>
            </a:r>
            <a:r>
              <a:rPr lang="de-DE" b="1" smtClean="0">
                <a:solidFill>
                  <a:srgbClr val="0070C0"/>
                </a:solidFill>
              </a:rPr>
              <a:t> resource descriptions</a:t>
            </a:r>
          </a:p>
          <a:p>
            <a:pPr marL="344487" lvl="1" indent="0">
              <a:buNone/>
            </a:pPr>
            <a:endParaRPr lang="de-DE" sz="2000">
              <a:latin typeface="Courier New" panose="02070309020205020404" pitchFamily="49" charset="0"/>
              <a:cs typeface="Courier New" panose="02070309020205020404" pitchFamily="49" charset="0"/>
            </a:endParaRPr>
          </a:p>
        </p:txBody>
      </p:sp>
      <p:cxnSp>
        <p:nvCxnSpPr>
          <p:cNvPr id="8" name="Straight Arrow Connector 7"/>
          <p:cNvCxnSpPr/>
          <p:nvPr/>
        </p:nvCxnSpPr>
        <p:spPr bwMode="auto">
          <a:xfrm flipH="1">
            <a:off x="4139952" y="4754620"/>
            <a:ext cx="288032" cy="648072"/>
          </a:xfrm>
          <a:prstGeom prst="straightConnector1">
            <a:avLst/>
          </a:prstGeom>
          <a:solidFill>
            <a:schemeClr val="accent1"/>
          </a:solidFill>
          <a:ln w="38100" cap="flat" cmpd="sng" algn="ctr">
            <a:solidFill>
              <a:srgbClr val="C0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flipH="1">
            <a:off x="5652120" y="4775886"/>
            <a:ext cx="288032" cy="64807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p:cNvSpPr txBox="1"/>
          <p:nvPr/>
        </p:nvSpPr>
        <p:spPr>
          <a:xfrm>
            <a:off x="852242" y="5264040"/>
            <a:ext cx="8291757" cy="1846659"/>
          </a:xfrm>
          <a:prstGeom prst="rect">
            <a:avLst/>
          </a:prstGeom>
          <a:noFill/>
        </p:spPr>
        <p:txBody>
          <a:bodyPr wrap="square" rtlCol="0">
            <a:spAutoFit/>
          </a:bodyPr>
          <a:lstStyle/>
          <a:p>
            <a:pPr marL="0" indent="0">
              <a:buNone/>
            </a:pPr>
            <a:r>
              <a:rPr lang="de-DE" sz="2400" b="0">
                <a:cs typeface="Courier New" panose="02070309020205020404" pitchFamily="49" charset="0"/>
              </a:rPr>
              <a:t>for $rnode in eval(</a:t>
            </a:r>
            <a:r>
              <a:rPr lang="de-DE" sz="2400" b="0">
                <a:solidFill>
                  <a:srgbClr val="C00000"/>
                </a:solidFill>
                <a:cs typeface="Courier New" panose="02070309020205020404" pitchFamily="49" charset="0"/>
              </a:rPr>
              <a:t>@value</a:t>
            </a:r>
            <a:r>
              <a:rPr lang="de-DE" sz="2400" b="0" smtClean="0">
                <a:cs typeface="Courier New" panose="02070309020205020404" pitchFamily="49" charset="0"/>
              </a:rPr>
              <a:t>)  </a:t>
            </a:r>
            <a:r>
              <a:rPr lang="de-DE" sz="2400" b="0">
                <a:cs typeface="Courier New" panose="02070309020205020404" pitchFamily="49" charset="0"/>
              </a:rPr>
              <a:t>[@type = "#resource</a:t>
            </a:r>
            <a:r>
              <a:rPr lang="de-DE" sz="2400" b="0" smtClean="0">
                <a:cs typeface="Courier New" panose="02070309020205020404" pitchFamily="49" charset="0"/>
              </a:rPr>
              <a:t>"]</a:t>
            </a:r>
          </a:p>
          <a:p>
            <a:pPr marL="0" indent="0">
              <a:buNone/>
            </a:pPr>
            <a:r>
              <a:rPr lang="de-DE" sz="2400" b="0">
                <a:cs typeface="Courier New" panose="02070309020205020404" pitchFamily="49" charset="0"/>
              </a:rPr>
              <a:t> </a:t>
            </a:r>
            <a:r>
              <a:rPr lang="de-DE" sz="2400" b="0" smtClean="0">
                <a:cs typeface="Courier New" panose="02070309020205020404" pitchFamily="49" charset="0"/>
              </a:rPr>
              <a:t>                                            [resourceNotYetDescribed()]:</a:t>
            </a:r>
            <a:endParaRPr lang="de-DE" sz="2400" b="0">
              <a:cs typeface="Courier New" panose="02070309020205020404" pitchFamily="49" charset="0"/>
            </a:endParaRPr>
          </a:p>
          <a:p>
            <a:pPr marL="0" indent="0">
              <a:buNone/>
            </a:pPr>
            <a:r>
              <a:rPr lang="de-DE" sz="2400" b="0">
                <a:cs typeface="Courier New" panose="02070309020205020404" pitchFamily="49" charset="0"/>
              </a:rPr>
              <a:t>               $rmodel = </a:t>
            </a:r>
            <a:r>
              <a:rPr lang="de-DE" sz="2400" b="0">
                <a:solidFill>
                  <a:srgbClr val="C00000"/>
                </a:solidFill>
                <a:cs typeface="Courier New" panose="02070309020205020404" pitchFamily="49" charset="0"/>
              </a:rPr>
              <a:t>rmodel-for-rnode</a:t>
            </a:r>
            <a:r>
              <a:rPr lang="de-DE" sz="2400" b="0">
                <a:cs typeface="Courier New" panose="02070309020205020404" pitchFamily="49" charset="0"/>
              </a:rPr>
              <a:t> ($rnode</a:t>
            </a:r>
            <a:r>
              <a:rPr lang="de-DE" sz="2400" b="0" smtClean="0">
                <a:cs typeface="Courier New" panose="02070309020205020404" pitchFamily="49" charset="0"/>
              </a:rPr>
              <a:t>) return</a:t>
            </a:r>
            <a:endParaRPr lang="de-DE" sz="2400" b="0">
              <a:cs typeface="Courier New" panose="02070309020205020404" pitchFamily="49" charset="0"/>
            </a:endParaRPr>
          </a:p>
          <a:p>
            <a:pPr marL="0" indent="0">
              <a:buNone/>
            </a:pPr>
            <a:r>
              <a:rPr lang="de-DE" sz="2400" b="0">
                <a:cs typeface="Courier New" panose="02070309020205020404" pitchFamily="49" charset="0"/>
              </a:rPr>
              <a:t>               </a:t>
            </a:r>
            <a:r>
              <a:rPr lang="de-DE" sz="2400" b="0" smtClean="0">
                <a:cs typeface="Courier New" panose="02070309020205020404" pitchFamily="49" charset="0"/>
              </a:rPr>
              <a:t> </a:t>
            </a:r>
            <a:r>
              <a:rPr lang="de-DE" sz="2400" b="0" smtClean="0">
                <a:solidFill>
                  <a:srgbClr val="C00000"/>
                </a:solidFill>
                <a:cs typeface="Courier New" panose="02070309020205020404" pitchFamily="49" charset="0"/>
              </a:rPr>
              <a:t>rnode-to-rdescription</a:t>
            </a:r>
            <a:r>
              <a:rPr lang="de-DE" sz="2400" b="0" smtClean="0">
                <a:cs typeface="Courier New" panose="02070309020205020404" pitchFamily="49" charset="0"/>
              </a:rPr>
              <a:t> </a:t>
            </a:r>
            <a:r>
              <a:rPr lang="de-DE" sz="2400" b="0">
                <a:cs typeface="Courier New" panose="02070309020205020404" pitchFamily="49" charset="0"/>
              </a:rPr>
              <a:t>( $rnode, $rmodel )</a:t>
            </a:r>
          </a:p>
          <a:p>
            <a:endParaRPr lang="de-DE"/>
          </a:p>
        </p:txBody>
      </p:sp>
      <p:sp>
        <p:nvSpPr>
          <p:cNvPr id="7" name="TextBox 6"/>
          <p:cNvSpPr txBox="1"/>
          <p:nvPr/>
        </p:nvSpPr>
        <p:spPr>
          <a:xfrm>
            <a:off x="782158" y="2782669"/>
            <a:ext cx="7263527" cy="677108"/>
          </a:xfrm>
          <a:prstGeom prst="rect">
            <a:avLst/>
          </a:prstGeom>
          <a:noFill/>
        </p:spPr>
        <p:txBody>
          <a:bodyPr wrap="none" rtlCol="0">
            <a:spAutoFit/>
          </a:bodyPr>
          <a:lstStyle/>
          <a:p>
            <a:r>
              <a:rPr lang="de-DE" sz="2000" b="0">
                <a:latin typeface="Courier New" panose="02070309020205020404" pitchFamily="49" charset="0"/>
                <a:cs typeface="Courier New" panose="02070309020205020404" pitchFamily="49" charset="0"/>
              </a:rPr>
              <a:t>&lt;re:resource </a:t>
            </a:r>
            <a:r>
              <a:rPr lang="de-DE" sz="2000">
                <a:solidFill>
                  <a:srgbClr val="C00000"/>
                </a:solidFill>
                <a:latin typeface="Courier New" panose="02070309020205020404" pitchFamily="49" charset="0"/>
                <a:cs typeface="Courier New" panose="02070309020205020404" pitchFamily="49" charset="0"/>
              </a:rPr>
              <a:t>assertedTargetNodes</a:t>
            </a:r>
            <a:r>
              <a:rPr lang="de-DE" sz="2000" b="0">
                <a:latin typeface="Courier New" panose="02070309020205020404" pitchFamily="49" charset="0"/>
                <a:cs typeface="Courier New" panose="02070309020205020404" pitchFamily="49" charset="0"/>
              </a:rPr>
              <a:t>="//painter"/&gt;</a:t>
            </a:r>
          </a:p>
          <a:p>
            <a:endParaRPr lang="de-DE"/>
          </a:p>
        </p:txBody>
      </p:sp>
      <p:sp>
        <p:nvSpPr>
          <p:cNvPr id="9" name="TextBox 8"/>
          <p:cNvSpPr txBox="1"/>
          <p:nvPr/>
        </p:nvSpPr>
        <p:spPr>
          <a:xfrm>
            <a:off x="819468" y="4415846"/>
            <a:ext cx="7725192" cy="677108"/>
          </a:xfrm>
          <a:prstGeom prst="rect">
            <a:avLst/>
          </a:prstGeom>
          <a:noFill/>
        </p:spPr>
        <p:txBody>
          <a:bodyPr wrap="none" rtlCol="0">
            <a:spAutoFit/>
          </a:bodyPr>
          <a:lstStyle/>
          <a:p>
            <a:r>
              <a:rPr lang="de-DE" sz="2000" b="0">
                <a:latin typeface="Courier New" panose="02070309020205020404" pitchFamily="49" charset="0"/>
                <a:cs typeface="Courier New" panose="02070309020205020404" pitchFamily="49" charset="0"/>
              </a:rPr>
              <a:t>&lt;re:property iri="…" </a:t>
            </a:r>
            <a:r>
              <a:rPr lang="de-DE" sz="2000">
                <a:solidFill>
                  <a:srgbClr val="C00000"/>
                </a:solidFill>
                <a:latin typeface="Courier New" panose="02070309020205020404" pitchFamily="49" charset="0"/>
                <a:cs typeface="Courier New" panose="02070309020205020404" pitchFamily="49" charset="0"/>
              </a:rPr>
              <a:t>value</a:t>
            </a:r>
            <a:r>
              <a:rPr lang="de-DE" sz="2000" b="0">
                <a:latin typeface="Courier New" panose="02070309020205020404" pitchFamily="49" charset="0"/>
                <a:cs typeface="Courier New" panose="02070309020205020404" pitchFamily="49" charset="0"/>
              </a:rPr>
              <a:t>="…" type="</a:t>
            </a:r>
            <a:r>
              <a:rPr lang="de-DE" sz="2000">
                <a:solidFill>
                  <a:srgbClr val="C00000"/>
                </a:solidFill>
                <a:latin typeface="Courier New" panose="02070309020205020404" pitchFamily="49" charset="0"/>
                <a:cs typeface="Courier New" panose="02070309020205020404" pitchFamily="49" charset="0"/>
              </a:rPr>
              <a:t>#resource</a:t>
            </a:r>
            <a:r>
              <a:rPr lang="de-DE" sz="2000" b="0">
                <a:latin typeface="Courier New" panose="02070309020205020404" pitchFamily="49" charset="0"/>
                <a:cs typeface="Courier New" panose="02070309020205020404" pitchFamily="49" charset="0"/>
              </a:rPr>
              <a:t>"/&gt;</a:t>
            </a:r>
          </a:p>
          <a:p>
            <a:endParaRPr lang="de-DE"/>
          </a:p>
        </p:txBody>
      </p:sp>
      <p:sp>
        <p:nvSpPr>
          <p:cNvPr id="13" name="Rounded Rectangular Callout 12"/>
          <p:cNvSpPr/>
          <p:nvPr/>
        </p:nvSpPr>
        <p:spPr bwMode="auto">
          <a:xfrm>
            <a:off x="0" y="5701429"/>
            <a:ext cx="1835696" cy="391867"/>
          </a:xfrm>
          <a:prstGeom prst="wedgeRoundRectCallout">
            <a:avLst>
              <a:gd name="adj1" fmla="val 69122"/>
              <a:gd name="adj2" fmla="val 84205"/>
              <a:gd name="adj3" fmla="val 16667"/>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Find</a:t>
            </a:r>
            <a:r>
              <a:rPr kumimoji="0" lang="de-DE" sz="1800" b="1" i="0" u="none" strike="noStrike" cap="none" normalizeH="0" smtClean="0">
                <a:ln>
                  <a:noFill/>
                </a:ln>
                <a:solidFill>
                  <a:schemeClr val="tx1"/>
                </a:solidFill>
                <a:effectLst/>
                <a:latin typeface="Arial" panose="020B0604020202020204" pitchFamily="34" charset="0"/>
              </a:rPr>
              <a:t> r.</a:t>
            </a:r>
            <a:r>
              <a:rPr kumimoji="0" lang="de-DE" sz="1800" b="1" i="0" u="none" strike="noStrike" cap="none" normalizeH="0" baseline="0" smtClean="0">
                <a:ln>
                  <a:noFill/>
                </a:ln>
                <a:solidFill>
                  <a:schemeClr val="tx1"/>
                </a:solidFill>
                <a:effectLst/>
                <a:latin typeface="Arial" panose="020B0604020202020204" pitchFamily="34" charset="0"/>
              </a:rPr>
              <a:t> model</a:t>
            </a:r>
          </a:p>
        </p:txBody>
      </p:sp>
      <p:sp>
        <p:nvSpPr>
          <p:cNvPr id="14" name="Rounded Rectangular Callout 13"/>
          <p:cNvSpPr/>
          <p:nvPr/>
        </p:nvSpPr>
        <p:spPr bwMode="auto">
          <a:xfrm>
            <a:off x="0" y="6349501"/>
            <a:ext cx="1475656" cy="391867"/>
          </a:xfrm>
          <a:prstGeom prst="wedgeRoundRectCallout">
            <a:avLst>
              <a:gd name="adj1" fmla="val 104107"/>
              <a:gd name="adj2" fmla="val 19087"/>
              <a:gd name="adj3" fmla="val 16667"/>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tx1"/>
                </a:solidFill>
                <a:effectLst/>
                <a:latin typeface="Arial" panose="020B0604020202020204" pitchFamily="34" charset="0"/>
              </a:rPr>
              <a:t>Apply it!</a:t>
            </a:r>
          </a:p>
        </p:txBody>
      </p:sp>
    </p:spTree>
    <p:extLst>
      <p:ext uri="{BB962C8B-B14F-4D97-AF65-F5344CB8AC3E}">
        <p14:creationId xmlns:p14="http://schemas.microsoft.com/office/powerpoint/2010/main" val="45825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 advanced features</a:t>
            </a:r>
            <a:endParaRPr lang="de-DE"/>
          </a:p>
        </p:txBody>
      </p:sp>
      <p:sp>
        <p:nvSpPr>
          <p:cNvPr id="3" name="Content Placeholder 2"/>
          <p:cNvSpPr>
            <a:spLocks noGrp="1"/>
          </p:cNvSpPr>
          <p:nvPr>
            <p:ph idx="1"/>
          </p:nvPr>
        </p:nvSpPr>
        <p:spPr/>
        <p:txBody>
          <a:bodyPr/>
          <a:lstStyle/>
          <a:p>
            <a:r>
              <a:rPr lang="de-DE" smtClean="0"/>
              <a:t>Imports</a:t>
            </a:r>
          </a:p>
          <a:p>
            <a:r>
              <a:rPr lang="de-DE"/>
              <a:t>Evaluation context</a:t>
            </a:r>
          </a:p>
          <a:p>
            <a:r>
              <a:rPr lang="de-DE" smtClean="0"/>
              <a:t>Navigation across document boundaries</a:t>
            </a:r>
          </a:p>
          <a:p>
            <a:r>
              <a:rPr lang="de-DE" smtClean="0"/>
              <a:t>Document discovery</a:t>
            </a:r>
          </a:p>
          <a:p>
            <a:r>
              <a:rPr lang="de-DE"/>
              <a:t>Conditional properties</a:t>
            </a:r>
          </a:p>
          <a:p>
            <a:r>
              <a:rPr lang="de-DE" smtClean="0"/>
              <a:t>@list, @reversed, @inverseIri</a:t>
            </a:r>
          </a:p>
          <a:p>
            <a:r>
              <a:rPr lang="de-DE" smtClean="0"/>
              <a:t>@</a:t>
            </a:r>
            <a:r>
              <a:rPr lang="de-DE"/>
              <a:t>card</a:t>
            </a:r>
          </a:p>
          <a:p>
            <a:endParaRPr lang="de-DE"/>
          </a:p>
          <a:p>
            <a:pPr marL="0" indent="0">
              <a:buNone/>
            </a:pP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Tree>
    <p:extLst>
      <p:ext uri="{BB962C8B-B14F-4D97-AF65-F5344CB8AC3E}">
        <p14:creationId xmlns:p14="http://schemas.microsoft.com/office/powerpoint/2010/main" val="1208290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Voilà, a catalog of paintings …</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7" name="TextBox 6"/>
          <p:cNvSpPr txBox="1"/>
          <p:nvPr/>
        </p:nvSpPr>
        <p:spPr>
          <a:xfrm>
            <a:off x="179512" y="1484784"/>
            <a:ext cx="8731878" cy="4801314"/>
          </a:xfrm>
          <a:prstGeom prst="rect">
            <a:avLst/>
          </a:prstGeom>
          <a:noFill/>
        </p:spPr>
        <p:txBody>
          <a:bodyPr wrap="none" rtlCol="0">
            <a:spAutoFit/>
          </a:bodyPr>
          <a:lstStyle/>
          <a:p>
            <a:r>
              <a:rPr lang="de-DE" b="0" smtClean="0">
                <a:latin typeface="Courier New" panose="02070309020205020404" pitchFamily="49" charset="0"/>
                <a:cs typeface="Courier New" panose="02070309020205020404" pitchFamily="49" charset="0"/>
              </a:rPr>
              <a:t>&lt;paintings&gt;</a:t>
            </a:r>
          </a:p>
          <a:p>
            <a:r>
              <a:rPr lang="de-DE" b="0">
                <a:latin typeface="Courier New" panose="02070309020205020404" pitchFamily="49" charset="0"/>
                <a:cs typeface="Courier New" panose="02070309020205020404" pitchFamily="49" charset="0"/>
              </a:rPr>
              <a:t> </a:t>
            </a:r>
            <a:r>
              <a:rPr lang="de-DE" b="0" smtClean="0">
                <a:latin typeface="Courier New" panose="02070309020205020404" pitchFamily="49" charset="0"/>
                <a:cs typeface="Courier New" panose="02070309020205020404" pitchFamily="49" charset="0"/>
              </a:rPr>
              <a:t>   …</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a:t>
            </a:r>
            <a:r>
              <a:rPr lang="de-DE" smtClean="0">
                <a:solidFill>
                  <a:srgbClr val="FF0000"/>
                </a:solidFill>
                <a:latin typeface="Courier New" panose="02070309020205020404" pitchFamily="49" charset="0"/>
                <a:cs typeface="Courier New" panose="02070309020205020404" pitchFamily="49" charset="0"/>
              </a:rPr>
              <a:t>painting</a:t>
            </a:r>
            <a:r>
              <a:rPr lang="de-DE" b="0" smtClean="0">
                <a:latin typeface="Courier New" panose="02070309020205020404" pitchFamily="49" charset="0"/>
                <a:cs typeface="Courier New" panose="02070309020205020404" pitchFamily="49" charset="0"/>
              </a:rPr>
              <a:t> ID="</a:t>
            </a:r>
            <a:r>
              <a:rPr lang="de-DE" i="1" smtClean="0">
                <a:solidFill>
                  <a:srgbClr val="FF0000"/>
                </a:solidFill>
                <a:latin typeface="Courier New" panose="02070309020205020404" pitchFamily="49" charset="0"/>
                <a:cs typeface="Courier New" panose="02070309020205020404" pitchFamily="49" charset="0"/>
              </a:rPr>
              <a:t>Q3506878</a:t>
            </a:r>
            <a:r>
              <a:rPr lang="de-DE" b="0" smtClean="0">
                <a:latin typeface="Courier New" panose="02070309020205020404" pitchFamily="49" charset="0"/>
                <a:cs typeface="Courier New" panose="02070309020205020404" pitchFamily="49" charset="0"/>
              </a:rPr>
              <a:t>"&gt;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&lt;createrID&gt;</a:t>
            </a:r>
            <a:r>
              <a:rPr lang="de-DE" i="1" smtClean="0">
                <a:solidFill>
                  <a:srgbClr val="FF0000"/>
                </a:solidFill>
                <a:latin typeface="Courier New" panose="02070309020205020404" pitchFamily="49" charset="0"/>
                <a:cs typeface="Courier New" panose="02070309020205020404" pitchFamily="49" charset="0"/>
              </a:rPr>
              <a:t>Q7836</a:t>
            </a:r>
            <a:r>
              <a:rPr lang="de-DE" b="0" smtClean="0">
                <a:latin typeface="Courier New" panose="02070309020205020404" pitchFamily="49" charset="0"/>
                <a:cs typeface="Courier New" panose="02070309020205020404" pitchFamily="49" charset="0"/>
              </a:rPr>
              <a:t>&lt;/createrID&gt;        </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&lt;title&gt;</a:t>
            </a:r>
            <a:r>
              <a:rPr lang="de-DE" smtClean="0">
                <a:solidFill>
                  <a:srgbClr val="0070C0"/>
                </a:solidFill>
                <a:latin typeface="Courier New" panose="02070309020205020404" pitchFamily="49" charset="0"/>
                <a:cs typeface="Courier New" panose="02070309020205020404" pitchFamily="49" charset="0"/>
              </a:rPr>
              <a:t>Clairvoyance</a:t>
            </a:r>
            <a:r>
              <a:rPr lang="de-DE" b="0" smtClean="0">
                <a:latin typeface="Courier New" panose="02070309020205020404" pitchFamily="49" charset="0"/>
                <a:cs typeface="Courier New" panose="02070309020205020404" pitchFamily="49" charset="0"/>
              </a:rPr>
              <a:t>&lt;/title&gt;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&lt;date&gt;</a:t>
            </a:r>
            <a:r>
              <a:rPr lang="de-DE" smtClean="0">
                <a:solidFill>
                  <a:srgbClr val="0070C0"/>
                </a:solidFill>
                <a:latin typeface="Courier New" panose="02070309020205020404" pitchFamily="49" charset="0"/>
                <a:cs typeface="Courier New" panose="02070309020205020404" pitchFamily="49" charset="0"/>
              </a:rPr>
              <a:t>1936</a:t>
            </a:r>
            <a:r>
              <a:rPr lang="de-DE" b="0" smtClean="0">
                <a:latin typeface="Courier New" panose="02070309020205020404" pitchFamily="49" charset="0"/>
                <a:cs typeface="Courier New" panose="02070309020205020404" pitchFamily="49" charset="0"/>
              </a:rPr>
              <a:t>&lt;/date&gt;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&lt;movement&gt;</a:t>
            </a:r>
            <a:r>
              <a:rPr lang="de-DE" smtClean="0">
                <a:solidFill>
                  <a:srgbClr val="0070C0"/>
                </a:solidFill>
                <a:latin typeface="Courier New" panose="02070309020205020404" pitchFamily="49" charset="0"/>
                <a:cs typeface="Courier New" panose="02070309020205020404" pitchFamily="49" charset="0"/>
              </a:rPr>
              <a:t>Surrealism</a:t>
            </a:r>
            <a:r>
              <a:rPr lang="de-DE" b="0" smtClean="0">
                <a:latin typeface="Courier New" panose="02070309020205020404" pitchFamily="49" charset="0"/>
                <a:cs typeface="Courier New" panose="02070309020205020404" pitchFamily="49" charset="0"/>
              </a:rPr>
              <a:t>&lt;/movement&gt;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&lt;genre&gt;</a:t>
            </a:r>
            <a:r>
              <a:rPr lang="de-DE" smtClean="0">
                <a:solidFill>
                  <a:srgbClr val="0070C0"/>
                </a:solidFill>
                <a:latin typeface="Courier New" panose="02070309020205020404" pitchFamily="49" charset="0"/>
                <a:cs typeface="Courier New" panose="02070309020205020404" pitchFamily="49" charset="0"/>
              </a:rPr>
              <a:t>self-portrait</a:t>
            </a:r>
            <a:r>
              <a:rPr lang="de-DE" b="0" smtClean="0">
                <a:latin typeface="Courier New" panose="02070309020205020404" pitchFamily="49" charset="0"/>
                <a:cs typeface="Courier New" panose="02070309020205020404" pitchFamily="49" charset="0"/>
              </a:rPr>
              <a:t>&lt;/genre&gt;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&lt;materialsUsed&gt;</a:t>
            </a:r>
            <a:r>
              <a:rPr lang="de-DE" smtClean="0">
                <a:solidFill>
                  <a:srgbClr val="0070C0"/>
                </a:solidFill>
                <a:latin typeface="Courier New" panose="02070309020205020404" pitchFamily="49" charset="0"/>
                <a:cs typeface="Courier New" panose="02070309020205020404" pitchFamily="49" charset="0"/>
              </a:rPr>
              <a:t>oil paint, canvas</a:t>
            </a:r>
            <a:r>
              <a:rPr lang="de-DE" b="0" smtClean="0">
                <a:latin typeface="Courier New" panose="02070309020205020404" pitchFamily="49" charset="0"/>
                <a:cs typeface="Courier New" panose="02070309020205020404" pitchFamily="49" charset="0"/>
              </a:rPr>
              <a:t>&lt;/materialsUsed&gt;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&lt;collection&gt;</a:t>
            </a:r>
            <a:r>
              <a:rPr lang="de-DE" smtClean="0">
                <a:solidFill>
                  <a:srgbClr val="0070C0"/>
                </a:solidFill>
                <a:latin typeface="Courier New" panose="02070309020205020404" pitchFamily="49" charset="0"/>
                <a:cs typeface="Courier New" panose="02070309020205020404" pitchFamily="49" charset="0"/>
              </a:rPr>
              <a:t>private collection</a:t>
            </a:r>
            <a:r>
              <a:rPr lang="de-DE" b="0" smtClean="0">
                <a:latin typeface="Courier New" panose="02070309020205020404" pitchFamily="49" charset="0"/>
                <a:cs typeface="Courier New" panose="02070309020205020404" pitchFamily="49" charset="0"/>
              </a:rPr>
              <a:t>&lt;/collection&gt;</a:t>
            </a:r>
            <a:br>
              <a:rPr lang="de-DE" b="0" smtClean="0">
                <a:latin typeface="Courier New" panose="02070309020205020404" pitchFamily="49" charset="0"/>
                <a:cs typeface="Courier New" panose="02070309020205020404" pitchFamily="49" charset="0"/>
              </a:rPr>
            </a:br>
            <a:r>
              <a:rPr lang="de-DE" b="0" smtClean="0">
                <a:latin typeface="Courier New" panose="02070309020205020404" pitchFamily="49" charset="0"/>
                <a:cs typeface="Courier New" panose="02070309020205020404" pitchFamily="49" charset="0"/>
              </a:rPr>
              <a:t>        &lt;depicts&gt;</a:t>
            </a:r>
            <a:r>
              <a:rPr lang="de-DE" smtClean="0">
                <a:solidFill>
                  <a:srgbClr val="0070C0"/>
                </a:solidFill>
                <a:latin typeface="Courier New" panose="02070309020205020404" pitchFamily="49" charset="0"/>
                <a:cs typeface="Courier New" panose="02070309020205020404" pitchFamily="49" charset="0"/>
              </a:rPr>
              <a:t>egg, table, easel, bird, palette, </a:t>
            </a:r>
          </a:p>
          <a:p>
            <a:r>
              <a:rPr lang="de-DE">
                <a:solidFill>
                  <a:srgbClr val="0070C0"/>
                </a:solidFill>
                <a:latin typeface="Courier New" panose="02070309020205020404" pitchFamily="49" charset="0"/>
                <a:cs typeface="Courier New" panose="02070309020205020404" pitchFamily="49" charset="0"/>
              </a:rPr>
              <a:t> </a:t>
            </a:r>
            <a:r>
              <a:rPr lang="de-DE" smtClean="0">
                <a:solidFill>
                  <a:srgbClr val="0070C0"/>
                </a:solidFill>
                <a:latin typeface="Courier New" panose="02070309020205020404" pitchFamily="49" charset="0"/>
                <a:cs typeface="Courier New" panose="02070309020205020404" pitchFamily="49" charset="0"/>
              </a:rPr>
              <a:t>                paint brush, tablecloth</a:t>
            </a:r>
            <a:r>
              <a:rPr lang="de-DE">
                <a:solidFill>
                  <a:srgbClr val="0070C0"/>
                </a:solidFill>
                <a:latin typeface="Courier New" panose="02070309020205020404" pitchFamily="49" charset="0"/>
                <a:cs typeface="Courier New" panose="02070309020205020404" pitchFamily="49" charset="0"/>
              </a:rPr>
              <a:t>, chair, man</a:t>
            </a:r>
            <a:r>
              <a:rPr lang="de-DE" b="0">
                <a:latin typeface="Courier New" panose="02070309020205020404" pitchFamily="49" charset="0"/>
                <a:cs typeface="Courier New" panose="02070309020205020404" pitchFamily="49" charset="0"/>
              </a:rPr>
              <a:t>&lt;/depicts&gt;</a:t>
            </a:r>
            <a:br>
              <a:rPr lang="de-DE" b="0">
                <a:latin typeface="Courier New" panose="02070309020205020404" pitchFamily="49" charset="0"/>
                <a:cs typeface="Courier New" panose="02070309020205020404" pitchFamily="49" charset="0"/>
              </a:rPr>
            </a:br>
            <a:r>
              <a:rPr lang="de-DE" b="0">
                <a:latin typeface="Courier New" panose="02070309020205020404" pitchFamily="49" charset="0"/>
                <a:cs typeface="Courier New" panose="02070309020205020404" pitchFamily="49" charset="0"/>
              </a:rPr>
              <a:t>    &lt;/painting</a:t>
            </a:r>
            <a:r>
              <a:rPr lang="de-DE" b="0" smtClean="0">
                <a:latin typeface="Courier New" panose="02070309020205020404" pitchFamily="49" charset="0"/>
                <a:cs typeface="Courier New" panose="02070309020205020404" pitchFamily="49" charset="0"/>
              </a:rPr>
              <a:t>&gt;</a:t>
            </a:r>
          </a:p>
          <a:p>
            <a:r>
              <a:rPr lang="de-DE" b="0" smtClean="0">
                <a:latin typeface="Courier New" panose="02070309020205020404" pitchFamily="49" charset="0"/>
                <a:cs typeface="Courier New" panose="02070309020205020404" pitchFamily="49" charset="0"/>
              </a:rPr>
              <a:t>    …</a:t>
            </a:r>
          </a:p>
          <a:p>
            <a:r>
              <a:rPr lang="de-DE" b="0" smtClean="0">
                <a:latin typeface="Courier New" panose="02070309020205020404" pitchFamily="49" charset="0"/>
                <a:cs typeface="Courier New" panose="02070309020205020404" pitchFamily="49" charset="0"/>
              </a:rPr>
              <a:t>&lt;/</a:t>
            </a:r>
            <a:r>
              <a:rPr lang="de-DE" b="0">
                <a:latin typeface="Courier New" panose="02070309020205020404" pitchFamily="49" charset="0"/>
                <a:cs typeface="Courier New" panose="02070309020205020404" pitchFamily="49" charset="0"/>
              </a:rPr>
              <a:t>paintings&gt;</a:t>
            </a:r>
            <a:br>
              <a:rPr lang="de-DE" b="0">
                <a:latin typeface="Courier New" panose="02070309020205020404" pitchFamily="49" charset="0"/>
                <a:cs typeface="Courier New" panose="02070309020205020404" pitchFamily="49" charset="0"/>
              </a:rPr>
            </a:br>
            <a:endParaRPr lang="de-DE" b="0">
              <a:latin typeface="Courier New" panose="02070309020205020404" pitchFamily="49" charset="0"/>
              <a:cs typeface="Courier New" panose="02070309020205020404" pitchFamily="49" charset="0"/>
            </a:endParaRPr>
          </a:p>
          <a:p>
            <a:endParaRPr lang="de-DE"/>
          </a:p>
        </p:txBody>
      </p:sp>
      <p:sp>
        <p:nvSpPr>
          <p:cNvPr id="3" name="Footer Placeholder 2"/>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14524091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 with a semantic map</a:t>
            </a:r>
            <a:endParaRPr lang="de-DE"/>
          </a:p>
        </p:txBody>
      </p:sp>
      <p:sp>
        <p:nvSpPr>
          <p:cNvPr id="7" name="TextBox 6"/>
          <p:cNvSpPr txBox="1"/>
          <p:nvPr/>
        </p:nvSpPr>
        <p:spPr>
          <a:xfrm>
            <a:off x="179512" y="1484784"/>
            <a:ext cx="9087744" cy="5355312"/>
          </a:xfrm>
          <a:prstGeom prst="rect">
            <a:avLst/>
          </a:prstGeom>
          <a:noFill/>
        </p:spPr>
        <p:txBody>
          <a:bodyPr wrap="none" rtlCol="0">
            <a:spAutoFit/>
          </a:bodyPr>
          <a:lstStyle/>
          <a:p>
            <a:r>
              <a:rPr lang="de-DE" b="0" smtClean="0"/>
              <a:t>&lt;</a:t>
            </a:r>
            <a:r>
              <a:rPr lang="de-DE" smtClean="0">
                <a:solidFill>
                  <a:srgbClr val="FF0000"/>
                </a:solidFill>
              </a:rPr>
              <a:t>re:semanticMap</a:t>
            </a:r>
            <a:r>
              <a:rPr lang="de-DE" b="0" smtClean="0"/>
              <a:t> …&gt;</a:t>
            </a:r>
            <a:br>
              <a:rPr lang="de-DE" b="0" smtClean="0"/>
            </a:br>
            <a:r>
              <a:rPr lang="de-DE" b="0" smtClean="0"/>
              <a:t>    &lt;re:namespace iri="https://www.wikidata.org/wiki/" prefix="wiki"/&gt;    </a:t>
            </a:r>
            <a:br>
              <a:rPr lang="de-DE" b="0" smtClean="0"/>
            </a:br>
            <a:r>
              <a:rPr lang="de-DE" b="0" smtClean="0"/>
              <a:t>    &lt;</a:t>
            </a:r>
            <a:r>
              <a:rPr lang="de-DE" smtClean="0">
                <a:solidFill>
                  <a:srgbClr val="FF0000"/>
                </a:solidFill>
              </a:rPr>
              <a:t>re:resource</a:t>
            </a:r>
            <a:r>
              <a:rPr lang="de-DE" b="0" smtClean="0"/>
              <a:t/>
            </a:r>
            <a:br>
              <a:rPr lang="de-DE" b="0" smtClean="0"/>
            </a:br>
            <a:r>
              <a:rPr lang="de-DE" b="0" smtClean="0"/>
              <a:t>        </a:t>
            </a:r>
            <a:r>
              <a:rPr lang="de-DE" smtClean="0">
                <a:solidFill>
                  <a:srgbClr val="0070C0"/>
                </a:solidFill>
              </a:rPr>
              <a:t>targetNodeName</a:t>
            </a:r>
            <a:r>
              <a:rPr lang="de-DE" b="0" smtClean="0"/>
              <a:t>="painting"</a:t>
            </a:r>
            <a:br>
              <a:rPr lang="de-DE" b="0" smtClean="0"/>
            </a:br>
            <a:r>
              <a:rPr lang="de-DE" b="0" smtClean="0"/>
              <a:t>        </a:t>
            </a:r>
            <a:r>
              <a:rPr lang="de-DE" smtClean="0">
                <a:solidFill>
                  <a:srgbClr val="0070C0"/>
                </a:solidFill>
              </a:rPr>
              <a:t>assertedTargetNodes</a:t>
            </a:r>
            <a:r>
              <a:rPr lang="de-DE" b="0" smtClean="0"/>
              <a:t>=""</a:t>
            </a:r>
            <a:br>
              <a:rPr lang="de-DE" b="0" smtClean="0"/>
            </a:br>
            <a:r>
              <a:rPr lang="de-DE" b="0" smtClean="0"/>
              <a:t>        </a:t>
            </a:r>
            <a:r>
              <a:rPr lang="de-DE" smtClean="0">
                <a:solidFill>
                  <a:srgbClr val="0070C0"/>
                </a:solidFill>
              </a:rPr>
              <a:t>iri</a:t>
            </a:r>
            <a:r>
              <a:rPr lang="de-DE" b="0" smtClean="0"/>
              <a:t>="'wiki:' || @ID"</a:t>
            </a:r>
            <a:br>
              <a:rPr lang="de-DE" b="0" smtClean="0"/>
            </a:br>
            <a:r>
              <a:rPr lang="de-DE" b="0" smtClean="0"/>
              <a:t>        </a:t>
            </a:r>
            <a:r>
              <a:rPr lang="de-DE" smtClean="0">
                <a:solidFill>
                  <a:srgbClr val="0070C0"/>
                </a:solidFill>
              </a:rPr>
              <a:t>type</a:t>
            </a:r>
            <a:r>
              <a:rPr lang="de-DE" b="0" smtClean="0"/>
              <a:t>="wiki:painting"</a:t>
            </a:r>
            <a:br>
              <a:rPr lang="de-DE" b="0" smtClean="0"/>
            </a:br>
            <a:r>
              <a:rPr lang="de-DE" b="0" smtClean="0"/>
              <a:t>        </a:t>
            </a:r>
            <a:r>
              <a:rPr lang="de-DE" smtClean="0">
                <a:solidFill>
                  <a:srgbClr val="0070C0"/>
                </a:solidFill>
              </a:rPr>
              <a:t>modelID</a:t>
            </a:r>
            <a:r>
              <a:rPr lang="de-DE" b="0" smtClean="0"/>
              <a:t>="painting"&gt;</a:t>
            </a:r>
            <a:br>
              <a:rPr lang="de-DE" b="0" smtClean="0"/>
            </a:br>
            <a:r>
              <a:rPr lang="de-DE" b="0" smtClean="0"/>
              <a:t>    &lt;re:property iri="</a:t>
            </a:r>
            <a:r>
              <a:rPr lang="de-DE" smtClean="0">
                <a:solidFill>
                  <a:srgbClr val="C00000"/>
                </a:solidFill>
              </a:rPr>
              <a:t>wiki:createdBy</a:t>
            </a:r>
            <a:r>
              <a:rPr lang="de-DE" b="0" smtClean="0"/>
              <a:t>"		value="</a:t>
            </a:r>
            <a:r>
              <a:rPr lang="de-DE" smtClean="0">
                <a:solidFill>
                  <a:srgbClr val="00B050"/>
                </a:solidFill>
              </a:rPr>
              <a:t>'wiki:' || createrID</a:t>
            </a:r>
            <a:r>
              <a:rPr lang="de-DE" b="0" smtClean="0"/>
              <a:t>" type="#iri"/&gt;</a:t>
            </a:r>
            <a:br>
              <a:rPr lang="de-DE" b="0" smtClean="0"/>
            </a:br>
            <a:r>
              <a:rPr lang="de-DE" b="0" smtClean="0"/>
              <a:t>    &lt;re:property iri="</a:t>
            </a:r>
            <a:r>
              <a:rPr lang="de-DE" smtClean="0">
                <a:solidFill>
                  <a:srgbClr val="C00000"/>
                </a:solidFill>
              </a:rPr>
              <a:t>wiki:inception</a:t>
            </a:r>
            <a:r>
              <a:rPr lang="de-DE" b="0" smtClean="0"/>
              <a:t>" 		value="</a:t>
            </a:r>
            <a:r>
              <a:rPr lang="de-DE" smtClean="0">
                <a:solidFill>
                  <a:srgbClr val="00B050"/>
                </a:solidFill>
              </a:rPr>
              <a:t>date</a:t>
            </a:r>
            <a:r>
              <a:rPr lang="de-DE" b="0" smtClean="0"/>
              <a:t>" type="xs:integer"/&gt;</a:t>
            </a:r>
            <a:br>
              <a:rPr lang="de-DE" b="0" smtClean="0"/>
            </a:br>
            <a:r>
              <a:rPr lang="de-DE" b="0" smtClean="0"/>
              <a:t>    &lt;re:property iri="</a:t>
            </a:r>
            <a:r>
              <a:rPr lang="de-DE" smtClean="0">
                <a:solidFill>
                  <a:srgbClr val="C00000"/>
                </a:solidFill>
              </a:rPr>
              <a:t>wiki:title</a:t>
            </a:r>
            <a:r>
              <a:rPr lang="de-DE" b="0" smtClean="0"/>
              <a:t>" 		value="</a:t>
            </a:r>
            <a:r>
              <a:rPr lang="de-DE" smtClean="0">
                <a:solidFill>
                  <a:srgbClr val="00B050"/>
                </a:solidFill>
              </a:rPr>
              <a:t>title</a:t>
            </a:r>
            <a:r>
              <a:rPr lang="de-DE" b="0" smtClean="0"/>
              <a:t>"/&gt;      </a:t>
            </a:r>
            <a:br>
              <a:rPr lang="de-DE" b="0" smtClean="0"/>
            </a:br>
            <a:r>
              <a:rPr lang="de-DE" b="0" smtClean="0"/>
              <a:t>    &lt;re:property iri="</a:t>
            </a:r>
            <a:r>
              <a:rPr lang="de-DE" smtClean="0">
                <a:solidFill>
                  <a:srgbClr val="C00000"/>
                </a:solidFill>
              </a:rPr>
              <a:t>wiki:genre</a:t>
            </a:r>
            <a:r>
              <a:rPr lang="de-DE" b="0" smtClean="0"/>
              <a:t>" 		value="</a:t>
            </a:r>
            <a:r>
              <a:rPr lang="de-DE" smtClean="0">
                <a:solidFill>
                  <a:srgbClr val="00B050"/>
                </a:solidFill>
              </a:rPr>
              <a:t>genre</a:t>
            </a:r>
            <a:r>
              <a:rPr lang="de-DE" b="0" smtClean="0"/>
              <a:t>"/&gt;</a:t>
            </a:r>
            <a:br>
              <a:rPr lang="de-DE" b="0" smtClean="0"/>
            </a:br>
            <a:r>
              <a:rPr lang="de-DE" b="0" smtClean="0"/>
              <a:t>    &lt;re:property iri="</a:t>
            </a:r>
            <a:r>
              <a:rPr lang="de-DE" smtClean="0">
                <a:solidFill>
                  <a:srgbClr val="C00000"/>
                </a:solidFill>
              </a:rPr>
              <a:t>wiki:movement</a:t>
            </a:r>
            <a:r>
              <a:rPr lang="de-DE" b="0" smtClean="0"/>
              <a:t>" 	value="</a:t>
            </a:r>
            <a:r>
              <a:rPr lang="de-DE" smtClean="0">
                <a:solidFill>
                  <a:srgbClr val="00B050"/>
                </a:solidFill>
              </a:rPr>
              <a:t>movement</a:t>
            </a:r>
            <a:r>
              <a:rPr lang="de-DE" b="0" smtClean="0"/>
              <a:t>"/&gt;</a:t>
            </a:r>
            <a:br>
              <a:rPr lang="de-DE" b="0" smtClean="0"/>
            </a:br>
            <a:r>
              <a:rPr lang="de-DE" b="0" smtClean="0"/>
              <a:t>    &lt;re:property iri="</a:t>
            </a:r>
            <a:r>
              <a:rPr lang="de-DE" smtClean="0">
                <a:solidFill>
                  <a:srgbClr val="C00000"/>
                </a:solidFill>
              </a:rPr>
              <a:t>wiki:materialUsed</a:t>
            </a:r>
            <a:r>
              <a:rPr lang="de-DE" b="0" smtClean="0"/>
              <a:t>" 	value="</a:t>
            </a:r>
            <a:r>
              <a:rPr lang="de-DE" smtClean="0">
                <a:solidFill>
                  <a:srgbClr val="00B050"/>
                </a:solidFill>
              </a:rPr>
              <a:t>tokenize(materialsUsed, ',\s*')</a:t>
            </a:r>
            <a:r>
              <a:rPr lang="de-DE" b="0" smtClean="0"/>
              <a:t>"/&gt;</a:t>
            </a:r>
            <a:br>
              <a:rPr lang="de-DE" b="0" smtClean="0"/>
            </a:br>
            <a:r>
              <a:rPr lang="de-DE" b="0" smtClean="0"/>
              <a:t>    &lt;re:property iri="</a:t>
            </a:r>
            <a:r>
              <a:rPr lang="de-DE" smtClean="0">
                <a:solidFill>
                  <a:srgbClr val="C00000"/>
                </a:solidFill>
              </a:rPr>
              <a:t>wiki:depicts</a:t>
            </a:r>
            <a:r>
              <a:rPr lang="de-DE" b="0" smtClean="0"/>
              <a:t>" 		value="</a:t>
            </a:r>
            <a:r>
              <a:rPr lang="de-DE" smtClean="0">
                <a:solidFill>
                  <a:srgbClr val="00B050"/>
                </a:solidFill>
              </a:rPr>
              <a:t>tokenize(depicts, ',\s*')</a:t>
            </a:r>
            <a:r>
              <a:rPr lang="de-DE" b="0" smtClean="0"/>
              <a:t>"/&gt;</a:t>
            </a:r>
            <a:br>
              <a:rPr lang="de-DE" b="0" smtClean="0"/>
            </a:br>
            <a:r>
              <a:rPr lang="de-DE" b="0" smtClean="0"/>
              <a:t>   &lt;/re:resource&gt;    </a:t>
            </a:r>
            <a:br>
              <a:rPr lang="de-DE" b="0" smtClean="0"/>
            </a:br>
            <a:r>
              <a:rPr lang="de-DE" b="0" smtClean="0"/>
              <a:t>&lt;/re:semanticMap&gt;</a:t>
            </a:r>
            <a:br>
              <a:rPr lang="de-DE" b="0" smtClean="0"/>
            </a:br>
            <a:endParaRPr lang="de-DE" b="0" smtClean="0"/>
          </a:p>
          <a:p>
            <a:endParaRPr lang="de-DE" b="0" smtClean="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19</a:t>
            </a:fld>
            <a:endParaRPr lang="de-DE" altLang="en-US"/>
          </a:p>
        </p:txBody>
      </p:sp>
    </p:spTree>
    <p:extLst>
      <p:ext uri="{BB962C8B-B14F-4D97-AF65-F5344CB8AC3E}">
        <p14:creationId xmlns:p14="http://schemas.microsoft.com/office/powerpoint/2010/main" val="1991028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painters.xml</a:t>
            </a:r>
            <a:endParaRPr lang="de-DE"/>
          </a:p>
        </p:txBody>
      </p:sp>
      <p:sp>
        <p:nvSpPr>
          <p:cNvPr id="7" name="TextBox 6"/>
          <p:cNvSpPr txBox="1"/>
          <p:nvPr/>
        </p:nvSpPr>
        <p:spPr>
          <a:xfrm>
            <a:off x="366217" y="1412776"/>
            <a:ext cx="7374135" cy="5909310"/>
          </a:xfrm>
          <a:prstGeom prst="rect">
            <a:avLst/>
          </a:prstGeom>
          <a:noFill/>
        </p:spPr>
        <p:txBody>
          <a:bodyPr wrap="none" rtlCol="0">
            <a:spAutoFit/>
          </a:bodyPr>
          <a:lstStyle/>
          <a:p>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painter</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&lt;familyName&gt;</a:t>
            </a:r>
            <a:r>
              <a:rPr lang="en-US" sz="2400">
                <a:solidFill>
                  <a:srgbClr val="0070C0"/>
                </a:solidFill>
                <a:latin typeface="Courier New" panose="02070309020205020404" pitchFamily="49" charset="0"/>
                <a:cs typeface="Courier New" panose="02070309020205020404" pitchFamily="49" charset="0"/>
              </a:rPr>
              <a:t>Magritte</a:t>
            </a:r>
            <a:r>
              <a:rPr lang="en-US" sz="2400" b="0">
                <a:latin typeface="Courier New" panose="02070309020205020404" pitchFamily="49" charset="0"/>
                <a:cs typeface="Courier New" panose="02070309020205020404" pitchFamily="49" charset="0"/>
              </a:rPr>
              <a:t>&lt;/familyName&gt;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&lt;givenName&gt;</a:t>
            </a:r>
            <a:r>
              <a:rPr lang="en-US" sz="2400">
                <a:solidFill>
                  <a:srgbClr val="0070C0"/>
                </a:solidFill>
                <a:latin typeface="Courier New" panose="02070309020205020404" pitchFamily="49" charset="0"/>
                <a:cs typeface="Courier New" panose="02070309020205020404" pitchFamily="49" charset="0"/>
              </a:rPr>
              <a:t>Rene</a:t>
            </a:r>
            <a:r>
              <a:rPr lang="en-US" sz="2400" b="0">
                <a:latin typeface="Courier New" panose="02070309020205020404" pitchFamily="49" charset="0"/>
                <a:cs typeface="Courier New" panose="02070309020205020404" pitchFamily="49" charset="0"/>
              </a:rPr>
              <a:t>&lt;/givenName&gt;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painting</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&lt;title&gt;</a:t>
            </a:r>
            <a:r>
              <a:rPr lang="en-US" sz="2400">
                <a:solidFill>
                  <a:srgbClr val="0070C0"/>
                </a:solidFill>
                <a:latin typeface="Courier New" panose="02070309020205020404" pitchFamily="49" charset="0"/>
                <a:cs typeface="Courier New" panose="02070309020205020404" pitchFamily="49" charset="0"/>
              </a:rPr>
              <a:t>Clairvoyance</a:t>
            </a:r>
            <a:r>
              <a:rPr lang="en-US" sz="2400" b="0">
                <a:latin typeface="Courier New" panose="02070309020205020404" pitchFamily="49" charset="0"/>
                <a:cs typeface="Courier New" panose="02070309020205020404" pitchFamily="49" charset="0"/>
              </a:rPr>
              <a:t>&lt;/title&gt;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&lt;date&gt;</a:t>
            </a:r>
            <a:r>
              <a:rPr lang="en-US" sz="2400">
                <a:solidFill>
                  <a:srgbClr val="0070C0"/>
                </a:solidFill>
                <a:latin typeface="Courier New" panose="02070309020205020404" pitchFamily="49" charset="0"/>
                <a:cs typeface="Courier New" panose="02070309020205020404" pitchFamily="49" charset="0"/>
              </a:rPr>
              <a:t>1936</a:t>
            </a:r>
            <a:r>
              <a:rPr lang="en-US" sz="2400" b="0">
                <a:latin typeface="Courier New" panose="02070309020205020404" pitchFamily="49" charset="0"/>
                <a:cs typeface="Courier New" panose="02070309020205020404" pitchFamily="49" charset="0"/>
              </a:rPr>
              <a:t>&lt;/date&gt;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&lt;/painter&gt;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endParaRPr lang="en-US" sz="2400" b="0">
              <a:latin typeface="Courier New" panose="02070309020205020404" pitchFamily="49" charset="0"/>
              <a:cs typeface="Courier New" panose="02070309020205020404" pitchFamily="49" charset="0"/>
            </a:endParaRPr>
          </a:p>
          <a:p>
            <a:endParaRPr lang="de-DE"/>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cxnSp>
        <p:nvCxnSpPr>
          <p:cNvPr id="6" name="Straight Arrow Connector 5"/>
          <p:cNvCxnSpPr/>
          <p:nvPr/>
        </p:nvCxnSpPr>
        <p:spPr bwMode="auto">
          <a:xfrm>
            <a:off x="755576" y="1988840"/>
            <a:ext cx="0" cy="187220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Arrow Connector 7"/>
          <p:cNvCxnSpPr/>
          <p:nvPr/>
        </p:nvCxnSpPr>
        <p:spPr bwMode="auto">
          <a:xfrm>
            <a:off x="755576" y="3861048"/>
            <a:ext cx="648072" cy="328794"/>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4006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Let‘s pull it in!</a:t>
            </a:r>
            <a:endParaRPr lang="de-DE"/>
          </a:p>
        </p:txBody>
      </p:sp>
      <p:sp>
        <p:nvSpPr>
          <p:cNvPr id="7" name="TextBox 6"/>
          <p:cNvSpPr txBox="1"/>
          <p:nvPr/>
        </p:nvSpPr>
        <p:spPr>
          <a:xfrm>
            <a:off x="179512" y="1484784"/>
            <a:ext cx="8964488" cy="5632311"/>
          </a:xfrm>
          <a:prstGeom prst="rect">
            <a:avLst/>
          </a:prstGeom>
          <a:noFill/>
        </p:spPr>
        <p:txBody>
          <a:bodyPr wrap="square" rtlCol="0">
            <a:spAutoFit/>
          </a:bodyPr>
          <a:lstStyle/>
          <a:p>
            <a:r>
              <a:rPr lang="de-DE" b="0"/>
              <a:t>&lt;</a:t>
            </a:r>
            <a:r>
              <a:rPr lang="de-DE">
                <a:solidFill>
                  <a:srgbClr val="FF0000"/>
                </a:solidFill>
              </a:rPr>
              <a:t>re:semanticMap</a:t>
            </a:r>
            <a:r>
              <a:rPr lang="de-DE" b="0"/>
              <a:t> </a:t>
            </a:r>
            <a:r>
              <a:rPr lang="de-DE" b="0" smtClean="0"/>
              <a:t>targetName</a:t>
            </a:r>
            <a:r>
              <a:rPr lang="de-DE" b="0"/>
              <a:t>="</a:t>
            </a:r>
            <a:r>
              <a:rPr lang="de-DE" smtClean="0">
                <a:solidFill>
                  <a:schemeClr val="tx2">
                    <a:lumMod val="40000"/>
                    <a:lumOff val="60000"/>
                  </a:schemeClr>
                </a:solidFill>
              </a:rPr>
              <a:t>painters</a:t>
            </a:r>
            <a:r>
              <a:rPr lang="de-DE" b="0" smtClean="0"/>
              <a:t>" …&gt;</a:t>
            </a:r>
            <a:r>
              <a:rPr lang="de-DE" b="0"/>
              <a:t/>
            </a:r>
            <a:br>
              <a:rPr lang="de-DE" b="0"/>
            </a:br>
            <a:endParaRPr lang="de-DE" b="0" smtClean="0"/>
          </a:p>
          <a:p>
            <a:endParaRPr lang="de-DE" b="0" smtClean="0"/>
          </a:p>
          <a:p>
            <a:r>
              <a:rPr lang="de-DE" b="0" smtClean="0"/>
              <a:t>   …</a:t>
            </a:r>
            <a:r>
              <a:rPr lang="de-DE" b="0"/>
              <a:t/>
            </a:r>
            <a:br>
              <a:rPr lang="de-DE" b="0"/>
            </a:br>
            <a:r>
              <a:rPr lang="de-DE" b="0" smtClean="0"/>
              <a:t>  &lt;</a:t>
            </a:r>
            <a:r>
              <a:rPr lang="de-DE" smtClean="0">
                <a:solidFill>
                  <a:srgbClr val="FF0000"/>
                </a:solidFill>
              </a:rPr>
              <a:t>re:resource</a:t>
            </a:r>
            <a:r>
              <a:rPr lang="de-DE" b="0" smtClean="0"/>
              <a:t> targetNodeName</a:t>
            </a:r>
            <a:r>
              <a:rPr lang="de-DE" b="0"/>
              <a:t>="</a:t>
            </a:r>
            <a:r>
              <a:rPr lang="de-DE" smtClean="0">
                <a:solidFill>
                  <a:schemeClr val="tx2">
                    <a:lumMod val="40000"/>
                    <a:lumOff val="60000"/>
                  </a:schemeClr>
                </a:solidFill>
              </a:rPr>
              <a:t>painter</a:t>
            </a:r>
            <a:r>
              <a:rPr lang="de-DE" b="0" smtClean="0"/>
              <a:t>" …&gt;</a:t>
            </a:r>
          </a:p>
          <a:p>
            <a:r>
              <a:rPr lang="de-DE" b="0"/>
              <a:t> </a:t>
            </a:r>
            <a:r>
              <a:rPr lang="de-DE" b="0" smtClean="0"/>
              <a:t>   …</a:t>
            </a:r>
            <a:r>
              <a:rPr lang="de-DE" b="0"/>
              <a:t/>
            </a:r>
            <a:br>
              <a:rPr lang="de-DE" b="0"/>
            </a:br>
            <a:r>
              <a:rPr lang="de-DE" b="0" smtClean="0"/>
              <a:t>    &lt;</a:t>
            </a:r>
            <a:r>
              <a:rPr lang="de-DE" b="0"/>
              <a:t>re:property </a:t>
            </a:r>
            <a:r>
              <a:rPr lang="de-DE" b="0" smtClean="0"/>
              <a:t>	</a:t>
            </a:r>
            <a:r>
              <a:rPr lang="de-DE" smtClean="0">
                <a:solidFill>
                  <a:srgbClr val="0070C0"/>
                </a:solidFill>
              </a:rPr>
              <a:t>iri		</a:t>
            </a:r>
            <a:r>
              <a:rPr lang="de-DE" b="0" smtClean="0"/>
              <a:t>="</a:t>
            </a:r>
            <a:r>
              <a:rPr lang="de-DE" smtClean="0">
                <a:solidFill>
                  <a:srgbClr val="C00000"/>
                </a:solidFill>
              </a:rPr>
              <a:t>cult:created</a:t>
            </a:r>
            <a:r>
              <a:rPr lang="de-DE" b="0" smtClean="0"/>
              <a:t>" </a:t>
            </a:r>
          </a:p>
          <a:p>
            <a:r>
              <a:rPr lang="de-DE" smtClean="0">
                <a:solidFill>
                  <a:srgbClr val="0070C0"/>
                </a:solidFill>
              </a:rPr>
              <a:t>		inverseIri	</a:t>
            </a:r>
            <a:r>
              <a:rPr lang="de-DE" b="0" smtClean="0"/>
              <a:t>="</a:t>
            </a:r>
            <a:r>
              <a:rPr lang="de-DE" smtClean="0">
                <a:solidFill>
                  <a:srgbClr val="C00000"/>
                </a:solidFill>
              </a:rPr>
              <a:t>cult:createdBy</a:t>
            </a:r>
            <a:r>
              <a:rPr lang="de-DE" b="0" smtClean="0"/>
              <a:t>„</a:t>
            </a:r>
          </a:p>
          <a:p>
            <a:r>
              <a:rPr lang="de-DE" b="0"/>
              <a:t>		</a:t>
            </a:r>
            <a:r>
              <a:rPr lang="de-DE">
                <a:solidFill>
                  <a:srgbClr val="0070C0"/>
                </a:solidFill>
              </a:rPr>
              <a:t>type	</a:t>
            </a:r>
            <a:r>
              <a:rPr lang="de-DE" smtClean="0">
                <a:solidFill>
                  <a:srgbClr val="0070C0"/>
                </a:solidFill>
              </a:rPr>
              <a:t>	</a:t>
            </a:r>
            <a:r>
              <a:rPr lang="de-DE" b="0" smtClean="0"/>
              <a:t>="</a:t>
            </a:r>
            <a:r>
              <a:rPr lang="de-DE" smtClean="0">
                <a:solidFill>
                  <a:schemeClr val="tx2">
                    <a:lumMod val="40000"/>
                    <a:lumOff val="60000"/>
                  </a:schemeClr>
                </a:solidFill>
              </a:rPr>
              <a:t>#</a:t>
            </a:r>
            <a:r>
              <a:rPr lang="de-DE">
                <a:solidFill>
                  <a:schemeClr val="tx2">
                    <a:lumMod val="40000"/>
                    <a:lumOff val="60000"/>
                  </a:schemeClr>
                </a:solidFill>
              </a:rPr>
              <a:t>resource</a:t>
            </a:r>
            <a:r>
              <a:rPr lang="de-DE" b="0"/>
              <a:t>" </a:t>
            </a:r>
            <a:br>
              <a:rPr lang="de-DE" b="0"/>
            </a:br>
            <a:r>
              <a:rPr lang="de-DE" b="0" smtClean="0"/>
              <a:t>		</a:t>
            </a:r>
            <a:r>
              <a:rPr lang="de-DE" smtClean="0">
                <a:solidFill>
                  <a:srgbClr val="0070C0"/>
                </a:solidFill>
              </a:rPr>
              <a:t>value</a:t>
            </a:r>
            <a:r>
              <a:rPr lang="de-DE" b="0" smtClean="0"/>
              <a:t>=                   "</a:t>
            </a:r>
            <a:r>
              <a:rPr lang="de-DE" smtClean="0">
                <a:solidFill>
                  <a:srgbClr val="00B050"/>
                </a:solidFill>
              </a:rPr>
              <a:t> </a:t>
            </a:r>
            <a:r>
              <a:rPr lang="de-DE">
                <a:solidFill>
                  <a:srgbClr val="00B050"/>
                </a:solidFill>
              </a:rPr>
              <a:t>paintings/painting</a:t>
            </a:r>
            <a:endParaRPr lang="de-DE" b="0"/>
          </a:p>
          <a:p>
            <a:endParaRPr lang="de-DE" b="0" smtClean="0"/>
          </a:p>
          <a:p>
            <a:endParaRPr lang="de-DE" b="0" smtClean="0"/>
          </a:p>
          <a:p>
            <a:endParaRPr lang="de-DE" b="0" smtClean="0"/>
          </a:p>
          <a:p>
            <a:endParaRPr lang="de-DE" b="0"/>
          </a:p>
          <a:p>
            <a:endParaRPr lang="de-DE" b="0" smtClean="0"/>
          </a:p>
          <a:p>
            <a:r>
              <a:rPr lang="de-DE" b="0" smtClean="0"/>
              <a:t>    /&gt;</a:t>
            </a:r>
          </a:p>
          <a:p>
            <a:r>
              <a:rPr lang="de-DE" b="0" smtClean="0"/>
              <a:t>  &lt;/re:resource&gt;</a:t>
            </a:r>
          </a:p>
          <a:p>
            <a:r>
              <a:rPr lang="de-DE" b="0"/>
              <a:t> </a:t>
            </a:r>
            <a:r>
              <a:rPr lang="de-DE" b="0" smtClean="0"/>
              <a:t>   …</a:t>
            </a:r>
            <a:r>
              <a:rPr lang="de-DE" smtClean="0"/>
              <a:t>    </a:t>
            </a:r>
            <a:br>
              <a:rPr lang="de-DE" smtClean="0"/>
            </a:br>
            <a:r>
              <a:rPr lang="de-DE" b="0" smtClean="0"/>
              <a:t>&lt;/re:semanticMap&gt;</a:t>
            </a:r>
            <a:r>
              <a:rPr lang="de-DE" smtClean="0"/>
              <a:t/>
            </a:r>
            <a:br>
              <a:rPr lang="de-DE" smtClean="0"/>
            </a:br>
            <a:endParaRPr lang="de-DE"/>
          </a:p>
        </p:txBody>
      </p:sp>
      <p:sp>
        <p:nvSpPr>
          <p:cNvPr id="3" name="Rounded Rectangle 2"/>
          <p:cNvSpPr/>
          <p:nvPr/>
        </p:nvSpPr>
        <p:spPr bwMode="auto">
          <a:xfrm>
            <a:off x="323528" y="1988840"/>
            <a:ext cx="4464496" cy="432048"/>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r>
              <a:rPr lang="de-DE" b="0"/>
              <a:t> &lt;</a:t>
            </a:r>
            <a:r>
              <a:rPr lang="de-DE">
                <a:solidFill>
                  <a:srgbClr val="FF0000"/>
                </a:solidFill>
              </a:rPr>
              <a:t>re:import</a:t>
            </a:r>
            <a:r>
              <a:rPr lang="de-DE" b="0"/>
              <a:t> href="</a:t>
            </a:r>
            <a:r>
              <a:rPr lang="de-DE" i="1">
                <a:solidFill>
                  <a:schemeClr val="bg1">
                    <a:lumMod val="50000"/>
                  </a:schemeClr>
                </a:solidFill>
              </a:rPr>
              <a:t>paintings.rdfe.xml</a:t>
            </a:r>
            <a:r>
              <a:rPr lang="de-DE" b="0"/>
              <a:t>"/&gt;</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cxnSp>
        <p:nvCxnSpPr>
          <p:cNvPr id="9" name="Straight Connector 8"/>
          <p:cNvCxnSpPr/>
          <p:nvPr/>
        </p:nvCxnSpPr>
        <p:spPr bwMode="auto">
          <a:xfrm>
            <a:off x="4067944" y="4149080"/>
            <a:ext cx="2160240" cy="0"/>
          </a:xfrm>
          <a:prstGeom prst="line">
            <a:avLst/>
          </a:prstGeom>
          <a:solidFill>
            <a:schemeClr val="accent1"/>
          </a:solidFill>
          <a:ln w="317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Rounded Rectangle 3"/>
          <p:cNvSpPr/>
          <p:nvPr/>
        </p:nvSpPr>
        <p:spPr bwMode="auto">
          <a:xfrm>
            <a:off x="4006280" y="4365104"/>
            <a:ext cx="5030216" cy="1008112"/>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de-DE" smtClean="0">
                <a:solidFill>
                  <a:srgbClr val="00B050"/>
                </a:solidFill>
              </a:rPr>
              <a:t>for $p in paintings/painting return</a:t>
            </a:r>
          </a:p>
          <a:p>
            <a:pPr eaLnBrk="1" hangingPunct="1"/>
            <a:r>
              <a:rPr lang="de-DE" i="1" smtClean="0">
                <a:solidFill>
                  <a:srgbClr val="00B050"/>
                </a:solidFill>
              </a:rPr>
              <a:t>   doc('</a:t>
            </a:r>
            <a:r>
              <a:rPr lang="de-DE" i="1" smtClean="0">
                <a:solidFill>
                  <a:schemeClr val="bg1">
                    <a:lumMod val="50000"/>
                  </a:schemeClr>
                </a:solidFill>
              </a:rPr>
              <a:t>paintings-catalog.xml</a:t>
            </a:r>
            <a:r>
              <a:rPr lang="de-DE" i="1" smtClean="0">
                <a:solidFill>
                  <a:schemeClr val="accent6">
                    <a:lumMod val="75000"/>
                  </a:schemeClr>
                </a:solidFill>
              </a:rPr>
              <a:t>'</a:t>
            </a:r>
            <a:r>
              <a:rPr lang="de-DE" i="1" smtClean="0">
                <a:solidFill>
                  <a:srgbClr val="00B050"/>
                </a:solidFill>
              </a:rPr>
              <a:t>)</a:t>
            </a:r>
          </a:p>
          <a:p>
            <a:pPr eaLnBrk="1" hangingPunct="1"/>
            <a:r>
              <a:rPr lang="de-DE" i="1" smtClean="0">
                <a:solidFill>
                  <a:srgbClr val="00B050"/>
                </a:solidFill>
              </a:rPr>
              <a:t>   //</a:t>
            </a:r>
            <a:r>
              <a:rPr lang="de-DE" i="1">
                <a:solidFill>
                  <a:srgbClr val="00B050"/>
                </a:solidFill>
              </a:rPr>
              <a:t>painting[title = $p/title] [date = $p/date</a:t>
            </a:r>
            <a:r>
              <a:rPr lang="de-DE" i="1" smtClean="0">
                <a:solidFill>
                  <a:srgbClr val="00B050"/>
                </a:solidFill>
              </a:rPr>
              <a:t>] </a:t>
            </a:r>
            <a:r>
              <a:rPr lang="de-DE" b="0" i="1" smtClean="0"/>
              <a:t>"</a:t>
            </a:r>
            <a:endParaRPr kumimoji="0" lang="de-DE" sz="1800" b="1" i="1" u="none" strike="noStrike" cap="none" normalizeH="0" baseline="0" smtClean="0">
              <a:ln>
                <a:noFill/>
              </a:ln>
              <a:solidFill>
                <a:schemeClr val="tx1"/>
              </a:solidFill>
              <a:effectLst/>
            </a:endParaRPr>
          </a:p>
        </p:txBody>
      </p:sp>
    </p:spTree>
    <p:extLst>
      <p:ext uri="{BB962C8B-B14F-4D97-AF65-F5344CB8AC3E}">
        <p14:creationId xmlns:p14="http://schemas.microsoft.com/office/powerpoint/2010/main" val="341988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6" name="TextBox 5"/>
          <p:cNvSpPr txBox="1"/>
          <p:nvPr/>
        </p:nvSpPr>
        <p:spPr>
          <a:xfrm>
            <a:off x="1547664" y="-243408"/>
            <a:ext cx="5945858" cy="3139321"/>
          </a:xfrm>
          <a:prstGeom prst="rect">
            <a:avLst/>
          </a:prstGeom>
          <a:noFill/>
        </p:spPr>
        <p:txBody>
          <a:bodyPr wrap="none" rtlCol="0">
            <a:spAutoFit/>
          </a:bodyPr>
          <a:lstStyle/>
          <a:p>
            <a:endParaRPr lang="de-DE" smtClean="0"/>
          </a:p>
          <a:p>
            <a:r>
              <a:rPr lang="de-DE" b="0"/>
              <a:t>@prefix cult: &lt;http://example.com/ontologies/culture/&gt; </a:t>
            </a:r>
            <a:r>
              <a:rPr lang="de-DE" b="0" smtClean="0"/>
              <a:t>.</a:t>
            </a:r>
            <a:endParaRPr lang="de-DE" b="0"/>
          </a:p>
          <a:p>
            <a:r>
              <a:rPr lang="de-DE" b="0" smtClean="0"/>
              <a:t>…</a:t>
            </a:r>
            <a:endParaRPr lang="de-DE" b="0"/>
          </a:p>
          <a:p>
            <a:r>
              <a:rPr lang="de-DE">
                <a:solidFill>
                  <a:srgbClr val="FF0000"/>
                </a:solidFill>
              </a:rPr>
              <a:t>artist:1</a:t>
            </a:r>
            <a:r>
              <a:rPr lang="de-DE" b="0"/>
              <a:t> rdf:type cult:artist ;</a:t>
            </a:r>
          </a:p>
          <a:p>
            <a:r>
              <a:rPr lang="de-DE" b="0"/>
              <a:t>         cult:lastName "</a:t>
            </a:r>
            <a:r>
              <a:rPr lang="de-DE">
                <a:solidFill>
                  <a:srgbClr val="0070C0"/>
                </a:solidFill>
              </a:rPr>
              <a:t>Magritte</a:t>
            </a:r>
            <a:r>
              <a:rPr lang="de-DE" b="0"/>
              <a:t>" ;</a:t>
            </a:r>
          </a:p>
          <a:p>
            <a:r>
              <a:rPr lang="de-DE" b="0"/>
              <a:t>         cult:firstName "</a:t>
            </a:r>
            <a:r>
              <a:rPr lang="de-DE">
                <a:solidFill>
                  <a:srgbClr val="0070C0"/>
                </a:solidFill>
              </a:rPr>
              <a:t>Rene</a:t>
            </a:r>
            <a:r>
              <a:rPr lang="de-DE" b="0"/>
              <a:t>" ;</a:t>
            </a:r>
          </a:p>
          <a:p>
            <a:r>
              <a:rPr lang="de-DE" b="0"/>
              <a:t>         cult:created </a:t>
            </a:r>
            <a:r>
              <a:rPr lang="de-DE" b="0">
                <a:solidFill>
                  <a:srgbClr val="FF0000"/>
                </a:solidFill>
              </a:rPr>
              <a:t>painting:1</a:t>
            </a:r>
            <a:r>
              <a:rPr lang="de-DE" b="0"/>
              <a:t> .</a:t>
            </a:r>
          </a:p>
          <a:p>
            <a:r>
              <a:rPr lang="de-DE">
                <a:solidFill>
                  <a:srgbClr val="FF0000"/>
                </a:solidFill>
              </a:rPr>
              <a:t>painting:1</a:t>
            </a:r>
            <a:r>
              <a:rPr lang="de-DE" b="0"/>
              <a:t> cult:createdBy </a:t>
            </a:r>
            <a:r>
              <a:rPr lang="de-DE" b="0">
                <a:solidFill>
                  <a:srgbClr val="FF0000"/>
                </a:solidFill>
              </a:rPr>
              <a:t>artist:1</a:t>
            </a:r>
            <a:r>
              <a:rPr lang="de-DE" b="0"/>
              <a:t> ;</a:t>
            </a:r>
          </a:p>
          <a:p>
            <a:r>
              <a:rPr lang="de-DE" b="0"/>
              <a:t>           rdf:type cult:painting ;</a:t>
            </a:r>
          </a:p>
          <a:p>
            <a:r>
              <a:rPr lang="de-DE" b="0"/>
              <a:t>           cult:inception </a:t>
            </a:r>
            <a:r>
              <a:rPr lang="de-DE">
                <a:solidFill>
                  <a:srgbClr val="0070C0"/>
                </a:solidFill>
              </a:rPr>
              <a:t>1936</a:t>
            </a:r>
            <a:r>
              <a:rPr lang="de-DE" b="0"/>
              <a:t> ;</a:t>
            </a:r>
          </a:p>
          <a:p>
            <a:r>
              <a:rPr lang="de-DE" b="0"/>
              <a:t>           cult:title "</a:t>
            </a:r>
            <a:r>
              <a:rPr lang="de-DE">
                <a:solidFill>
                  <a:srgbClr val="0070C0"/>
                </a:solidFill>
              </a:rPr>
              <a:t>Clairvoyance</a:t>
            </a:r>
            <a:r>
              <a:rPr lang="de-DE" b="0"/>
              <a:t>" </a:t>
            </a:r>
            <a:r>
              <a:rPr lang="de-DE" b="0" smtClean="0"/>
              <a:t>.</a:t>
            </a:r>
          </a:p>
        </p:txBody>
      </p:sp>
      <p:sp>
        <p:nvSpPr>
          <p:cNvPr id="2" name="Footer Placeholder 1"/>
          <p:cNvSpPr>
            <a:spLocks noGrp="1"/>
          </p:cNvSpPr>
          <p:nvPr>
            <p:ph type="ftr" sz="quarter" idx="11"/>
          </p:nvPr>
        </p:nvSpPr>
        <p:spPr/>
        <p:txBody>
          <a:bodyPr/>
          <a:lstStyle/>
          <a:p>
            <a:pPr>
              <a:defRPr/>
            </a:pPr>
            <a:r>
              <a:rPr lang="de-DE" altLang="en-US" smtClean="0"/>
              <a:t>RDFe</a:t>
            </a:r>
            <a:endParaRPr lang="de-DE" altLang="en-US"/>
          </a:p>
        </p:txBody>
      </p:sp>
      <p:sp>
        <p:nvSpPr>
          <p:cNvPr id="3" name="Slide Number Placeholder 2"/>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Tree>
    <p:extLst>
      <p:ext uri="{BB962C8B-B14F-4D97-AF65-F5344CB8AC3E}">
        <p14:creationId xmlns:p14="http://schemas.microsoft.com/office/powerpoint/2010/main" val="1010974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6" name="TextBox 5"/>
          <p:cNvSpPr txBox="1"/>
          <p:nvPr/>
        </p:nvSpPr>
        <p:spPr>
          <a:xfrm>
            <a:off x="1547664" y="-243408"/>
            <a:ext cx="5394490" cy="7017306"/>
          </a:xfrm>
          <a:prstGeom prst="rect">
            <a:avLst/>
          </a:prstGeom>
          <a:noFill/>
        </p:spPr>
        <p:txBody>
          <a:bodyPr wrap="none" rtlCol="0">
            <a:spAutoFit/>
          </a:bodyPr>
          <a:lstStyle/>
          <a:p>
            <a:endParaRPr lang="de-DE" smtClean="0"/>
          </a:p>
          <a:p>
            <a:r>
              <a:rPr lang="de-DE" b="0" smtClean="0"/>
              <a:t>@</a:t>
            </a:r>
            <a:r>
              <a:rPr lang="de-DE" b="0"/>
              <a:t>prefix wikidata: &lt;https://www.wikidata.org/wiki/&gt; .</a:t>
            </a:r>
          </a:p>
          <a:p>
            <a:r>
              <a:rPr lang="de-DE" b="0" smtClean="0"/>
              <a:t>…</a:t>
            </a:r>
            <a:endParaRPr lang="de-DE" b="0"/>
          </a:p>
          <a:p>
            <a:r>
              <a:rPr lang="de-DE">
                <a:solidFill>
                  <a:srgbClr val="FF0000"/>
                </a:solidFill>
              </a:rPr>
              <a:t>artist:1</a:t>
            </a:r>
            <a:r>
              <a:rPr lang="de-DE" b="0"/>
              <a:t> rdf:type cult:artist ;</a:t>
            </a:r>
          </a:p>
          <a:p>
            <a:r>
              <a:rPr lang="de-DE" b="0"/>
              <a:t>         cult:lastName "</a:t>
            </a:r>
            <a:r>
              <a:rPr lang="de-DE">
                <a:solidFill>
                  <a:srgbClr val="0070C0"/>
                </a:solidFill>
              </a:rPr>
              <a:t>Magritte</a:t>
            </a:r>
            <a:r>
              <a:rPr lang="de-DE" b="0"/>
              <a:t>" ;</a:t>
            </a:r>
          </a:p>
          <a:p>
            <a:r>
              <a:rPr lang="de-DE" b="0"/>
              <a:t>         cult:firstName "</a:t>
            </a:r>
            <a:r>
              <a:rPr lang="de-DE">
                <a:solidFill>
                  <a:srgbClr val="0070C0"/>
                </a:solidFill>
              </a:rPr>
              <a:t>Rene</a:t>
            </a:r>
            <a:r>
              <a:rPr lang="de-DE" b="0"/>
              <a:t>" ;</a:t>
            </a:r>
          </a:p>
          <a:p>
            <a:r>
              <a:rPr lang="de-DE" b="0"/>
              <a:t>         cult:created </a:t>
            </a:r>
            <a:r>
              <a:rPr lang="de-DE" b="0">
                <a:solidFill>
                  <a:srgbClr val="FF0000"/>
                </a:solidFill>
              </a:rPr>
              <a:t>wiki:Q3506878</a:t>
            </a:r>
            <a:r>
              <a:rPr lang="de-DE" b="0"/>
              <a:t> .</a:t>
            </a:r>
          </a:p>
          <a:p>
            <a:r>
              <a:rPr lang="de-DE">
                <a:solidFill>
                  <a:srgbClr val="FF0000"/>
                </a:solidFill>
              </a:rPr>
              <a:t>wiki:Q3506878</a:t>
            </a:r>
            <a:r>
              <a:rPr lang="de-DE" b="0"/>
              <a:t> cult:createdBy </a:t>
            </a:r>
            <a:r>
              <a:rPr lang="de-DE" b="0">
                <a:solidFill>
                  <a:srgbClr val="FF0000"/>
                </a:solidFill>
              </a:rPr>
              <a:t>artist:1</a:t>
            </a:r>
            <a:r>
              <a:rPr lang="de-DE" b="0"/>
              <a:t> ;</a:t>
            </a:r>
          </a:p>
          <a:p>
            <a:r>
              <a:rPr lang="de-DE" b="0"/>
              <a:t>              rdf:type cult:opus ;</a:t>
            </a:r>
          </a:p>
          <a:p>
            <a:r>
              <a:rPr lang="de-DE" b="0"/>
              <a:t>              wiki:createdBy </a:t>
            </a:r>
            <a:r>
              <a:rPr lang="de-DE">
                <a:solidFill>
                  <a:srgbClr val="0070C0"/>
                </a:solidFill>
              </a:rPr>
              <a:t>wiki:Q7836</a:t>
            </a:r>
            <a:r>
              <a:rPr lang="de-DE" b="0"/>
              <a:t> ;</a:t>
            </a:r>
          </a:p>
          <a:p>
            <a:r>
              <a:rPr lang="de-DE" b="0"/>
              <a:t>              wiki:inception </a:t>
            </a:r>
            <a:r>
              <a:rPr lang="de-DE">
                <a:solidFill>
                  <a:srgbClr val="0070C0"/>
                </a:solidFill>
              </a:rPr>
              <a:t>1936</a:t>
            </a:r>
            <a:r>
              <a:rPr lang="de-DE" b="0"/>
              <a:t> ;</a:t>
            </a:r>
          </a:p>
          <a:p>
            <a:r>
              <a:rPr lang="de-DE" b="0"/>
              <a:t>              wiki:title "</a:t>
            </a:r>
            <a:r>
              <a:rPr lang="de-DE">
                <a:solidFill>
                  <a:srgbClr val="0070C0"/>
                </a:solidFill>
              </a:rPr>
              <a:t>Clairvoyance</a:t>
            </a:r>
            <a:r>
              <a:rPr lang="de-DE" b="0"/>
              <a:t>" ;</a:t>
            </a:r>
          </a:p>
          <a:p>
            <a:r>
              <a:rPr lang="de-DE" b="0"/>
              <a:t>              wiki:genre "</a:t>
            </a:r>
            <a:r>
              <a:rPr lang="de-DE">
                <a:solidFill>
                  <a:srgbClr val="0070C0"/>
                </a:solidFill>
              </a:rPr>
              <a:t>self-portrait</a:t>
            </a:r>
            <a:r>
              <a:rPr lang="de-DE" b="0"/>
              <a:t>" ;</a:t>
            </a:r>
          </a:p>
          <a:p>
            <a:r>
              <a:rPr lang="de-DE" b="0"/>
              <a:t>              wiki:movement "</a:t>
            </a:r>
            <a:r>
              <a:rPr lang="de-DE">
                <a:solidFill>
                  <a:srgbClr val="0070C0"/>
                </a:solidFill>
              </a:rPr>
              <a:t>Surrealism</a:t>
            </a:r>
            <a:r>
              <a:rPr lang="de-DE" b="0"/>
              <a:t>" ;</a:t>
            </a:r>
          </a:p>
          <a:p>
            <a:r>
              <a:rPr lang="de-DE" b="0"/>
              <a:t>              wiki:materialUsed "</a:t>
            </a:r>
            <a:r>
              <a:rPr lang="de-DE">
                <a:solidFill>
                  <a:srgbClr val="0070C0"/>
                </a:solidFill>
              </a:rPr>
              <a:t>oil paint</a:t>
            </a:r>
            <a:r>
              <a:rPr lang="de-DE" b="0"/>
              <a:t>" ;</a:t>
            </a:r>
          </a:p>
          <a:p>
            <a:r>
              <a:rPr lang="de-DE" b="0"/>
              <a:t>              wiki:materialUsed "</a:t>
            </a:r>
            <a:r>
              <a:rPr lang="de-DE">
                <a:solidFill>
                  <a:srgbClr val="0070C0"/>
                </a:solidFill>
              </a:rPr>
              <a:t>canvas</a:t>
            </a:r>
            <a:r>
              <a:rPr lang="de-DE" b="0"/>
              <a:t>" ;</a:t>
            </a:r>
          </a:p>
          <a:p>
            <a:r>
              <a:rPr lang="de-DE" b="0"/>
              <a:t>              wiki:depicts "</a:t>
            </a:r>
            <a:r>
              <a:rPr lang="de-DE">
                <a:solidFill>
                  <a:srgbClr val="0070C0"/>
                </a:solidFill>
              </a:rPr>
              <a:t>egg</a:t>
            </a:r>
            <a:r>
              <a:rPr lang="de-DE" b="0"/>
              <a:t>" ;</a:t>
            </a:r>
          </a:p>
          <a:p>
            <a:r>
              <a:rPr lang="de-DE" b="0"/>
              <a:t>              wiki:depicts "</a:t>
            </a:r>
            <a:r>
              <a:rPr lang="de-DE">
                <a:solidFill>
                  <a:srgbClr val="0070C0"/>
                </a:solidFill>
              </a:rPr>
              <a:t>table</a:t>
            </a:r>
            <a:r>
              <a:rPr lang="de-DE" b="0"/>
              <a:t>" ;</a:t>
            </a:r>
          </a:p>
          <a:p>
            <a:r>
              <a:rPr lang="de-DE" b="0"/>
              <a:t>              wiki:depicts "</a:t>
            </a:r>
            <a:r>
              <a:rPr lang="de-DE">
                <a:solidFill>
                  <a:srgbClr val="0070C0"/>
                </a:solidFill>
              </a:rPr>
              <a:t>easel</a:t>
            </a:r>
            <a:r>
              <a:rPr lang="de-DE" b="0"/>
              <a:t>" ;</a:t>
            </a:r>
          </a:p>
          <a:p>
            <a:r>
              <a:rPr lang="de-DE" b="0"/>
              <a:t>              wiki:depicts "</a:t>
            </a:r>
            <a:r>
              <a:rPr lang="de-DE">
                <a:solidFill>
                  <a:srgbClr val="0070C0"/>
                </a:solidFill>
              </a:rPr>
              <a:t>bird</a:t>
            </a:r>
            <a:r>
              <a:rPr lang="de-DE" b="0"/>
              <a:t>" ;</a:t>
            </a:r>
          </a:p>
          <a:p>
            <a:r>
              <a:rPr lang="de-DE" b="0"/>
              <a:t>              wiki:depicts "</a:t>
            </a:r>
            <a:r>
              <a:rPr lang="de-DE">
                <a:solidFill>
                  <a:srgbClr val="0070C0"/>
                </a:solidFill>
              </a:rPr>
              <a:t>palette</a:t>
            </a:r>
            <a:r>
              <a:rPr lang="de-DE" b="0"/>
              <a:t>" ;</a:t>
            </a:r>
          </a:p>
          <a:p>
            <a:r>
              <a:rPr lang="de-DE" b="0"/>
              <a:t>              wiki:depicts "</a:t>
            </a:r>
            <a:r>
              <a:rPr lang="de-DE">
                <a:solidFill>
                  <a:srgbClr val="0070C0"/>
                </a:solidFill>
              </a:rPr>
              <a:t>paint brush</a:t>
            </a:r>
            <a:r>
              <a:rPr lang="de-DE" b="0"/>
              <a:t>" ;</a:t>
            </a:r>
          </a:p>
          <a:p>
            <a:r>
              <a:rPr lang="de-DE" b="0"/>
              <a:t>              wiki:depicts "</a:t>
            </a:r>
            <a:r>
              <a:rPr lang="de-DE">
                <a:solidFill>
                  <a:srgbClr val="0070C0"/>
                </a:solidFill>
              </a:rPr>
              <a:t>tablecloth</a:t>
            </a:r>
            <a:r>
              <a:rPr lang="de-DE" b="0"/>
              <a:t>" ;</a:t>
            </a:r>
          </a:p>
          <a:p>
            <a:r>
              <a:rPr lang="de-DE" b="0"/>
              <a:t>              wiki:depicts "</a:t>
            </a:r>
            <a:r>
              <a:rPr lang="de-DE">
                <a:solidFill>
                  <a:srgbClr val="0070C0"/>
                </a:solidFill>
              </a:rPr>
              <a:t>chair</a:t>
            </a:r>
            <a:r>
              <a:rPr lang="de-DE" b="0"/>
              <a:t>" ;</a:t>
            </a:r>
          </a:p>
          <a:p>
            <a:r>
              <a:rPr lang="de-DE" b="0"/>
              <a:t>              wiki:depicts "</a:t>
            </a:r>
            <a:r>
              <a:rPr lang="de-DE">
                <a:solidFill>
                  <a:srgbClr val="0070C0"/>
                </a:solidFill>
              </a:rPr>
              <a:t>man</a:t>
            </a:r>
            <a:r>
              <a:rPr lang="de-DE" b="0"/>
              <a:t>" .</a:t>
            </a:r>
          </a:p>
        </p:txBody>
      </p:sp>
      <p:sp>
        <p:nvSpPr>
          <p:cNvPr id="2" name="Slide Number Placeholder 1"/>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671076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Better use a context</a:t>
            </a:r>
            <a:endParaRPr lang="de-DE"/>
          </a:p>
        </p:txBody>
      </p:sp>
      <p:sp>
        <p:nvSpPr>
          <p:cNvPr id="7" name="TextBox 6"/>
          <p:cNvSpPr txBox="1"/>
          <p:nvPr/>
        </p:nvSpPr>
        <p:spPr>
          <a:xfrm>
            <a:off x="179512" y="1491163"/>
            <a:ext cx="8964488" cy="5632311"/>
          </a:xfrm>
          <a:prstGeom prst="rect">
            <a:avLst/>
          </a:prstGeom>
          <a:noFill/>
        </p:spPr>
        <p:txBody>
          <a:bodyPr wrap="square" rtlCol="0">
            <a:spAutoFit/>
          </a:bodyPr>
          <a:lstStyle/>
          <a:p>
            <a:r>
              <a:rPr lang="de-DE" b="0"/>
              <a:t>&lt;</a:t>
            </a:r>
            <a:r>
              <a:rPr lang="de-DE">
                <a:solidFill>
                  <a:srgbClr val="FF0000"/>
                </a:solidFill>
              </a:rPr>
              <a:t>re:semanticMap</a:t>
            </a:r>
            <a:r>
              <a:rPr lang="de-DE" b="0"/>
              <a:t> </a:t>
            </a:r>
            <a:r>
              <a:rPr lang="de-DE" b="0" smtClean="0"/>
              <a:t>targetName</a:t>
            </a:r>
            <a:r>
              <a:rPr lang="de-DE" b="0"/>
              <a:t>="</a:t>
            </a:r>
            <a:r>
              <a:rPr lang="de-DE" smtClean="0">
                <a:solidFill>
                  <a:schemeClr val="tx2">
                    <a:lumMod val="40000"/>
                    <a:lumOff val="60000"/>
                  </a:schemeClr>
                </a:solidFill>
              </a:rPr>
              <a:t>painters</a:t>
            </a:r>
            <a:r>
              <a:rPr lang="de-DE" b="0" smtClean="0"/>
              <a:t>" …&gt;</a:t>
            </a:r>
            <a:r>
              <a:rPr lang="de-DE" b="0"/>
              <a:t/>
            </a:r>
            <a:br>
              <a:rPr lang="de-DE" b="0"/>
            </a:br>
            <a:r>
              <a:rPr lang="de-DE" b="0"/>
              <a:t>    </a:t>
            </a:r>
            <a:r>
              <a:rPr lang="de-DE" b="0" smtClean="0"/>
              <a:t>…</a:t>
            </a:r>
          </a:p>
          <a:p>
            <a:r>
              <a:rPr lang="de-DE" smtClean="0"/>
              <a:t>    &lt;</a:t>
            </a:r>
            <a:r>
              <a:rPr lang="de-DE">
                <a:solidFill>
                  <a:srgbClr val="FF0000"/>
                </a:solidFill>
              </a:rPr>
              <a:t>re:context</a:t>
            </a:r>
            <a:r>
              <a:rPr lang="de-DE"/>
              <a:t>&gt;</a:t>
            </a:r>
            <a:br>
              <a:rPr lang="de-DE"/>
            </a:br>
            <a:r>
              <a:rPr lang="de-DE" b="0"/>
              <a:t>        &lt;</a:t>
            </a:r>
            <a:r>
              <a:rPr lang="de-DE"/>
              <a:t>re:var</a:t>
            </a:r>
            <a:r>
              <a:rPr lang="de-DE" b="0"/>
              <a:t> name="</a:t>
            </a:r>
            <a:r>
              <a:rPr lang="de-DE">
                <a:solidFill>
                  <a:srgbClr val="663300"/>
                </a:solidFill>
              </a:rPr>
              <a:t>uriPaintings</a:t>
            </a:r>
            <a:r>
              <a:rPr lang="de-DE" b="0"/>
              <a:t>" value="'</a:t>
            </a:r>
            <a:r>
              <a:rPr lang="de-DE" i="1">
                <a:solidFill>
                  <a:schemeClr val="bg1">
                    <a:lumMod val="50000"/>
                  </a:schemeClr>
                </a:solidFill>
              </a:rPr>
              <a:t>paintings-catalog.xml</a:t>
            </a:r>
            <a:r>
              <a:rPr lang="de-DE" b="0"/>
              <a:t>'"/&gt;</a:t>
            </a:r>
            <a:br>
              <a:rPr lang="de-DE" b="0"/>
            </a:br>
            <a:r>
              <a:rPr lang="de-DE" b="0"/>
              <a:t>        </a:t>
            </a:r>
            <a:r>
              <a:rPr lang="de-DE" b="0" smtClean="0"/>
              <a:t>&lt;</a:t>
            </a:r>
            <a:r>
              <a:rPr lang="de-DE" smtClean="0"/>
              <a:t>re:var</a:t>
            </a:r>
            <a:r>
              <a:rPr lang="de-DE" b="0" smtClean="0"/>
              <a:t> </a:t>
            </a:r>
            <a:r>
              <a:rPr lang="de-DE" b="0"/>
              <a:t>name="</a:t>
            </a:r>
            <a:r>
              <a:rPr lang="de-DE">
                <a:solidFill>
                  <a:srgbClr val="663300"/>
                </a:solidFill>
              </a:rPr>
              <a:t>docPaintings</a:t>
            </a:r>
            <a:r>
              <a:rPr lang="de-DE" b="0"/>
              <a:t>" </a:t>
            </a:r>
            <a:endParaRPr lang="de-DE" b="0" smtClean="0"/>
          </a:p>
          <a:p>
            <a:r>
              <a:rPr lang="de-DE" b="0"/>
              <a:t> </a:t>
            </a:r>
            <a:r>
              <a:rPr lang="de-DE" b="0" smtClean="0"/>
              <a:t>  	       value</a:t>
            </a:r>
            <a:r>
              <a:rPr lang="de-DE" b="0"/>
              <a:t>="</a:t>
            </a:r>
            <a:r>
              <a:rPr lang="de-DE">
                <a:solidFill>
                  <a:srgbClr val="00B050"/>
                </a:solidFill>
              </a:rPr>
              <a:t>doc(resolve-uri($uriPaintings, base-uri()))</a:t>
            </a:r>
            <a:r>
              <a:rPr lang="de-DE" b="0"/>
              <a:t>"/&gt;</a:t>
            </a:r>
            <a:br>
              <a:rPr lang="de-DE" b="0"/>
            </a:br>
            <a:r>
              <a:rPr lang="de-DE" b="0"/>
              <a:t>        &lt;</a:t>
            </a:r>
            <a:r>
              <a:rPr lang="de-DE"/>
              <a:t>re:fun</a:t>
            </a:r>
            <a:r>
              <a:rPr lang="de-DE" b="0"/>
              <a:t> name="</a:t>
            </a:r>
            <a:r>
              <a:rPr lang="de-DE">
                <a:solidFill>
                  <a:srgbClr val="663300"/>
                </a:solidFill>
              </a:rPr>
              <a:t>getPainting</a:t>
            </a:r>
            <a:r>
              <a:rPr lang="de-DE" b="0"/>
              <a:t>" params="</a:t>
            </a:r>
            <a:r>
              <a:rPr lang="de-DE">
                <a:solidFill>
                  <a:srgbClr val="663300"/>
                </a:solidFill>
              </a:rPr>
              <a:t>title, date</a:t>
            </a:r>
            <a:r>
              <a:rPr lang="de-DE" b="0"/>
              <a:t>" as="element(painting</a:t>
            </a:r>
            <a:r>
              <a:rPr lang="de-DE" b="0" smtClean="0"/>
              <a:t>)"</a:t>
            </a:r>
          </a:p>
          <a:p>
            <a:r>
              <a:rPr lang="de-DE" b="0"/>
              <a:t>	</a:t>
            </a:r>
            <a:r>
              <a:rPr lang="de-DE" b="0" smtClean="0"/>
              <a:t>       code=" </a:t>
            </a:r>
            <a:r>
              <a:rPr lang="de-DE" smtClean="0">
                <a:solidFill>
                  <a:srgbClr val="00B050"/>
                </a:solidFill>
              </a:rPr>
              <a:t>$</a:t>
            </a:r>
            <a:r>
              <a:rPr lang="de-DE">
                <a:solidFill>
                  <a:srgbClr val="00B050"/>
                </a:solidFill>
              </a:rPr>
              <a:t>docPaintings//painting [title = $title] [date = $date</a:t>
            </a:r>
            <a:r>
              <a:rPr lang="de-DE" smtClean="0">
                <a:solidFill>
                  <a:srgbClr val="00B050"/>
                </a:solidFill>
              </a:rPr>
              <a:t>]"</a:t>
            </a:r>
            <a:r>
              <a:rPr lang="de-DE" b="0" smtClean="0"/>
              <a:t>/&gt;        </a:t>
            </a:r>
            <a:r>
              <a:rPr lang="de-DE" b="0"/>
              <a:t/>
            </a:r>
            <a:br>
              <a:rPr lang="de-DE" b="0"/>
            </a:br>
            <a:r>
              <a:rPr lang="de-DE" b="0"/>
              <a:t>    &lt;/re:context</a:t>
            </a:r>
            <a:r>
              <a:rPr lang="de-DE" b="0" smtClean="0"/>
              <a:t>&gt;</a:t>
            </a:r>
            <a:r>
              <a:rPr lang="de-DE" b="0"/>
              <a:t/>
            </a:r>
            <a:br>
              <a:rPr lang="de-DE" b="0"/>
            </a:br>
            <a:r>
              <a:rPr lang="de-DE" b="0"/>
              <a:t>    </a:t>
            </a:r>
            <a:r>
              <a:rPr lang="de-DE" b="0" smtClean="0"/>
              <a:t>…</a:t>
            </a:r>
            <a:r>
              <a:rPr lang="de-DE" b="0"/>
              <a:t/>
            </a:r>
            <a:br>
              <a:rPr lang="de-DE" b="0"/>
            </a:br>
            <a:r>
              <a:rPr lang="de-DE" b="0" smtClean="0"/>
              <a:t>  &lt;</a:t>
            </a:r>
            <a:r>
              <a:rPr lang="de-DE" smtClean="0">
                <a:solidFill>
                  <a:srgbClr val="FF0000"/>
                </a:solidFill>
              </a:rPr>
              <a:t>re:resource</a:t>
            </a:r>
            <a:r>
              <a:rPr lang="de-DE" b="0" smtClean="0"/>
              <a:t> targetNodeName</a:t>
            </a:r>
            <a:r>
              <a:rPr lang="de-DE" b="0"/>
              <a:t>="</a:t>
            </a:r>
            <a:r>
              <a:rPr lang="de-DE" smtClean="0">
                <a:solidFill>
                  <a:schemeClr val="tx2">
                    <a:lumMod val="40000"/>
                    <a:lumOff val="60000"/>
                  </a:schemeClr>
                </a:solidFill>
              </a:rPr>
              <a:t>painter</a:t>
            </a:r>
            <a:r>
              <a:rPr lang="de-DE" b="0" smtClean="0"/>
              <a:t>" …&gt;</a:t>
            </a:r>
          </a:p>
          <a:p>
            <a:r>
              <a:rPr lang="de-DE" b="0"/>
              <a:t> </a:t>
            </a:r>
            <a:r>
              <a:rPr lang="de-DE" b="0" smtClean="0"/>
              <a:t>   …</a:t>
            </a:r>
            <a:r>
              <a:rPr lang="de-DE" b="0"/>
              <a:t/>
            </a:r>
            <a:br>
              <a:rPr lang="de-DE" b="0"/>
            </a:br>
            <a:r>
              <a:rPr lang="de-DE" b="0" smtClean="0"/>
              <a:t>    &lt;re:property	</a:t>
            </a:r>
            <a:r>
              <a:rPr lang="de-DE" smtClean="0">
                <a:solidFill>
                  <a:srgbClr val="0070C0"/>
                </a:solidFill>
              </a:rPr>
              <a:t>iri		</a:t>
            </a:r>
            <a:r>
              <a:rPr lang="de-DE" b="0" smtClean="0"/>
              <a:t>="</a:t>
            </a:r>
            <a:r>
              <a:rPr lang="de-DE" smtClean="0">
                <a:solidFill>
                  <a:srgbClr val="C00000"/>
                </a:solidFill>
              </a:rPr>
              <a:t>cult:created</a:t>
            </a:r>
            <a:r>
              <a:rPr lang="de-DE" b="0" smtClean="0"/>
              <a:t>" </a:t>
            </a:r>
            <a:br>
              <a:rPr lang="de-DE" b="0" smtClean="0"/>
            </a:br>
            <a:r>
              <a:rPr lang="de-DE" b="0" smtClean="0"/>
              <a:t>	              	</a:t>
            </a:r>
            <a:r>
              <a:rPr lang="de-DE" smtClean="0">
                <a:solidFill>
                  <a:srgbClr val="0070C0"/>
                </a:solidFill>
              </a:rPr>
              <a:t>inverseIri	</a:t>
            </a:r>
            <a:r>
              <a:rPr lang="de-DE" b="0" smtClean="0"/>
              <a:t>="</a:t>
            </a:r>
            <a:r>
              <a:rPr lang="de-DE" smtClean="0">
                <a:solidFill>
                  <a:srgbClr val="C00000"/>
                </a:solidFill>
              </a:rPr>
              <a:t>cult:createdBy</a:t>
            </a:r>
            <a:r>
              <a:rPr lang="de-DE" b="0" smtClean="0"/>
              <a:t>"</a:t>
            </a:r>
          </a:p>
          <a:p>
            <a:r>
              <a:rPr lang="de-DE" b="0"/>
              <a:t>		</a:t>
            </a:r>
            <a:r>
              <a:rPr lang="de-DE">
                <a:solidFill>
                  <a:srgbClr val="0070C0"/>
                </a:solidFill>
              </a:rPr>
              <a:t>type	</a:t>
            </a:r>
            <a:r>
              <a:rPr lang="de-DE" smtClean="0">
                <a:solidFill>
                  <a:srgbClr val="0070C0"/>
                </a:solidFill>
              </a:rPr>
              <a:t>	</a:t>
            </a:r>
            <a:r>
              <a:rPr lang="de-DE" b="0" smtClean="0"/>
              <a:t>="</a:t>
            </a:r>
            <a:r>
              <a:rPr lang="de-DE" smtClean="0">
                <a:solidFill>
                  <a:schemeClr val="tx2">
                    <a:lumMod val="40000"/>
                    <a:lumOff val="60000"/>
                  </a:schemeClr>
                </a:solidFill>
              </a:rPr>
              <a:t>#</a:t>
            </a:r>
            <a:r>
              <a:rPr lang="de-DE">
                <a:solidFill>
                  <a:schemeClr val="tx2">
                    <a:lumMod val="40000"/>
                    <a:lumOff val="60000"/>
                  </a:schemeClr>
                </a:solidFill>
              </a:rPr>
              <a:t>resource</a:t>
            </a:r>
            <a:r>
              <a:rPr lang="de-DE" b="0"/>
              <a:t>" </a:t>
            </a:r>
            <a:endParaRPr lang="de-DE" b="0" smtClean="0"/>
          </a:p>
          <a:p>
            <a:r>
              <a:rPr lang="de-DE" smtClean="0">
                <a:solidFill>
                  <a:srgbClr val="0070C0"/>
                </a:solidFill>
              </a:rPr>
              <a:t>		value		</a:t>
            </a:r>
            <a:r>
              <a:rPr lang="de-DE" b="0" smtClean="0"/>
              <a:t>="</a:t>
            </a:r>
            <a:r>
              <a:rPr lang="de-DE" smtClean="0">
                <a:solidFill>
                  <a:srgbClr val="00B050"/>
                </a:solidFill>
              </a:rPr>
              <a:t>paintings/painting</a:t>
            </a:r>
            <a:r>
              <a:rPr lang="de-DE">
                <a:solidFill>
                  <a:srgbClr val="00B050"/>
                </a:solidFill>
              </a:rPr>
              <a:t>/</a:t>
            </a:r>
            <a:r>
              <a:rPr lang="de-DE">
                <a:solidFill>
                  <a:srgbClr val="663300"/>
                </a:solidFill>
              </a:rPr>
              <a:t>$</a:t>
            </a:r>
            <a:r>
              <a:rPr lang="de-DE" smtClean="0">
                <a:solidFill>
                  <a:srgbClr val="663300"/>
                </a:solidFill>
              </a:rPr>
              <a:t>getPainting(title</a:t>
            </a:r>
            <a:r>
              <a:rPr lang="de-DE">
                <a:solidFill>
                  <a:srgbClr val="663300"/>
                </a:solidFill>
              </a:rPr>
              <a:t>, date</a:t>
            </a:r>
            <a:r>
              <a:rPr lang="de-DE" smtClean="0">
                <a:solidFill>
                  <a:srgbClr val="663300"/>
                </a:solidFill>
              </a:rPr>
              <a:t>)</a:t>
            </a:r>
            <a:r>
              <a:rPr lang="de-DE" b="0" smtClean="0"/>
              <a:t>" </a:t>
            </a:r>
            <a:br>
              <a:rPr lang="de-DE" b="0" smtClean="0"/>
            </a:br>
            <a:r>
              <a:rPr lang="de-DE" b="0" smtClean="0"/>
              <a:t>    /&gt;        </a:t>
            </a:r>
            <a:br>
              <a:rPr lang="de-DE" b="0" smtClean="0"/>
            </a:br>
            <a:r>
              <a:rPr lang="de-DE" b="0" smtClean="0"/>
              <a:t>  &lt;/re:resource&gt;</a:t>
            </a:r>
          </a:p>
          <a:p>
            <a:r>
              <a:rPr lang="de-DE" b="0" smtClean="0"/>
              <a:t>&lt;/re:semanticMap&gt;</a:t>
            </a:r>
            <a:br>
              <a:rPr lang="de-DE" b="0" smtClean="0"/>
            </a:br>
            <a:endParaRPr lang="de-DE" b="0"/>
          </a:p>
        </p:txBody>
      </p:sp>
      <p:sp>
        <p:nvSpPr>
          <p:cNvPr id="8" name="Rounded Rectangle 7"/>
          <p:cNvSpPr/>
          <p:nvPr/>
        </p:nvSpPr>
        <p:spPr bwMode="auto">
          <a:xfrm>
            <a:off x="744943" y="3140968"/>
            <a:ext cx="7560840" cy="648072"/>
          </a:xfrm>
          <a:prstGeom prst="roundRect">
            <a:avLst/>
          </a:prstGeom>
          <a:noFill/>
          <a:ln w="38100" cap="flat" cmpd="sng" algn="ctr">
            <a:solidFill>
              <a:srgbClr val="66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
        <p:nvSpPr>
          <p:cNvPr id="9" name="Rounded Rectangle 8"/>
          <p:cNvSpPr/>
          <p:nvPr/>
        </p:nvSpPr>
        <p:spPr bwMode="auto">
          <a:xfrm>
            <a:off x="4027835" y="5631772"/>
            <a:ext cx="4864645" cy="36004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306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Conditional settings</a:t>
            </a:r>
            <a:endParaRPr lang="de-DE"/>
          </a:p>
        </p:txBody>
      </p:sp>
      <p:sp>
        <p:nvSpPr>
          <p:cNvPr id="7" name="TextBox 6"/>
          <p:cNvSpPr txBox="1"/>
          <p:nvPr/>
        </p:nvSpPr>
        <p:spPr>
          <a:xfrm>
            <a:off x="179512" y="908720"/>
            <a:ext cx="8964488" cy="4801314"/>
          </a:xfrm>
          <a:prstGeom prst="rect">
            <a:avLst/>
          </a:prstGeom>
          <a:noFill/>
        </p:spPr>
        <p:txBody>
          <a:bodyPr wrap="square" rtlCol="0">
            <a:spAutoFit/>
          </a:bodyPr>
          <a:lstStyle/>
          <a:p>
            <a:r>
              <a:rPr lang="en-US"/>
              <a:t> </a:t>
            </a:r>
            <a:endParaRPr lang="en-US" smtClean="0"/>
          </a:p>
          <a:p>
            <a:endParaRPr lang="en-US"/>
          </a:p>
          <a:p>
            <a:endParaRPr lang="en-US" smtClean="0"/>
          </a:p>
          <a:p>
            <a:r>
              <a:rPr lang="de-DE" b="0"/>
              <a:t> &lt;re:resource targetNodeName="</a:t>
            </a:r>
            <a:r>
              <a:rPr lang="de-DE">
                <a:solidFill>
                  <a:schemeClr val="tx2">
                    <a:lumMod val="40000"/>
                    <a:lumOff val="60000"/>
                  </a:schemeClr>
                </a:solidFill>
              </a:rPr>
              <a:t>painter</a:t>
            </a:r>
            <a:r>
              <a:rPr lang="de-DE" b="0"/>
              <a:t>" …&gt;</a:t>
            </a:r>
          </a:p>
          <a:p>
            <a:r>
              <a:rPr lang="de-DE" b="0"/>
              <a:t>    …</a:t>
            </a:r>
            <a:br>
              <a:rPr lang="de-DE" b="0"/>
            </a:br>
            <a:r>
              <a:rPr lang="de-DE" b="0" smtClean="0"/>
              <a:t>    </a:t>
            </a:r>
            <a:r>
              <a:rPr lang="en-US" b="0" smtClean="0"/>
              <a:t>&lt;</a:t>
            </a:r>
            <a:r>
              <a:rPr lang="en-US">
                <a:solidFill>
                  <a:srgbClr val="FF0000"/>
                </a:solidFill>
              </a:rPr>
              <a:t>re:property</a:t>
            </a:r>
            <a:r>
              <a:rPr lang="en-US" b="0"/>
              <a:t> </a:t>
            </a:r>
            <a:r>
              <a:rPr lang="en-US" b="0" smtClean="0"/>
              <a:t>	</a:t>
            </a:r>
            <a:r>
              <a:rPr lang="en-US" smtClean="0">
                <a:solidFill>
                  <a:srgbClr val="0070C0"/>
                </a:solidFill>
              </a:rPr>
              <a:t>iri</a:t>
            </a:r>
            <a:r>
              <a:rPr lang="en-US" b="0" smtClean="0"/>
              <a:t>=		"</a:t>
            </a:r>
            <a:r>
              <a:rPr lang="en-US">
                <a:solidFill>
                  <a:srgbClr val="C00000"/>
                </a:solidFill>
              </a:rPr>
              <a:t>cult:created</a:t>
            </a:r>
            <a:r>
              <a:rPr lang="en-US" b="0"/>
              <a:t>" </a:t>
            </a:r>
            <a:endParaRPr lang="en-US" b="0" smtClean="0"/>
          </a:p>
          <a:p>
            <a:r>
              <a:rPr lang="en-US" b="0"/>
              <a:t>		</a:t>
            </a:r>
            <a:r>
              <a:rPr lang="en-US">
                <a:solidFill>
                  <a:srgbClr val="0070C0"/>
                </a:solidFill>
              </a:rPr>
              <a:t>inverseIri</a:t>
            </a:r>
            <a:r>
              <a:rPr lang="en-US" b="0" smtClean="0"/>
              <a:t>=	"</a:t>
            </a:r>
            <a:r>
              <a:rPr lang="en-US">
                <a:solidFill>
                  <a:srgbClr val="C00000"/>
                </a:solidFill>
              </a:rPr>
              <a:t>cult:createdBy</a:t>
            </a:r>
            <a:r>
              <a:rPr lang="en-US" b="0" smtClean="0"/>
              <a:t>"&gt;</a:t>
            </a:r>
          </a:p>
          <a:p>
            <a:r>
              <a:rPr lang="en-US" b="0"/>
              <a:t>		</a:t>
            </a:r>
            <a:r>
              <a:rPr lang="en-US" smtClean="0">
                <a:solidFill>
                  <a:srgbClr val="0070C0"/>
                </a:solidFill>
              </a:rPr>
              <a:t>type=</a:t>
            </a:r>
            <a:r>
              <a:rPr lang="en-US" b="0" smtClean="0"/>
              <a:t>		"</a:t>
            </a:r>
            <a:r>
              <a:rPr lang="en-US" smtClean="0">
                <a:solidFill>
                  <a:schemeClr val="tx2">
                    <a:lumMod val="40000"/>
                    <a:lumOff val="60000"/>
                  </a:schemeClr>
                </a:solidFill>
              </a:rPr>
              <a:t>#</a:t>
            </a:r>
            <a:r>
              <a:rPr lang="en-US">
                <a:solidFill>
                  <a:schemeClr val="tx2">
                    <a:lumMod val="40000"/>
                    <a:lumOff val="60000"/>
                  </a:schemeClr>
                </a:solidFill>
              </a:rPr>
              <a:t>resource</a:t>
            </a:r>
            <a:r>
              <a:rPr lang="en-US" b="0"/>
              <a:t>" </a:t>
            </a:r>
          </a:p>
          <a:p>
            <a:endParaRPr lang="en-US" b="0" smtClean="0"/>
          </a:p>
          <a:p>
            <a:endParaRPr lang="en-US" b="0" smtClean="0"/>
          </a:p>
          <a:p>
            <a:endParaRPr lang="en-US" b="0"/>
          </a:p>
          <a:p>
            <a:endParaRPr lang="en-US" b="0" smtClean="0"/>
          </a:p>
          <a:p>
            <a:endParaRPr lang="en-US" b="0"/>
          </a:p>
          <a:p>
            <a:endParaRPr lang="en-US" b="0" smtClean="0"/>
          </a:p>
          <a:p>
            <a:endParaRPr lang="en-US" b="0" smtClean="0"/>
          </a:p>
          <a:p>
            <a:r>
              <a:rPr lang="en-US" b="0" smtClean="0"/>
              <a:t>&lt;/</a:t>
            </a:r>
            <a:r>
              <a:rPr lang="en-US" b="0"/>
              <a:t>re:property&gt;        </a:t>
            </a:r>
            <a:br>
              <a:rPr lang="en-US" b="0"/>
            </a:br>
            <a:endParaRPr lang="en-US" b="0" smtClean="0"/>
          </a:p>
        </p:txBody>
      </p:sp>
      <p:sp>
        <p:nvSpPr>
          <p:cNvPr id="3" name="Rounded Rectangular Callout 2"/>
          <p:cNvSpPr/>
          <p:nvPr/>
        </p:nvSpPr>
        <p:spPr bwMode="auto">
          <a:xfrm>
            <a:off x="2307853" y="5279942"/>
            <a:ext cx="6728643" cy="1461426"/>
          </a:xfrm>
          <a:prstGeom prst="wedgeRoundRectCallout">
            <a:avLst>
              <a:gd name="adj1" fmla="val -54731"/>
              <a:gd name="adj2" fmla="val -73004"/>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i="0" u="none" strike="noStrike" cap="none" normalizeH="0" baseline="0" smtClean="0">
                <a:ln>
                  <a:noFill/>
                </a:ln>
                <a:solidFill>
                  <a:srgbClr val="FF0000"/>
                </a:solidFill>
                <a:effectLst/>
              </a:rPr>
              <a:t> If</a:t>
            </a:r>
            <a:r>
              <a:rPr kumimoji="0" lang="de-DE" sz="2000" b="0" i="0" u="none" strike="noStrike" cap="none" normalizeH="0" baseline="0" smtClean="0">
                <a:ln>
                  <a:noFill/>
                </a:ln>
                <a:solidFill>
                  <a:schemeClr val="tx1"/>
                </a:solidFill>
                <a:effectLst/>
              </a:rPr>
              <a:t>    the item returned by </a:t>
            </a:r>
            <a:r>
              <a:rPr kumimoji="0" lang="de-DE" sz="2000" i="0" u="none" strike="noStrike" cap="none" normalizeH="0" baseline="0" smtClean="0">
                <a:ln>
                  <a:noFill/>
                </a:ln>
                <a:solidFill>
                  <a:srgbClr val="0070C0"/>
                </a:solidFill>
                <a:effectLst/>
              </a:rPr>
              <a:t>@value</a:t>
            </a:r>
            <a:r>
              <a:rPr kumimoji="0" lang="de-DE" sz="2000" b="0" i="0" u="none" strike="noStrike" cap="none" normalizeH="0" baseline="0" smtClean="0">
                <a:ln>
                  <a:noFill/>
                </a:ln>
                <a:solidFill>
                  <a:schemeClr val="tx1"/>
                </a:solidFill>
                <a:effectLst/>
              </a:rPr>
              <a:t> passes </a:t>
            </a:r>
            <a:r>
              <a:rPr lang="de-DE" sz="2000">
                <a:solidFill>
                  <a:srgbClr val="0070C0"/>
                </a:solidFill>
              </a:rPr>
              <a:t>@</a:t>
            </a:r>
            <a:r>
              <a:rPr kumimoji="0" lang="de-DE" sz="2000" i="0" u="none" strike="noStrike" cap="none" normalizeH="0" baseline="0" smtClean="0">
                <a:ln>
                  <a:noFill/>
                </a:ln>
                <a:solidFill>
                  <a:srgbClr val="0070C0"/>
                </a:solidFill>
                <a:effectLst/>
              </a:rPr>
              <a:t>test</a:t>
            </a:r>
            <a:r>
              <a:rPr lang="de-DE" sz="2000" b="0" smtClean="0"/>
              <a:t>:</a:t>
            </a:r>
          </a:p>
          <a:p>
            <a:pPr marL="0" marR="0" indent="0" algn="l" defTabSz="914400" rtl="0" eaLnBrk="1" fontAlgn="base" latinLnBrk="0" hangingPunct="1">
              <a:lnSpc>
                <a:spcPct val="100000"/>
              </a:lnSpc>
              <a:spcBef>
                <a:spcPct val="0"/>
              </a:spcBef>
              <a:spcAft>
                <a:spcPct val="0"/>
              </a:spcAft>
              <a:buClrTx/>
              <a:buSzTx/>
              <a:buFontTx/>
              <a:buNone/>
              <a:tabLst/>
            </a:pPr>
            <a:r>
              <a:rPr lang="de-DE" sz="2000" b="0"/>
              <a:t> </a:t>
            </a:r>
            <a:r>
              <a:rPr lang="de-DE" sz="2000" b="0" smtClean="0"/>
              <a:t>  </a:t>
            </a:r>
            <a:r>
              <a:rPr lang="de-DE" sz="2000" smtClean="0">
                <a:solidFill>
                  <a:srgbClr val="FF0000"/>
                </a:solidFill>
              </a:rPr>
              <a:t>resume navigation</a:t>
            </a:r>
            <a:r>
              <a:rPr lang="de-DE" sz="2000" b="0" smtClean="0"/>
              <a:t> &amp;  dive into the catalog document.</a:t>
            </a:r>
          </a:p>
          <a:p>
            <a:pPr marL="0" marR="0" indent="0" algn="l" defTabSz="914400" rtl="0" eaLnBrk="1" fontAlgn="base" latinLnBrk="0" hangingPunct="1">
              <a:lnSpc>
                <a:spcPct val="100000"/>
              </a:lnSpc>
              <a:spcBef>
                <a:spcPct val="0"/>
              </a:spcBef>
              <a:spcAft>
                <a:spcPct val="0"/>
              </a:spcAft>
              <a:buClrTx/>
              <a:buSzTx/>
              <a:buFontTx/>
              <a:buNone/>
              <a:tabLst/>
            </a:pPr>
            <a:r>
              <a:rPr lang="de-DE" sz="2000" b="0"/>
              <a:t> </a:t>
            </a:r>
            <a:r>
              <a:rPr lang="de-DE" sz="2400" smtClean="0">
                <a:solidFill>
                  <a:srgbClr val="FF0000"/>
                </a:solidFill>
              </a:rPr>
              <a:t>Else</a:t>
            </a:r>
          </a:p>
          <a:p>
            <a:pPr marL="0" marR="0" indent="0" algn="l" defTabSz="914400" rtl="0" eaLnBrk="1" fontAlgn="base" latinLnBrk="0" hangingPunct="1">
              <a:lnSpc>
                <a:spcPct val="100000"/>
              </a:lnSpc>
              <a:spcBef>
                <a:spcPct val="0"/>
              </a:spcBef>
              <a:spcAft>
                <a:spcPct val="0"/>
              </a:spcAft>
              <a:buClrTx/>
              <a:buSzTx/>
              <a:buFontTx/>
              <a:buNone/>
              <a:tabLst/>
            </a:pPr>
            <a:r>
              <a:rPr lang="de-DE" sz="2000" b="0"/>
              <a:t> </a:t>
            </a:r>
            <a:r>
              <a:rPr lang="de-DE" sz="2000" b="0" smtClean="0"/>
              <a:t>  use </a:t>
            </a:r>
            <a:r>
              <a:rPr lang="de-DE" sz="2000" b="0" smtClean="0">
                <a:solidFill>
                  <a:srgbClr val="00B050"/>
                </a:solidFill>
              </a:rPr>
              <a:t>paintings/painting</a:t>
            </a:r>
          </a:p>
          <a:p>
            <a:pPr marL="0" marR="0" indent="0" algn="l" defTabSz="914400" rtl="0" eaLnBrk="1" fontAlgn="base" latinLnBrk="0" hangingPunct="1">
              <a:lnSpc>
                <a:spcPct val="100000"/>
              </a:lnSpc>
              <a:spcBef>
                <a:spcPct val="0"/>
              </a:spcBef>
              <a:spcAft>
                <a:spcPct val="0"/>
              </a:spcAft>
              <a:buClrTx/>
              <a:buSzTx/>
              <a:buFontTx/>
              <a:buNone/>
              <a:tabLst/>
            </a:pPr>
            <a:endParaRPr lang="de-DE" sz="2000" b="0" smtClean="0"/>
          </a:p>
          <a:p>
            <a:pPr marL="0" marR="0" indent="0" algn="l" defTabSz="914400" rtl="0" eaLnBrk="1" fontAlgn="base" latinLnBrk="0" hangingPunct="1">
              <a:lnSpc>
                <a:spcPct val="100000"/>
              </a:lnSpc>
              <a:spcBef>
                <a:spcPct val="0"/>
              </a:spcBef>
              <a:spcAft>
                <a:spcPct val="0"/>
              </a:spcAft>
              <a:buClrTx/>
              <a:buSzTx/>
              <a:buFontTx/>
              <a:buNone/>
              <a:tabLst/>
            </a:pPr>
            <a:r>
              <a:rPr kumimoji="0" lang="de-DE" sz="1800" b="0" i="0" u="none" strike="noStrike" cap="none" normalizeH="0" baseline="0" smtClean="0">
                <a:ln>
                  <a:noFill/>
                </a:ln>
                <a:effectLst/>
              </a:rPr>
              <a:t> </a:t>
            </a:r>
          </a:p>
        </p:txBody>
      </p:sp>
      <p:sp>
        <p:nvSpPr>
          <p:cNvPr id="4" name="Rounded Rectangle 3"/>
          <p:cNvSpPr/>
          <p:nvPr/>
        </p:nvSpPr>
        <p:spPr bwMode="auto">
          <a:xfrm>
            <a:off x="1043608" y="3643068"/>
            <a:ext cx="7992888" cy="1267218"/>
          </a:xfrm>
          <a:prstGeom prst="roundRect">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en-US" b="0"/>
              <a:t>&lt;</a:t>
            </a:r>
            <a:r>
              <a:rPr lang="en-US">
                <a:solidFill>
                  <a:srgbClr val="FF0000"/>
                </a:solidFill>
              </a:rPr>
              <a:t>re:valueItemCase</a:t>
            </a:r>
            <a:r>
              <a:rPr lang="en-US" b="0"/>
              <a:t> </a:t>
            </a:r>
          </a:p>
          <a:p>
            <a:r>
              <a:rPr lang="en-US" b="0"/>
              <a:t>	</a:t>
            </a:r>
            <a:r>
              <a:rPr lang="en-US" smtClean="0">
                <a:solidFill>
                  <a:srgbClr val="0070C0"/>
                </a:solidFill>
              </a:rPr>
              <a:t>test</a:t>
            </a:r>
            <a:r>
              <a:rPr lang="en-US" b="0"/>
              <a:t>=		"</a:t>
            </a:r>
            <a:r>
              <a:rPr lang="en-US">
                <a:solidFill>
                  <a:srgbClr val="00B050"/>
                </a:solidFill>
              </a:rPr>
              <a:t>$rdfe:valueItem/@wikidataID</a:t>
            </a:r>
            <a:r>
              <a:rPr lang="en-US" b="0"/>
              <a:t>" </a:t>
            </a:r>
            <a:br>
              <a:rPr lang="en-US" b="0"/>
            </a:br>
            <a:endParaRPr lang="en-US" b="0" smtClean="0"/>
          </a:p>
          <a:p>
            <a:endParaRPr lang="en-US" b="0"/>
          </a:p>
          <a:p>
            <a:r>
              <a:rPr lang="en-US" b="0"/>
              <a:t/>
            </a:r>
            <a:br>
              <a:rPr lang="en-US" b="0"/>
            </a:br>
            <a:endParaRPr lang="en-US" b="0"/>
          </a:p>
        </p:txBody>
      </p:sp>
      <p:sp>
        <p:nvSpPr>
          <p:cNvPr id="8" name="TextBox 7"/>
          <p:cNvSpPr txBox="1"/>
          <p:nvPr/>
        </p:nvSpPr>
        <p:spPr>
          <a:xfrm>
            <a:off x="2000978" y="3144370"/>
            <a:ext cx="4182555" cy="369332"/>
          </a:xfrm>
          <a:prstGeom prst="rect">
            <a:avLst/>
          </a:prstGeom>
          <a:noFill/>
        </p:spPr>
        <p:txBody>
          <a:bodyPr wrap="none" rtlCol="0">
            <a:spAutoFit/>
          </a:bodyPr>
          <a:lstStyle/>
          <a:p>
            <a:r>
              <a:rPr lang="en-US">
                <a:solidFill>
                  <a:srgbClr val="0070C0"/>
                </a:solidFill>
              </a:rPr>
              <a:t>value</a:t>
            </a:r>
            <a:r>
              <a:rPr lang="en-US" b="0"/>
              <a:t>=		"</a:t>
            </a:r>
            <a:r>
              <a:rPr lang="en-US">
                <a:solidFill>
                  <a:srgbClr val="00B050"/>
                </a:solidFill>
              </a:rPr>
              <a:t>paintings/painting</a:t>
            </a:r>
            <a:r>
              <a:rPr lang="en-US" b="0"/>
              <a:t>"</a:t>
            </a:r>
            <a:endParaRPr lang="de-DE"/>
          </a:p>
        </p:txBody>
      </p:sp>
      <p:sp>
        <p:nvSpPr>
          <p:cNvPr id="5" name="TextBox 4"/>
          <p:cNvSpPr txBox="1"/>
          <p:nvPr/>
        </p:nvSpPr>
        <p:spPr>
          <a:xfrm>
            <a:off x="2016702" y="4252987"/>
            <a:ext cx="6960560" cy="1200329"/>
          </a:xfrm>
          <a:prstGeom prst="rect">
            <a:avLst/>
          </a:prstGeom>
          <a:noFill/>
        </p:spPr>
        <p:txBody>
          <a:bodyPr wrap="none" rtlCol="0">
            <a:spAutoFit/>
          </a:bodyPr>
          <a:lstStyle/>
          <a:p>
            <a:r>
              <a:rPr lang="en-US">
                <a:solidFill>
                  <a:srgbClr val="0070C0"/>
                </a:solidFill>
              </a:rPr>
              <a:t>value</a:t>
            </a:r>
            <a:r>
              <a:rPr lang="en-US" b="0"/>
              <a:t>=		"</a:t>
            </a:r>
            <a:r>
              <a:rPr lang="en-US">
                <a:solidFill>
                  <a:srgbClr val="00B050"/>
                </a:solidFill>
              </a:rPr>
              <a:t>$docPaintings//painting</a:t>
            </a:r>
          </a:p>
          <a:p>
            <a:r>
              <a:rPr lang="en-US">
                <a:solidFill>
                  <a:srgbClr val="00B050"/>
                </a:solidFill>
              </a:rPr>
              <a:t>		</a:t>
            </a:r>
            <a:r>
              <a:rPr lang="en-US" smtClean="0">
                <a:solidFill>
                  <a:srgbClr val="00B050"/>
                </a:solidFill>
              </a:rPr>
              <a:t>          </a:t>
            </a:r>
            <a:r>
              <a:rPr lang="en-US">
                <a:solidFill>
                  <a:srgbClr val="00B050"/>
                </a:solidFill>
              </a:rPr>
              <a:t>[@ID = $rdfe:valueItem/@wikidataID]</a:t>
            </a:r>
            <a:r>
              <a:rPr lang="en-US" b="0"/>
              <a:t>"/&gt;</a:t>
            </a:r>
            <a:br>
              <a:rPr lang="en-US" b="0"/>
            </a:br>
            <a:endParaRPr lang="en-US" b="0"/>
          </a:p>
          <a:p>
            <a:endParaRPr lang="de-DE"/>
          </a:p>
        </p:txBody>
      </p:sp>
    </p:spTree>
    <p:extLst>
      <p:ext uri="{BB962C8B-B14F-4D97-AF65-F5344CB8AC3E}">
        <p14:creationId xmlns:p14="http://schemas.microsoft.com/office/powerpoint/2010/main" val="183875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i="1" smtClean="0"/>
              <a:t>RDFa - RDFe</a:t>
            </a:r>
            <a:endParaRPr lang="de-DE" i="1">
              <a:solidFill>
                <a:srgbClr val="FF0000"/>
              </a:solidFill>
            </a:endParaRPr>
          </a:p>
        </p:txBody>
      </p:sp>
      <p:sp>
        <p:nvSpPr>
          <p:cNvPr id="3" name="Content Placeholder 2"/>
          <p:cNvSpPr>
            <a:spLocks noGrp="1"/>
          </p:cNvSpPr>
          <p:nvPr>
            <p:ph idx="1"/>
          </p:nvPr>
        </p:nvSpPr>
        <p:spPr>
          <a:xfrm>
            <a:off x="457200" y="1719263"/>
            <a:ext cx="8795320" cy="4411662"/>
          </a:xfrm>
        </p:spPr>
        <p:txBody>
          <a:bodyPr/>
          <a:lstStyle/>
          <a:p>
            <a:r>
              <a:rPr lang="de-DE" i="1" smtClean="0"/>
              <a:t>RDF</a:t>
            </a:r>
            <a:r>
              <a:rPr lang="de-DE" sz="3200" b="1" i="1" smtClean="0"/>
              <a:t>a</a:t>
            </a:r>
          </a:p>
          <a:p>
            <a:pPr lvl="1"/>
            <a:r>
              <a:rPr lang="de-DE" smtClean="0"/>
              <a:t>Translation control: 		embedded </a:t>
            </a:r>
            <a:r>
              <a:rPr lang="de-DE" b="1" smtClean="0">
                <a:solidFill>
                  <a:srgbClr val="FF0000"/>
                </a:solidFill>
              </a:rPr>
              <a:t>a</a:t>
            </a:r>
            <a:r>
              <a:rPr lang="de-DE" smtClean="0"/>
              <a:t>ttributes</a:t>
            </a:r>
          </a:p>
          <a:p>
            <a:pPr lvl="1"/>
            <a:r>
              <a:rPr lang="de-DE" smtClean="0"/>
              <a:t>Preferred target XML:</a:t>
            </a:r>
          </a:p>
          <a:p>
            <a:pPr lvl="2"/>
            <a:r>
              <a:rPr lang="de-DE" smtClean="0"/>
              <a:t>Text oriented, human authored</a:t>
            </a:r>
          </a:p>
          <a:p>
            <a:pPr lvl="2"/>
            <a:r>
              <a:rPr lang="de-DE" smtClean="0"/>
              <a:t>Markup layout oriented 	(e.g. section, para, title, …)</a:t>
            </a:r>
          </a:p>
          <a:p>
            <a:r>
              <a:rPr lang="de-DE" i="1" smtClean="0"/>
              <a:t>RDF</a:t>
            </a:r>
            <a:r>
              <a:rPr lang="de-DE" sz="3200" b="1" i="1" smtClean="0"/>
              <a:t>e</a:t>
            </a:r>
          </a:p>
          <a:p>
            <a:pPr lvl="1"/>
            <a:r>
              <a:rPr lang="de-DE" smtClean="0"/>
              <a:t>Translation control:		external </a:t>
            </a:r>
            <a:r>
              <a:rPr lang="de-DE" b="1" smtClean="0">
                <a:solidFill>
                  <a:srgbClr val="FF0000"/>
                </a:solidFill>
              </a:rPr>
              <a:t>e</a:t>
            </a:r>
            <a:r>
              <a:rPr lang="de-DE" smtClean="0"/>
              <a:t>xpressions</a:t>
            </a:r>
          </a:p>
          <a:p>
            <a:pPr lvl="1"/>
            <a:r>
              <a:rPr lang="de-DE" smtClean="0"/>
              <a:t>Preferred target:</a:t>
            </a:r>
          </a:p>
          <a:p>
            <a:pPr lvl="2"/>
            <a:r>
              <a:rPr lang="de-DE" smtClean="0"/>
              <a:t>Date oriented, machine generated</a:t>
            </a:r>
          </a:p>
          <a:p>
            <a:pPr lvl="2"/>
            <a:r>
              <a:rPr lang="de-DE" smtClean="0"/>
              <a:t>Markup semantic		(e.g. painter, protein, price, …) </a:t>
            </a:r>
            <a:endParaRPr lang="de-DE"/>
          </a:p>
        </p:txBody>
      </p:sp>
      <p:sp>
        <p:nvSpPr>
          <p:cNvPr id="7" name="TextBox 6"/>
          <p:cNvSpPr txBox="1"/>
          <p:nvPr/>
        </p:nvSpPr>
        <p:spPr>
          <a:xfrm>
            <a:off x="8172400" y="2132856"/>
            <a:ext cx="216024" cy="830997"/>
          </a:xfrm>
          <a:prstGeom prst="rect">
            <a:avLst/>
          </a:prstGeom>
          <a:noFill/>
        </p:spPr>
        <p:txBody>
          <a:bodyPr wrap="square" rtlCol="0">
            <a:spAutoFit/>
          </a:bodyPr>
          <a:lstStyle/>
          <a:p>
            <a:r>
              <a:rPr lang="de-DE" sz="4800" smtClean="0">
                <a:solidFill>
                  <a:srgbClr val="FF0000"/>
                </a:solidFill>
                <a:latin typeface="Lucida Calligraphy" panose="03010101010101010101" pitchFamily="66" charset="0"/>
              </a:rPr>
              <a:t>A</a:t>
            </a:r>
            <a:endParaRPr lang="de-DE" sz="4800">
              <a:solidFill>
                <a:srgbClr val="FF0000"/>
              </a:solidFill>
              <a:latin typeface="Lucida Calligraphy" panose="03010101010101010101" pitchFamily="66" charset="0"/>
            </a:endParaRPr>
          </a:p>
        </p:txBody>
      </p:sp>
      <p:sp>
        <p:nvSpPr>
          <p:cNvPr id="9" name="TextBox 8"/>
          <p:cNvSpPr txBox="1"/>
          <p:nvPr/>
        </p:nvSpPr>
        <p:spPr>
          <a:xfrm>
            <a:off x="8197916" y="4470211"/>
            <a:ext cx="237626" cy="830997"/>
          </a:xfrm>
          <a:prstGeom prst="rect">
            <a:avLst/>
          </a:prstGeom>
          <a:noFill/>
        </p:spPr>
        <p:txBody>
          <a:bodyPr wrap="square" rtlCol="0">
            <a:spAutoFit/>
          </a:bodyPr>
          <a:lstStyle/>
          <a:p>
            <a:r>
              <a:rPr lang="de-DE" sz="4800" smtClean="0">
                <a:solidFill>
                  <a:srgbClr val="FF0000"/>
                </a:solidFill>
                <a:latin typeface="Lucida Calligraphy" panose="03010101010101010101" pitchFamily="66" charset="0"/>
              </a:rPr>
              <a:t>E</a:t>
            </a:r>
            <a:endParaRPr lang="de-DE" sz="4800">
              <a:solidFill>
                <a:srgbClr val="FF0000"/>
              </a:solidFill>
              <a:latin typeface="Lucida Calligraphy" panose="03010101010101010101" pitchFamily="66" charset="0"/>
            </a:endParaRPr>
          </a:p>
        </p:txBody>
      </p:sp>
    </p:spTree>
    <p:extLst>
      <p:ext uri="{BB962C8B-B14F-4D97-AF65-F5344CB8AC3E}">
        <p14:creationId xmlns:p14="http://schemas.microsoft.com/office/powerpoint/2010/main" val="16040789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 main goals</a:t>
            </a:r>
            <a:endParaRPr lang="de-DE"/>
          </a:p>
        </p:txBody>
      </p:sp>
      <p:sp>
        <p:nvSpPr>
          <p:cNvPr id="3" name="Content Placeholder 2"/>
          <p:cNvSpPr>
            <a:spLocks noGrp="1"/>
          </p:cNvSpPr>
          <p:nvPr>
            <p:ph idx="1"/>
          </p:nvPr>
        </p:nvSpPr>
        <p:spPr/>
        <p:txBody>
          <a:bodyPr/>
          <a:lstStyle/>
          <a:p>
            <a:r>
              <a:rPr lang="de-DE" smtClean="0"/>
              <a:t>Cope with </a:t>
            </a:r>
            <a:r>
              <a:rPr lang="de-DE" b="1" smtClean="0"/>
              <a:t>any XML</a:t>
            </a:r>
            <a:r>
              <a:rPr lang="de-DE" smtClean="0"/>
              <a:t> data</a:t>
            </a:r>
          </a:p>
          <a:p>
            <a:pPr marL="344487" lvl="1" indent="0">
              <a:buNone/>
            </a:pPr>
            <a:r>
              <a:rPr lang="de-DE" smtClean="0"/>
              <a:t>Map XML of any complexity and any „distance“  </a:t>
            </a:r>
          </a:p>
          <a:p>
            <a:pPr marL="344487" lvl="1" indent="0">
              <a:buNone/>
            </a:pPr>
            <a:r>
              <a:rPr lang="de-DE"/>
              <a:t> </a:t>
            </a:r>
            <a:r>
              <a:rPr lang="de-DE" smtClean="0"/>
              <a:t>  from the RDF model</a:t>
            </a:r>
          </a:p>
          <a:p>
            <a:endParaRPr lang="de-DE" smtClean="0"/>
          </a:p>
          <a:p>
            <a:r>
              <a:rPr lang="de-DE" smtClean="0"/>
              <a:t>Cope with </a:t>
            </a:r>
            <a:r>
              <a:rPr lang="de-DE" b="1" smtClean="0"/>
              <a:t>Linked Data</a:t>
            </a:r>
            <a:r>
              <a:rPr lang="de-DE" smtClean="0"/>
              <a:t> scenarios</a:t>
            </a:r>
          </a:p>
          <a:p>
            <a:pPr marL="344487" lvl="1" indent="0">
              <a:buNone/>
            </a:pPr>
            <a:r>
              <a:rPr lang="de-DE" smtClean="0"/>
              <a:t>Map &amp; connect the contents of multiple documents </a:t>
            </a:r>
          </a:p>
          <a:p>
            <a:pPr marL="344487" lvl="1" indent="0">
              <a:buNone/>
            </a:pPr>
            <a:r>
              <a:rPr lang="de-DE" smtClean="0"/>
              <a:t>   with multiple document types,</a:t>
            </a:r>
          </a:p>
          <a:p>
            <a:pPr marL="344487" lvl="1" indent="0">
              <a:buNone/>
            </a:pPr>
            <a:r>
              <a:rPr lang="de-DE"/>
              <a:t> </a:t>
            </a:r>
            <a:r>
              <a:rPr lang="de-DE" smtClean="0"/>
              <a:t>  discovered iteratively.</a:t>
            </a:r>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26</a:t>
            </a:fld>
            <a:endParaRPr lang="de-DE" altLang="en-US"/>
          </a:p>
        </p:txBody>
      </p:sp>
    </p:spTree>
    <p:extLst>
      <p:ext uri="{BB962C8B-B14F-4D97-AF65-F5344CB8AC3E}">
        <p14:creationId xmlns:p14="http://schemas.microsoft.com/office/powerpoint/2010/main" val="22195364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RDFe – issues</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7" name="TextBox 6"/>
          <p:cNvSpPr txBox="1"/>
          <p:nvPr/>
        </p:nvSpPr>
        <p:spPr>
          <a:xfrm>
            <a:off x="251520" y="2420888"/>
            <a:ext cx="2805576" cy="1077218"/>
          </a:xfrm>
          <a:prstGeom prst="rect">
            <a:avLst/>
          </a:prstGeom>
          <a:noFill/>
        </p:spPr>
        <p:txBody>
          <a:bodyPr wrap="none" rtlCol="0">
            <a:spAutoFit/>
          </a:bodyPr>
          <a:lstStyle/>
          <a:p>
            <a:r>
              <a:rPr lang="de-DE" sz="3200" smtClean="0">
                <a:solidFill>
                  <a:srgbClr val="008000"/>
                </a:solidFill>
              </a:rPr>
              <a:t>Performance.</a:t>
            </a:r>
          </a:p>
          <a:p>
            <a:endParaRPr lang="de-DE" sz="3200"/>
          </a:p>
        </p:txBody>
      </p:sp>
      <p:pic>
        <p:nvPicPr>
          <p:cNvPr id="8"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4128" y="-8541"/>
            <a:ext cx="3509393" cy="2643058"/>
          </a:xfrm>
        </p:spPr>
      </p:pic>
      <p:sp>
        <p:nvSpPr>
          <p:cNvPr id="3" name="TextBox 2"/>
          <p:cNvSpPr txBox="1"/>
          <p:nvPr/>
        </p:nvSpPr>
        <p:spPr>
          <a:xfrm>
            <a:off x="222754" y="3356992"/>
            <a:ext cx="7742825" cy="861774"/>
          </a:xfrm>
          <a:prstGeom prst="rect">
            <a:avLst/>
          </a:prstGeom>
          <a:noFill/>
        </p:spPr>
        <p:txBody>
          <a:bodyPr wrap="none" rtlCol="0">
            <a:spAutoFit/>
          </a:bodyPr>
          <a:lstStyle/>
          <a:p>
            <a:r>
              <a:rPr lang="de-DE" sz="3200" i="1"/>
              <a:t>The reference implementation is naive.</a:t>
            </a:r>
          </a:p>
          <a:p>
            <a:endParaRPr lang="de-DE"/>
          </a:p>
        </p:txBody>
      </p:sp>
      <p:sp>
        <p:nvSpPr>
          <p:cNvPr id="5" name="TextBox 4"/>
          <p:cNvSpPr txBox="1"/>
          <p:nvPr/>
        </p:nvSpPr>
        <p:spPr>
          <a:xfrm>
            <a:off x="291794" y="5027111"/>
            <a:ext cx="8744702" cy="1354217"/>
          </a:xfrm>
          <a:prstGeom prst="rect">
            <a:avLst/>
          </a:prstGeom>
          <a:noFill/>
        </p:spPr>
        <p:txBody>
          <a:bodyPr wrap="none" rtlCol="0">
            <a:spAutoFit/>
          </a:bodyPr>
          <a:lstStyle/>
          <a:p>
            <a:r>
              <a:rPr lang="de-DE" sz="3200" i="1"/>
              <a:t>Ideal solution: </a:t>
            </a:r>
          </a:p>
          <a:p>
            <a:r>
              <a:rPr lang="de-DE" sz="3200" i="1"/>
              <a:t>   RDFe support built into XQuery processor</a:t>
            </a:r>
          </a:p>
          <a:p>
            <a:endParaRPr lang="de-DE"/>
          </a:p>
        </p:txBody>
      </p:sp>
      <p:sp>
        <p:nvSpPr>
          <p:cNvPr id="6" name="TextBox 5"/>
          <p:cNvSpPr txBox="1"/>
          <p:nvPr/>
        </p:nvSpPr>
        <p:spPr>
          <a:xfrm>
            <a:off x="-180528" y="4129916"/>
            <a:ext cx="8712968" cy="707886"/>
          </a:xfrm>
          <a:prstGeom prst="rect">
            <a:avLst/>
          </a:prstGeom>
          <a:noFill/>
        </p:spPr>
        <p:txBody>
          <a:bodyPr wrap="square" rtlCol="0">
            <a:spAutoFit/>
          </a:bodyPr>
          <a:lstStyle/>
          <a:p>
            <a:r>
              <a:rPr lang="de-DE" sz="4000" smtClean="0">
                <a:solidFill>
                  <a:schemeClr val="tx2">
                    <a:lumMod val="40000"/>
                    <a:lumOff val="60000"/>
                  </a:schemeClr>
                </a:solidFill>
              </a:rPr>
              <a:t>    https://github.com/hrennau/shax</a:t>
            </a:r>
            <a:endParaRPr lang="de-DE" sz="4000">
              <a:solidFill>
                <a:schemeClr val="tx2">
                  <a:lumMod val="40000"/>
                  <a:lumOff val="60000"/>
                </a:schemeClr>
              </a:solidFill>
            </a:endParaRPr>
          </a:p>
        </p:txBody>
      </p:sp>
      <p:sp>
        <p:nvSpPr>
          <p:cNvPr id="9" name="Footer Placeholder 8"/>
          <p:cNvSpPr>
            <a:spLocks noGrp="1"/>
          </p:cNvSpPr>
          <p:nvPr>
            <p:ph type="ftr" sz="quarter" idx="11"/>
          </p:nvPr>
        </p:nvSpPr>
        <p:spPr/>
        <p:txBody>
          <a:bodyPr/>
          <a:lstStyle/>
          <a:p>
            <a:pPr>
              <a:defRPr/>
            </a:pPr>
            <a:r>
              <a:rPr lang="de-DE" altLang="en-US" smtClean="0"/>
              <a:t>RDFe</a:t>
            </a:r>
            <a:endParaRPr lang="de-DE" altLang="en-US"/>
          </a:p>
        </p:txBody>
      </p:sp>
      <p:sp>
        <p:nvSpPr>
          <p:cNvPr id="10" name="Slide Number Placeholder 9"/>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119598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143" y="0"/>
            <a:ext cx="8207713" cy="6858000"/>
          </a:xfrm>
          <a:prstGeom prst="rect">
            <a:avLst/>
          </a:prstGeom>
        </p:spPr>
      </p:pic>
    </p:spTree>
    <p:extLst>
      <p:ext uri="{BB962C8B-B14F-4D97-AF65-F5344CB8AC3E}">
        <p14:creationId xmlns:p14="http://schemas.microsoft.com/office/powerpoint/2010/main" val="7552188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de-DE" smtClean="0">
                <a:solidFill>
                  <a:schemeClr val="accent5">
                    <a:lumMod val="50000"/>
                  </a:schemeClr>
                </a:solidFill>
                <a:latin typeface="Lucida Calligraphy" panose="03010101010101010101" pitchFamily="66" charset="0"/>
              </a:rPr>
              <a:t>M </a:t>
            </a:r>
            <a:r>
              <a:rPr lang="de-DE" smtClean="0">
                <a:solidFill>
                  <a:schemeClr val="accent5">
                    <a:lumMod val="75000"/>
                  </a:schemeClr>
                </a:solidFill>
                <a:latin typeface="Lucida Calligraphy" panose="03010101010101010101" pitchFamily="66" charset="0"/>
              </a:rPr>
              <a:t>e</a:t>
            </a:r>
            <a:r>
              <a:rPr lang="de-DE" smtClean="0">
                <a:solidFill>
                  <a:schemeClr val="accent5">
                    <a:lumMod val="50000"/>
                  </a:schemeClr>
                </a:solidFill>
                <a:latin typeface="Lucida Calligraphy" panose="03010101010101010101" pitchFamily="66" charset="0"/>
              </a:rPr>
              <a:t> r c i  !</a:t>
            </a:r>
            <a:endParaRPr lang="de-DE">
              <a:solidFill>
                <a:schemeClr val="accent5">
                  <a:lumMod val="50000"/>
                </a:schemeClr>
              </a:solidFill>
              <a:latin typeface="Lucida Calligraphy" panose="03010101010101010101" pitchFamily="66" charset="0"/>
            </a:endParaRPr>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672" y="2020416"/>
            <a:ext cx="4800600" cy="3352800"/>
          </a:xfrm>
          <a:prstGeom prst="rect">
            <a:avLst/>
          </a:prstGeom>
        </p:spPr>
      </p:pic>
      <p:sp useBgFill="1">
        <p:nvSpPr>
          <p:cNvPr id="8" name="TextBox 7"/>
          <p:cNvSpPr txBox="1"/>
          <p:nvPr/>
        </p:nvSpPr>
        <p:spPr>
          <a:xfrm>
            <a:off x="5046580" y="4663769"/>
            <a:ext cx="1992853" cy="707886"/>
          </a:xfrm>
          <a:prstGeom prst="rect">
            <a:avLst/>
          </a:prstGeom>
        </p:spPr>
        <p:txBody>
          <a:bodyPr wrap="none" rtlCol="0">
            <a:spAutoFit/>
          </a:bodyPr>
          <a:lstStyle/>
          <a:p>
            <a:r>
              <a:rPr lang="de-DE" sz="4000" smtClean="0">
                <a:solidFill>
                  <a:schemeClr val="accent5">
                    <a:lumMod val="50000"/>
                  </a:schemeClr>
                </a:solidFill>
                <a:latin typeface="Lucida Calligraphy" panose="03010101010101010101" pitchFamily="66" charset="0"/>
              </a:rPr>
              <a:t>La </a:t>
            </a:r>
            <a:r>
              <a:rPr lang="de-DE" sz="4000" smtClean="0">
                <a:solidFill>
                  <a:schemeClr val="accent5">
                    <a:lumMod val="75000"/>
                  </a:schemeClr>
                </a:solidFill>
                <a:latin typeface="Lucida Calligraphy" panose="03010101010101010101" pitchFamily="66" charset="0"/>
              </a:rPr>
              <a:t>Fin</a:t>
            </a:r>
            <a:endParaRPr lang="de-DE" sz="4000">
              <a:solidFill>
                <a:schemeClr val="accent5">
                  <a:lumMod val="75000"/>
                </a:schemeClr>
              </a:solidFill>
              <a:latin typeface="Lucida Calligraphy" panose="03010101010101010101" pitchFamily="66" charset="0"/>
            </a:endParaRPr>
          </a:p>
        </p:txBody>
      </p:sp>
      <p:sp>
        <p:nvSpPr>
          <p:cNvPr id="9" name="TextBox 8"/>
          <p:cNvSpPr txBox="1"/>
          <p:nvPr/>
        </p:nvSpPr>
        <p:spPr>
          <a:xfrm rot="19276872">
            <a:off x="4143777" y="3359056"/>
            <a:ext cx="912429" cy="369332"/>
          </a:xfrm>
          <a:prstGeom prst="rect">
            <a:avLst/>
          </a:prstGeom>
          <a:noFill/>
        </p:spPr>
        <p:txBody>
          <a:bodyPr wrap="none" rtlCol="0">
            <a:spAutoFit/>
          </a:bodyPr>
          <a:lstStyle/>
          <a:p>
            <a:r>
              <a:rPr lang="de-DE" smtClean="0">
                <a:latin typeface="Lucida Calligraphy" panose="03010101010101010101" pitchFamily="66" charset="0"/>
              </a:rPr>
              <a:t>RDFe</a:t>
            </a:r>
            <a:endParaRPr lang="de-DE">
              <a:latin typeface="Lucida Calligraphy" panose="03010101010101010101" pitchFamily="66" charset="0"/>
            </a:endParaRPr>
          </a:p>
        </p:txBody>
      </p:sp>
      <p:sp>
        <p:nvSpPr>
          <p:cNvPr id="3" name="Footer Placeholder 2"/>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2426728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paintings.xml</a:t>
            </a:r>
            <a:endParaRPr lang="de-DE"/>
          </a:p>
        </p:txBody>
      </p:sp>
      <p:sp>
        <p:nvSpPr>
          <p:cNvPr id="7" name="TextBox 6"/>
          <p:cNvSpPr txBox="1"/>
          <p:nvPr/>
        </p:nvSpPr>
        <p:spPr>
          <a:xfrm>
            <a:off x="366217" y="1412776"/>
            <a:ext cx="6636753" cy="3785652"/>
          </a:xfrm>
          <a:prstGeom prst="rect">
            <a:avLst/>
          </a:prstGeom>
          <a:noFill/>
        </p:spPr>
        <p:txBody>
          <a:bodyPr wrap="none" rtlCol="0">
            <a:spAutoFit/>
          </a:bodyPr>
          <a:lstStyle/>
          <a:p>
            <a:r>
              <a:rPr lang="en-US" sz="2400" b="0" smtClean="0">
                <a:latin typeface="Courier New" panose="02070309020205020404" pitchFamily="49" charset="0"/>
                <a:cs typeface="Courier New" panose="02070309020205020404" pitchFamily="49" charset="0"/>
              </a:rPr>
              <a:t>&lt;</a:t>
            </a:r>
            <a:r>
              <a:rPr lang="en-US" sz="2400" b="0">
                <a:latin typeface="Courier New" panose="02070309020205020404" pitchFamily="49" charset="0"/>
                <a:cs typeface="Courier New" panose="02070309020205020404" pitchFamily="49" charset="0"/>
              </a:rPr>
              <a: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painting</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&lt;title&gt;</a:t>
            </a:r>
            <a:r>
              <a:rPr lang="en-US" sz="2400">
                <a:solidFill>
                  <a:srgbClr val="0070C0"/>
                </a:solidFill>
                <a:latin typeface="Courier New" panose="02070309020205020404" pitchFamily="49" charset="0"/>
                <a:cs typeface="Courier New" panose="02070309020205020404" pitchFamily="49" charset="0"/>
              </a:rPr>
              <a:t>Clairvoyance</a:t>
            </a:r>
            <a:r>
              <a:rPr lang="en-US" sz="2400" b="0">
                <a:latin typeface="Courier New" panose="02070309020205020404" pitchFamily="49" charset="0"/>
                <a:cs typeface="Courier New" panose="02070309020205020404" pitchFamily="49" charset="0"/>
              </a:rPr>
              <a:t>&lt;/title&gt;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&lt;date&gt;</a:t>
            </a:r>
            <a:r>
              <a:rPr lang="en-US" sz="2400">
                <a:solidFill>
                  <a:srgbClr val="0070C0"/>
                </a:solidFill>
                <a:latin typeface="Courier New" panose="02070309020205020404" pitchFamily="49" charset="0"/>
                <a:cs typeface="Courier New" panose="02070309020205020404" pitchFamily="49" charset="0"/>
              </a:rPr>
              <a:t>1936</a:t>
            </a:r>
            <a:r>
              <a:rPr lang="en-US" sz="2400" b="0">
                <a:latin typeface="Courier New" panose="02070309020205020404" pitchFamily="49" charset="0"/>
                <a:cs typeface="Courier New" panose="02070309020205020404" pitchFamily="49" charset="0"/>
              </a:rPr>
              <a:t>&lt;/date&gt;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painter</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r>
              <a:rPr lang="en-US" sz="2400">
                <a:solidFill>
                  <a:srgbClr val="0070C0"/>
                </a:solidFill>
                <a:latin typeface="Courier New" panose="02070309020205020404" pitchFamily="49" charset="0"/>
                <a:cs typeface="Courier New" panose="02070309020205020404" pitchFamily="49" charset="0"/>
              </a:rPr>
              <a:t>Magritte, Rene</a:t>
            </a:r>
            <a:r>
              <a:rPr lang="en-US" sz="2400" b="0">
                <a:latin typeface="Courier New" panose="02070309020205020404" pitchFamily="49" charset="0"/>
                <a:cs typeface="Courier New" panose="02070309020205020404" pitchFamily="49" charset="0"/>
              </a:rPr>
              <a:t>&lt;/name&gt;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&lt;/painter&gt;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&lt;/paintings&gt;</a:t>
            </a:r>
            <a:br>
              <a:rPr lang="en-US" sz="2400" b="0">
                <a:latin typeface="Courier New" panose="02070309020205020404" pitchFamily="49" charset="0"/>
                <a:cs typeface="Courier New" panose="02070309020205020404" pitchFamily="49" charset="0"/>
              </a:rPr>
            </a:br>
            <a:endParaRPr lang="en-US" sz="2400" b="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cxnSp>
        <p:nvCxnSpPr>
          <p:cNvPr id="8" name="Straight Arrow Connector 7"/>
          <p:cNvCxnSpPr/>
          <p:nvPr/>
        </p:nvCxnSpPr>
        <p:spPr bwMode="auto">
          <a:xfrm flipH="1" flipV="1">
            <a:off x="755576" y="1988840"/>
            <a:ext cx="360040" cy="115212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9782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painter-zh.xml</a:t>
            </a:r>
            <a:endParaRPr lang="de-DE"/>
          </a:p>
        </p:txBody>
      </p:sp>
      <p:sp>
        <p:nvSpPr>
          <p:cNvPr id="7" name="TextBox 6"/>
          <p:cNvSpPr txBox="1"/>
          <p:nvPr/>
        </p:nvSpPr>
        <p:spPr>
          <a:xfrm>
            <a:off x="366217" y="1412776"/>
            <a:ext cx="6399509" cy="5632311"/>
          </a:xfrm>
          <a:prstGeom prst="rect">
            <a:avLst/>
          </a:prstGeom>
          <a:noFill/>
        </p:spPr>
        <p:txBody>
          <a:bodyPr wrap="none" rtlCol="0">
            <a:spAutoFit/>
          </a:bodyPr>
          <a:lstStyle/>
          <a:p>
            <a:r>
              <a:rPr lang="de-DE" altLang="zh-CN" sz="2400" b="0" smtClean="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画家们</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solidFill>
                  <a:srgbClr val="FF0000"/>
                </a:solidFill>
                <a:latin typeface="Courier New" panose="02070309020205020404" pitchFamily="49" charset="0"/>
                <a:cs typeface="Courier New" panose="02070309020205020404" pitchFamily="49" charset="0"/>
              </a:rPr>
              <a:t>画家</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姓名</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姓氏</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Magritte</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姓氏</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名字</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Rene</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名字</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姓名</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画作集</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a:solidFill>
                  <a:srgbClr val="FF0000"/>
                </a:solidFill>
                <a:latin typeface="Courier New" panose="02070309020205020404" pitchFamily="49" charset="0"/>
                <a:cs typeface="Courier New" panose="02070309020205020404" pitchFamily="49" charset="0"/>
              </a:rPr>
              <a:t>画作</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标题</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Clairvoyance</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标题</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日期</a:t>
            </a:r>
            <a:r>
              <a:rPr lang="de-DE" altLang="zh-CN" sz="2400" b="0">
                <a:latin typeface="Courier New" panose="02070309020205020404" pitchFamily="49" charset="0"/>
                <a:cs typeface="Courier New" panose="02070309020205020404" pitchFamily="49" charset="0"/>
              </a:rPr>
              <a:t>&gt;</a:t>
            </a:r>
            <a:r>
              <a:rPr lang="de-DE" altLang="zh-CN" sz="2400">
                <a:solidFill>
                  <a:srgbClr val="0070C0"/>
                </a:solidFill>
                <a:latin typeface="Courier New" panose="02070309020205020404" pitchFamily="49" charset="0"/>
                <a:cs typeface="Courier New" panose="02070309020205020404" pitchFamily="49" charset="0"/>
              </a:rPr>
              <a:t>1936</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日期</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画作</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画作集</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zh-CN" altLang="de-DE" sz="2400" b="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画家</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r>
              <a:rPr lang="de-DE" altLang="zh-CN" sz="2400" b="0">
                <a:latin typeface="Courier New" panose="02070309020205020404" pitchFamily="49" charset="0"/>
                <a:cs typeface="Courier New" panose="02070309020205020404" pitchFamily="49" charset="0"/>
              </a:rPr>
              <a:t>&lt;/</a:t>
            </a:r>
            <a:r>
              <a:rPr lang="zh-CN" altLang="de-DE" sz="2400" b="0">
                <a:latin typeface="Courier New" panose="02070309020205020404" pitchFamily="49" charset="0"/>
                <a:cs typeface="Courier New" panose="02070309020205020404" pitchFamily="49" charset="0"/>
              </a:rPr>
              <a:t>画家们</a:t>
            </a:r>
            <a:r>
              <a:rPr lang="de-DE" altLang="zh-CN" sz="2400" b="0">
                <a:latin typeface="Courier New" panose="02070309020205020404" pitchFamily="49" charset="0"/>
                <a:cs typeface="Courier New" panose="02070309020205020404" pitchFamily="49" charset="0"/>
              </a:rPr>
              <a:t>&gt;</a:t>
            </a:r>
            <a:r>
              <a:rPr lang="zh-CN" altLang="de-DE" sz="2400" b="0">
                <a:latin typeface="Courier New" panose="02070309020205020404" pitchFamily="49" charset="0"/>
                <a:cs typeface="Courier New" panose="02070309020205020404" pitchFamily="49" charset="0"/>
              </a:rPr>
              <a:t/>
            </a:r>
            <a:br>
              <a:rPr lang="zh-CN" altLang="de-DE" sz="2400" b="0">
                <a:latin typeface="Courier New" panose="02070309020205020404" pitchFamily="49" charset="0"/>
                <a:cs typeface="Courier New" panose="02070309020205020404" pitchFamily="49" charset="0"/>
              </a:rPr>
            </a:br>
            <a:endParaRPr lang="zh-CN" altLang="de-DE" sz="2400" b="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4</a:t>
            </a:fld>
            <a:endParaRPr lang="de-DE" altLang="en-US"/>
          </a:p>
        </p:txBody>
      </p:sp>
    </p:spTree>
    <p:extLst>
      <p:ext uri="{BB962C8B-B14F-4D97-AF65-F5344CB8AC3E}">
        <p14:creationId xmlns:p14="http://schemas.microsoft.com/office/powerpoint/2010/main" val="398633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culture.ttl</a:t>
            </a:r>
            <a:endParaRPr lang="de-DE"/>
          </a:p>
        </p:txBody>
      </p:sp>
      <p:sp>
        <p:nvSpPr>
          <p:cNvPr id="7" name="TextBox 6"/>
          <p:cNvSpPr txBox="1"/>
          <p:nvPr/>
        </p:nvSpPr>
        <p:spPr>
          <a:xfrm>
            <a:off x="323528" y="1412776"/>
            <a:ext cx="9145452" cy="4893647"/>
          </a:xfrm>
          <a:prstGeom prst="rect">
            <a:avLst/>
          </a:prstGeom>
          <a:noFill/>
        </p:spPr>
        <p:txBody>
          <a:bodyPr wrap="none" rtlCol="0">
            <a:spAutoFit/>
          </a:bodyPr>
          <a:lstStyle/>
          <a:p>
            <a:r>
              <a:rPr lang="de-DE" altLang="zh-CN" b="0">
                <a:latin typeface="Courier New" panose="02070309020205020404" pitchFamily="49" charset="0"/>
                <a:cs typeface="Courier New" panose="02070309020205020404" pitchFamily="49" charset="0"/>
              </a:rPr>
              <a:t>@prefix artist: </a:t>
            </a:r>
            <a:r>
              <a:rPr lang="de-DE" altLang="zh-CN" b="0" smtClean="0">
                <a:latin typeface="Courier New" panose="02070309020205020404" pitchFamily="49" charset="0"/>
                <a:cs typeface="Courier New" panose="02070309020205020404" pitchFamily="49" charset="0"/>
              </a:rPr>
              <a:t>  &lt;</a:t>
            </a:r>
            <a:r>
              <a:rPr lang="de-DE" altLang="zh-CN" b="0">
                <a:latin typeface="Courier New" panose="02070309020205020404" pitchFamily="49" charset="0"/>
                <a:cs typeface="Courier New" panose="02070309020205020404" pitchFamily="49" charset="0"/>
              </a:rPr>
              <a:t>http://example.com/resource/artist/&gt; .</a:t>
            </a:r>
          </a:p>
          <a:p>
            <a:r>
              <a:rPr lang="de-DE" altLang="zh-CN" b="0" smtClean="0">
                <a:latin typeface="Courier New" panose="02070309020205020404" pitchFamily="49" charset="0"/>
                <a:cs typeface="Courier New" panose="02070309020205020404" pitchFamily="49" charset="0"/>
              </a:rPr>
              <a:t>@</a:t>
            </a:r>
            <a:r>
              <a:rPr lang="de-DE" altLang="zh-CN" b="0">
                <a:latin typeface="Courier New" panose="02070309020205020404" pitchFamily="49" charset="0"/>
                <a:cs typeface="Courier New" panose="02070309020205020404" pitchFamily="49" charset="0"/>
              </a:rPr>
              <a:t>prefix painting: &lt;http://example.com/resource/opus/&gt; .</a:t>
            </a:r>
          </a:p>
          <a:p>
            <a:r>
              <a:rPr lang="de-DE" altLang="zh-CN" b="0">
                <a:latin typeface="Courier New" panose="02070309020205020404" pitchFamily="49" charset="0"/>
                <a:cs typeface="Courier New" panose="02070309020205020404" pitchFamily="49" charset="0"/>
              </a:rPr>
              <a:t>@prefix cult: </a:t>
            </a:r>
            <a:r>
              <a:rPr lang="de-DE" altLang="zh-CN" b="0" smtClean="0">
                <a:latin typeface="Courier New" panose="02070309020205020404" pitchFamily="49" charset="0"/>
                <a:cs typeface="Courier New" panose="02070309020205020404" pitchFamily="49" charset="0"/>
              </a:rPr>
              <a:t>    &lt;</a:t>
            </a:r>
            <a:r>
              <a:rPr lang="de-DE" altLang="zh-CN" b="0">
                <a:latin typeface="Courier New" panose="02070309020205020404" pitchFamily="49" charset="0"/>
                <a:cs typeface="Courier New" panose="02070309020205020404" pitchFamily="49" charset="0"/>
              </a:rPr>
              <a:t>http://example.com/ontologies/culture/&gt; .</a:t>
            </a:r>
          </a:p>
          <a:p>
            <a:r>
              <a:rPr lang="de-DE" altLang="zh-CN" b="0" smtClean="0">
                <a:latin typeface="Courier New" panose="02070309020205020404" pitchFamily="49" charset="0"/>
                <a:cs typeface="Courier New" panose="02070309020205020404" pitchFamily="49" charset="0"/>
              </a:rPr>
              <a:t>@</a:t>
            </a:r>
            <a:r>
              <a:rPr lang="de-DE" altLang="zh-CN" b="0">
                <a:latin typeface="Courier New" panose="02070309020205020404" pitchFamily="49" charset="0"/>
                <a:cs typeface="Courier New" panose="02070309020205020404" pitchFamily="49" charset="0"/>
              </a:rPr>
              <a:t>prefix rdf: </a:t>
            </a:r>
            <a:r>
              <a:rPr lang="de-DE" altLang="zh-CN" b="0" smtClean="0">
                <a:latin typeface="Courier New" panose="02070309020205020404" pitchFamily="49" charset="0"/>
                <a:cs typeface="Courier New" panose="02070309020205020404" pitchFamily="49" charset="0"/>
              </a:rPr>
              <a:t>     &lt;</a:t>
            </a:r>
            <a:r>
              <a:rPr lang="de-DE" altLang="zh-CN" b="0">
                <a:latin typeface="Courier New" panose="02070309020205020404" pitchFamily="49" charset="0"/>
                <a:cs typeface="Courier New" panose="02070309020205020404" pitchFamily="49" charset="0"/>
              </a:rPr>
              <a:t>http://www.w3.org/1999/02/22-rdf-syntax-ns</a:t>
            </a:r>
            <a:r>
              <a:rPr lang="de-DE" altLang="zh-CN" b="0" smtClean="0">
                <a:latin typeface="Courier New" panose="02070309020205020404" pitchFamily="49" charset="0"/>
                <a:cs typeface="Courier New" panose="02070309020205020404" pitchFamily="49" charset="0"/>
              </a:rPr>
              <a:t>#&gt;.</a:t>
            </a:r>
            <a:endParaRPr lang="de-DE" altLang="zh-CN" b="0">
              <a:latin typeface="Courier New" panose="02070309020205020404" pitchFamily="49" charset="0"/>
              <a:cs typeface="Courier New" panose="02070309020205020404" pitchFamily="49" charset="0"/>
            </a:endParaRPr>
          </a:p>
          <a:p>
            <a:endParaRPr lang="de-DE" altLang="zh-CN" sz="2400" b="0">
              <a:latin typeface="Courier New" panose="02070309020205020404" pitchFamily="49" charset="0"/>
              <a:cs typeface="Courier New" panose="02070309020205020404" pitchFamily="49" charset="0"/>
            </a:endParaRPr>
          </a:p>
          <a:p>
            <a:r>
              <a:rPr lang="de-DE" altLang="zh-CN" sz="2400">
                <a:solidFill>
                  <a:srgbClr val="FF0000"/>
                </a:solidFill>
                <a:latin typeface="Courier New" panose="02070309020205020404" pitchFamily="49" charset="0"/>
                <a:cs typeface="Courier New" panose="02070309020205020404" pitchFamily="49" charset="0"/>
              </a:rPr>
              <a:t>artist:1</a:t>
            </a:r>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rdf:type       </a:t>
            </a:r>
            <a:r>
              <a:rPr lang="de-DE" altLang="zh-CN" sz="2400" i="1" smtClean="0">
                <a:solidFill>
                  <a:srgbClr val="0070C0"/>
                </a:solidFill>
                <a:latin typeface="Courier New" panose="02070309020205020404" pitchFamily="49" charset="0"/>
                <a:cs typeface="Courier New" panose="02070309020205020404" pitchFamily="49" charset="0"/>
              </a:rPr>
              <a:t>cult:artist</a:t>
            </a:r>
            <a:r>
              <a:rPr lang="de-DE" altLang="zh-CN" sz="2400" b="0" smtClean="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a:t>
            </a:r>
          </a:p>
          <a:p>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cult:lastName  "</a:t>
            </a:r>
            <a:r>
              <a:rPr lang="de-DE" altLang="zh-CN" sz="2400">
                <a:solidFill>
                  <a:srgbClr val="0070C0"/>
                </a:solidFill>
                <a:latin typeface="Courier New" panose="02070309020205020404" pitchFamily="49" charset="0"/>
                <a:cs typeface="Courier New" panose="02070309020205020404" pitchFamily="49" charset="0"/>
              </a:rPr>
              <a:t>Magritte</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cult:firstName </a:t>
            </a:r>
            <a:r>
              <a:rPr lang="de-DE" altLang="zh-CN" sz="2400" b="0">
                <a:latin typeface="Courier New" panose="02070309020205020404" pitchFamily="49" charset="0"/>
                <a:cs typeface="Courier New" panose="02070309020205020404" pitchFamily="49" charset="0"/>
              </a:rPr>
              <a:t>"</a:t>
            </a:r>
            <a:r>
              <a:rPr lang="de-DE" altLang="zh-CN" sz="2400">
                <a:solidFill>
                  <a:srgbClr val="0070C0"/>
                </a:solidFill>
                <a:latin typeface="Courier New" panose="02070309020205020404" pitchFamily="49" charset="0"/>
                <a:cs typeface="Courier New" panose="02070309020205020404" pitchFamily="49" charset="0"/>
              </a:rPr>
              <a:t>Rene</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a:t>
            </a:r>
            <a:r>
              <a:rPr lang="de-DE" altLang="zh-CN" sz="2400" b="0" smtClean="0">
                <a:latin typeface="Courier New" panose="02070309020205020404" pitchFamily="49" charset="0"/>
                <a:cs typeface="Courier New" panose="02070309020205020404" pitchFamily="49" charset="0"/>
              </a:rPr>
              <a:t>  cult:</a:t>
            </a:r>
            <a:r>
              <a:rPr lang="de-DE" altLang="zh-CN" sz="2400" smtClean="0">
                <a:solidFill>
                  <a:srgbClr val="C00000"/>
                </a:solidFill>
                <a:latin typeface="Courier New" panose="02070309020205020404" pitchFamily="49" charset="0"/>
                <a:cs typeface="Courier New" panose="02070309020205020404" pitchFamily="49" charset="0"/>
              </a:rPr>
              <a:t>created</a:t>
            </a:r>
            <a:r>
              <a:rPr lang="de-DE" altLang="zh-CN" sz="2400" b="0" smtClean="0">
                <a:latin typeface="Courier New" panose="02070309020205020404" pitchFamily="49" charset="0"/>
                <a:cs typeface="Courier New" panose="02070309020205020404" pitchFamily="49" charset="0"/>
              </a:rPr>
              <a:t>   </a:t>
            </a:r>
            <a:r>
              <a:rPr lang="de-DE" altLang="zh-CN" sz="2400" smtClean="0">
                <a:solidFill>
                  <a:srgbClr val="FF0000"/>
                </a:solidFill>
                <a:latin typeface="Courier New" panose="02070309020205020404" pitchFamily="49" charset="0"/>
                <a:cs typeface="Courier New" panose="02070309020205020404" pitchFamily="49" charset="0"/>
              </a:rPr>
              <a:t>painting:1</a:t>
            </a:r>
            <a:r>
              <a:rPr lang="de-DE" altLang="zh-CN" sz="2400" b="0" smtClean="0">
                <a:latin typeface="Courier New" panose="02070309020205020404" pitchFamily="49" charset="0"/>
                <a:cs typeface="Courier New" panose="02070309020205020404" pitchFamily="49" charset="0"/>
              </a:rPr>
              <a:t> .</a:t>
            </a:r>
          </a:p>
          <a:p>
            <a:endParaRPr lang="de-DE" altLang="zh-CN" sz="2400" b="0">
              <a:latin typeface="Courier New" panose="02070309020205020404" pitchFamily="49" charset="0"/>
              <a:cs typeface="Courier New" panose="02070309020205020404" pitchFamily="49" charset="0"/>
            </a:endParaRPr>
          </a:p>
          <a:p>
            <a:r>
              <a:rPr lang="de-DE" altLang="zh-CN" sz="2400">
                <a:solidFill>
                  <a:srgbClr val="FF0000"/>
                </a:solidFill>
                <a:latin typeface="Courier New" panose="02070309020205020404" pitchFamily="49" charset="0"/>
                <a:cs typeface="Courier New" panose="02070309020205020404" pitchFamily="49" charset="0"/>
              </a:rPr>
              <a:t>painting:1</a:t>
            </a:r>
            <a:r>
              <a:rPr lang="de-DE" altLang="zh-CN" sz="2400" b="0">
                <a:latin typeface="Courier New" panose="02070309020205020404" pitchFamily="49" charset="0"/>
                <a:cs typeface="Courier New" panose="02070309020205020404" pitchFamily="49" charset="0"/>
              </a:rPr>
              <a:t> rdf:type </a:t>
            </a:r>
            <a:r>
              <a:rPr lang="de-DE" altLang="zh-CN" sz="2400" b="0" smtClean="0">
                <a:latin typeface="Courier New" panose="02070309020205020404" pitchFamily="49" charset="0"/>
                <a:cs typeface="Courier New" panose="02070309020205020404" pitchFamily="49" charset="0"/>
              </a:rPr>
              <a:t>      </a:t>
            </a:r>
            <a:r>
              <a:rPr lang="de-DE" altLang="zh-CN" sz="2400" i="1" smtClean="0">
                <a:solidFill>
                  <a:srgbClr val="0070C0"/>
                </a:solidFill>
                <a:latin typeface="Courier New" panose="02070309020205020404" pitchFamily="49" charset="0"/>
                <a:cs typeface="Courier New" panose="02070309020205020404" pitchFamily="49" charset="0"/>
              </a:rPr>
              <a:t>cult:painting</a:t>
            </a:r>
            <a:r>
              <a:rPr lang="de-DE" altLang="zh-CN" sz="2400" b="0" smtClean="0">
                <a:latin typeface="Courier New" panose="02070309020205020404" pitchFamily="49" charset="0"/>
                <a:cs typeface="Courier New" panose="02070309020205020404" pitchFamily="49" charset="0"/>
              </a:rPr>
              <a:t> </a:t>
            </a:r>
            <a:r>
              <a:rPr lang="de-DE" altLang="zh-CN" sz="2400" b="0">
                <a:latin typeface="Courier New" panose="02070309020205020404" pitchFamily="49" charset="0"/>
                <a:cs typeface="Courier New" panose="02070309020205020404" pitchFamily="49" charset="0"/>
              </a:rPr>
              <a:t>;</a:t>
            </a:r>
          </a:p>
          <a:p>
            <a:r>
              <a:rPr lang="de-DE" altLang="zh-CN" sz="2400" b="0">
                <a:latin typeface="Courier New" panose="02070309020205020404" pitchFamily="49" charset="0"/>
                <a:cs typeface="Courier New" panose="02070309020205020404" pitchFamily="49" charset="0"/>
              </a:rPr>
              <a:t>           cult:inception </a:t>
            </a:r>
            <a:r>
              <a:rPr lang="de-DE" altLang="zh-CN" sz="2400">
                <a:solidFill>
                  <a:srgbClr val="0070C0"/>
                </a:solidFill>
                <a:latin typeface="Courier New" panose="02070309020205020404" pitchFamily="49" charset="0"/>
                <a:cs typeface="Courier New" panose="02070309020205020404" pitchFamily="49" charset="0"/>
              </a:rPr>
              <a:t>1936</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cult:title </a:t>
            </a:r>
            <a:r>
              <a:rPr lang="de-DE" altLang="zh-CN" sz="2400" b="0" smtClean="0">
                <a:latin typeface="Courier New" panose="02070309020205020404" pitchFamily="49" charset="0"/>
                <a:cs typeface="Courier New" panose="02070309020205020404" pitchFamily="49" charset="0"/>
              </a:rPr>
              <a:t>    "</a:t>
            </a:r>
            <a:r>
              <a:rPr lang="de-DE" altLang="zh-CN" sz="2400">
                <a:solidFill>
                  <a:srgbClr val="0070C0"/>
                </a:solidFill>
                <a:latin typeface="Courier New" panose="02070309020205020404" pitchFamily="49" charset="0"/>
                <a:cs typeface="Courier New" panose="02070309020205020404" pitchFamily="49" charset="0"/>
              </a:rPr>
              <a:t>Clairvoyance</a:t>
            </a:r>
            <a:r>
              <a:rPr lang="de-DE" altLang="zh-CN" sz="2400" b="0">
                <a:latin typeface="Courier New" panose="02070309020205020404" pitchFamily="49" charset="0"/>
                <a:cs typeface="Courier New" panose="02070309020205020404" pitchFamily="49" charset="0"/>
              </a:rPr>
              <a:t>" ;</a:t>
            </a:r>
          </a:p>
          <a:p>
            <a:r>
              <a:rPr lang="de-DE" altLang="zh-CN" sz="2400" b="0">
                <a:latin typeface="Courier New" panose="02070309020205020404" pitchFamily="49" charset="0"/>
                <a:cs typeface="Courier New" panose="02070309020205020404" pitchFamily="49" charset="0"/>
              </a:rPr>
              <a:t>           cult:</a:t>
            </a:r>
            <a:r>
              <a:rPr lang="de-DE" altLang="zh-CN" sz="2400">
                <a:solidFill>
                  <a:srgbClr val="C00000"/>
                </a:solidFill>
                <a:latin typeface="Courier New" panose="02070309020205020404" pitchFamily="49" charset="0"/>
                <a:cs typeface="Courier New" panose="02070309020205020404" pitchFamily="49" charset="0"/>
              </a:rPr>
              <a:t>createdBy</a:t>
            </a:r>
            <a:r>
              <a:rPr lang="de-DE" altLang="zh-CN" sz="2400" b="0">
                <a:latin typeface="Courier New" panose="02070309020205020404" pitchFamily="49" charset="0"/>
                <a:cs typeface="Courier New" panose="02070309020205020404" pitchFamily="49" charset="0"/>
              </a:rPr>
              <a:t> </a:t>
            </a:r>
            <a:r>
              <a:rPr lang="de-DE" altLang="zh-CN" sz="2400">
                <a:solidFill>
                  <a:srgbClr val="FF0000"/>
                </a:solidFill>
                <a:latin typeface="Courier New" panose="02070309020205020404" pitchFamily="49" charset="0"/>
                <a:cs typeface="Courier New" panose="02070309020205020404" pitchFamily="49" charset="0"/>
              </a:rPr>
              <a:t>artist:1</a:t>
            </a:r>
            <a:r>
              <a:rPr lang="de-DE" altLang="zh-CN" sz="2400" b="0">
                <a:latin typeface="Courier New" panose="02070309020205020404" pitchFamily="49" charset="0"/>
                <a:cs typeface="Courier New" panose="02070309020205020404" pitchFamily="49" charset="0"/>
              </a:rPr>
              <a:t> .</a:t>
            </a:r>
            <a:endParaRPr lang="zh-CN" altLang="de-DE" sz="2400" b="0">
              <a:latin typeface="Courier New" panose="02070309020205020404" pitchFamily="49" charset="0"/>
              <a:cs typeface="Courier New" panose="02070309020205020404" pitchFamily="49" charset="0"/>
            </a:endParaRPr>
          </a:p>
        </p:txBody>
      </p:sp>
      <p:sp>
        <p:nvSpPr>
          <p:cNvPr id="3" name="Date Placeholder 2"/>
          <p:cNvSpPr>
            <a:spLocks noGrp="1"/>
          </p:cNvSpPr>
          <p:nvPr>
            <p:ph type="dt" sz="half" idx="10"/>
          </p:nvPr>
        </p:nvSpPr>
        <p:spPr/>
        <p:txBody>
          <a:bodyPr/>
          <a:lstStyle/>
          <a:p>
            <a:pPr>
              <a:defRPr/>
            </a:pPr>
            <a:r>
              <a:rPr lang="de-DE" altLang="de-DE" smtClean="0"/>
              <a:t>2019-02-09</a:t>
            </a:r>
            <a:endParaRPr lang="de-DE" altLang="en-US"/>
          </a:p>
        </p:txBody>
      </p:sp>
      <p:sp>
        <p:nvSpPr>
          <p:cNvPr id="4" name="Footer Placeholder 3"/>
          <p:cNvSpPr>
            <a:spLocks noGrp="1"/>
          </p:cNvSpPr>
          <p:nvPr>
            <p:ph type="ftr" sz="quarter" idx="11"/>
          </p:nvPr>
        </p:nvSpPr>
        <p:spPr/>
        <p:txBody>
          <a:bodyPr/>
          <a:lstStyle/>
          <a:p>
            <a:pPr>
              <a:defRPr/>
            </a:pPr>
            <a:r>
              <a:rPr lang="de-DE" altLang="en-US" smtClean="0"/>
              <a:t>RDFe</a:t>
            </a:r>
            <a:endParaRPr lang="de-DE" altLang="en-US"/>
          </a:p>
        </p:txBody>
      </p:sp>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6" name="Rounded Rectangle 5"/>
          <p:cNvSpPr/>
          <p:nvPr/>
        </p:nvSpPr>
        <p:spPr bwMode="auto">
          <a:xfrm>
            <a:off x="323528" y="2908995"/>
            <a:ext cx="1656184"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9" name="Rounded Rectangle 8"/>
          <p:cNvSpPr/>
          <p:nvPr/>
        </p:nvSpPr>
        <p:spPr bwMode="auto">
          <a:xfrm>
            <a:off x="2339752" y="4010381"/>
            <a:ext cx="2376264" cy="416098"/>
          </a:xfrm>
          <a:prstGeom prst="round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Rounded Rectangle 9"/>
          <p:cNvSpPr/>
          <p:nvPr/>
        </p:nvSpPr>
        <p:spPr bwMode="auto">
          <a:xfrm>
            <a:off x="5076056" y="4021014"/>
            <a:ext cx="2016224"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323528" y="4735777"/>
            <a:ext cx="1944216"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Rounded Rectangle 11"/>
          <p:cNvSpPr/>
          <p:nvPr/>
        </p:nvSpPr>
        <p:spPr bwMode="auto">
          <a:xfrm>
            <a:off x="5076056" y="5821214"/>
            <a:ext cx="1656184" cy="416098"/>
          </a:xfrm>
          <a:prstGeom prst="roundRect">
            <a:avLst/>
          </a:prstGeom>
          <a:noFill/>
          <a:ln w="254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Rounded Rectangle 12"/>
          <p:cNvSpPr/>
          <p:nvPr/>
        </p:nvSpPr>
        <p:spPr bwMode="auto">
          <a:xfrm>
            <a:off x="2339752" y="5831847"/>
            <a:ext cx="2664296" cy="416098"/>
          </a:xfrm>
          <a:prstGeom prst="roundRect">
            <a:avLst/>
          </a:prstGeom>
          <a:noFill/>
          <a:ln w="254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434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613" y="13804"/>
            <a:ext cx="7543800" cy="1295400"/>
          </a:xfrm>
        </p:spPr>
        <p:txBody>
          <a:bodyPr/>
          <a:lstStyle/>
          <a:p>
            <a:r>
              <a:rPr lang="de-DE" smtClean="0"/>
              <a:t>Semantic content </a:t>
            </a:r>
            <a:br>
              <a:rPr lang="de-DE" smtClean="0"/>
            </a:br>
            <a:r>
              <a:rPr lang="de-DE"/>
              <a:t> </a:t>
            </a:r>
            <a:r>
              <a:rPr lang="de-DE" smtClean="0"/>
              <a:t>  &amp; tree shapes</a:t>
            </a:r>
            <a:endParaRPr lang="de-DE"/>
          </a:p>
        </p:txBody>
      </p:sp>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7" name="Rounded Rectangle 6"/>
          <p:cNvSpPr/>
          <p:nvPr/>
        </p:nvSpPr>
        <p:spPr bwMode="auto">
          <a:xfrm>
            <a:off x="395536" y="2348880"/>
            <a:ext cx="2088232" cy="50405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painters.xml</a:t>
            </a:r>
          </a:p>
        </p:txBody>
      </p:sp>
      <p:sp>
        <p:nvSpPr>
          <p:cNvPr id="8" name="Rounded Rectangle 7"/>
          <p:cNvSpPr/>
          <p:nvPr/>
        </p:nvSpPr>
        <p:spPr bwMode="auto">
          <a:xfrm>
            <a:off x="6116067" y="2348880"/>
            <a:ext cx="2583904" cy="50405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painters-zh.xml</a:t>
            </a:r>
          </a:p>
        </p:txBody>
      </p:sp>
      <p:sp>
        <p:nvSpPr>
          <p:cNvPr id="9" name="Rounded Rectangle 8"/>
          <p:cNvSpPr/>
          <p:nvPr/>
        </p:nvSpPr>
        <p:spPr bwMode="auto">
          <a:xfrm>
            <a:off x="3174300" y="2348880"/>
            <a:ext cx="2253616" cy="504056"/>
          </a:xfrm>
          <a:prstGeom prst="roundRect">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paintings.xml</a:t>
            </a:r>
          </a:p>
        </p:txBody>
      </p:sp>
      <p:sp>
        <p:nvSpPr>
          <p:cNvPr id="10" name="Rounded Rectangle 9"/>
          <p:cNvSpPr/>
          <p:nvPr/>
        </p:nvSpPr>
        <p:spPr bwMode="auto">
          <a:xfrm>
            <a:off x="3419872" y="4941168"/>
            <a:ext cx="1728192" cy="504056"/>
          </a:xfrm>
          <a:prstGeom prst="roundRect">
            <a:avLst/>
          </a:prstGeom>
          <a:solidFill>
            <a:srgbClr val="FF33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smtClean="0">
                <a:ln>
                  <a:noFill/>
                </a:ln>
                <a:solidFill>
                  <a:schemeClr val="bg1"/>
                </a:solidFill>
                <a:effectLst/>
                <a:latin typeface="Arial" panose="020B0604020202020204" pitchFamily="34" charset="0"/>
              </a:rPr>
              <a:t>culture.ttl</a:t>
            </a:r>
          </a:p>
        </p:txBody>
      </p:sp>
      <p:sp>
        <p:nvSpPr>
          <p:cNvPr id="11" name="Down Arrow 10"/>
          <p:cNvSpPr/>
          <p:nvPr/>
        </p:nvSpPr>
        <p:spPr bwMode="auto">
          <a:xfrm>
            <a:off x="3563888" y="3284984"/>
            <a:ext cx="288032" cy="1368152"/>
          </a:xfrm>
          <a:prstGeom prst="down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Down Arrow 11"/>
          <p:cNvSpPr/>
          <p:nvPr/>
        </p:nvSpPr>
        <p:spPr bwMode="auto">
          <a:xfrm flipV="1">
            <a:off x="4716016" y="3284984"/>
            <a:ext cx="288032" cy="1368152"/>
          </a:xfrm>
          <a:prstGeom prst="downArrow">
            <a:avLst/>
          </a:prstGeom>
          <a:solidFill>
            <a:schemeClr val="bg1">
              <a:lumMod val="6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3" name="TextBox 12"/>
          <p:cNvSpPr txBox="1"/>
          <p:nvPr/>
        </p:nvSpPr>
        <p:spPr>
          <a:xfrm>
            <a:off x="2329128" y="3573016"/>
            <a:ext cx="1338828" cy="646331"/>
          </a:xfrm>
          <a:prstGeom prst="rect">
            <a:avLst/>
          </a:prstGeom>
          <a:noFill/>
        </p:spPr>
        <p:txBody>
          <a:bodyPr wrap="none" rtlCol="0">
            <a:spAutoFit/>
          </a:bodyPr>
          <a:lstStyle/>
          <a:p>
            <a:pPr algn="ctr"/>
            <a:r>
              <a:rPr lang="de-DE" smtClean="0">
                <a:solidFill>
                  <a:srgbClr val="FF0000"/>
                </a:solidFill>
              </a:rPr>
              <a:t> Semantic </a:t>
            </a:r>
          </a:p>
          <a:p>
            <a:pPr algn="ctr"/>
            <a:r>
              <a:rPr lang="de-DE" smtClean="0">
                <a:solidFill>
                  <a:srgbClr val="FF0000"/>
                </a:solidFill>
              </a:rPr>
              <a:t>content</a:t>
            </a:r>
            <a:endParaRPr lang="de-DE">
              <a:solidFill>
                <a:srgbClr val="FF0000"/>
              </a:solidFill>
            </a:endParaRPr>
          </a:p>
        </p:txBody>
      </p:sp>
      <p:sp>
        <p:nvSpPr>
          <p:cNvPr id="14" name="TextBox 13"/>
          <p:cNvSpPr txBox="1"/>
          <p:nvPr/>
        </p:nvSpPr>
        <p:spPr>
          <a:xfrm>
            <a:off x="5076056" y="3573016"/>
            <a:ext cx="851515" cy="646331"/>
          </a:xfrm>
          <a:prstGeom prst="rect">
            <a:avLst/>
          </a:prstGeom>
          <a:noFill/>
        </p:spPr>
        <p:txBody>
          <a:bodyPr wrap="none" rtlCol="0">
            <a:spAutoFit/>
          </a:bodyPr>
          <a:lstStyle/>
          <a:p>
            <a:pPr algn="ctr"/>
            <a:r>
              <a:rPr lang="de-DE" smtClean="0">
                <a:solidFill>
                  <a:schemeClr val="bg1">
                    <a:lumMod val="50000"/>
                  </a:schemeClr>
                </a:solidFill>
              </a:rPr>
              <a:t>Tree</a:t>
            </a:r>
          </a:p>
          <a:p>
            <a:pPr algn="ctr"/>
            <a:r>
              <a:rPr lang="de-DE" smtClean="0">
                <a:solidFill>
                  <a:schemeClr val="bg1">
                    <a:lumMod val="50000"/>
                  </a:schemeClr>
                </a:solidFill>
              </a:rPr>
              <a:t>shape</a:t>
            </a:r>
            <a:endParaRPr lang="de-DE">
              <a:solidFill>
                <a:schemeClr val="bg1">
                  <a:lumMod val="50000"/>
                </a:schemeClr>
              </a:solidFill>
            </a:endParaRPr>
          </a:p>
        </p:txBody>
      </p:sp>
      <p:sp>
        <p:nvSpPr>
          <p:cNvPr id="15" name="TextBox 14"/>
          <p:cNvSpPr txBox="1"/>
          <p:nvPr/>
        </p:nvSpPr>
        <p:spPr>
          <a:xfrm>
            <a:off x="1187624" y="3904310"/>
            <a:ext cx="989373" cy="1200329"/>
          </a:xfrm>
          <a:prstGeom prst="rect">
            <a:avLst/>
          </a:prstGeom>
          <a:noFill/>
        </p:spPr>
        <p:txBody>
          <a:bodyPr wrap="none" rtlCol="0">
            <a:spAutoFit/>
          </a:bodyPr>
          <a:lstStyle/>
          <a:p>
            <a:r>
              <a:rPr lang="de-DE" sz="2400" i="1" smtClean="0">
                <a:solidFill>
                  <a:srgbClr val="FFC000"/>
                </a:solidFill>
              </a:rPr>
              <a:t>RDFe</a:t>
            </a:r>
          </a:p>
          <a:p>
            <a:r>
              <a:rPr lang="de-DE" sz="2400" i="1" smtClean="0">
                <a:solidFill>
                  <a:srgbClr val="FFC000"/>
                </a:solidFill>
              </a:rPr>
              <a:t>RDFa</a:t>
            </a:r>
          </a:p>
          <a:p>
            <a:r>
              <a:rPr lang="de-DE" sz="2400" i="1" smtClean="0">
                <a:solidFill>
                  <a:srgbClr val="FFC000"/>
                </a:solidFill>
              </a:rPr>
              <a:t>       ?</a:t>
            </a:r>
            <a:endParaRPr lang="de-DE" sz="2400" i="1">
              <a:solidFill>
                <a:srgbClr val="FFC000"/>
              </a:solidFill>
            </a:endParaRPr>
          </a:p>
        </p:txBody>
      </p:sp>
      <p:sp>
        <p:nvSpPr>
          <p:cNvPr id="16" name="TextBox 15"/>
          <p:cNvSpPr txBox="1"/>
          <p:nvPr/>
        </p:nvSpPr>
        <p:spPr>
          <a:xfrm>
            <a:off x="6295598" y="3904310"/>
            <a:ext cx="1516762" cy="1200329"/>
          </a:xfrm>
          <a:prstGeom prst="rect">
            <a:avLst/>
          </a:prstGeom>
          <a:noFill/>
        </p:spPr>
        <p:txBody>
          <a:bodyPr wrap="none" rtlCol="0">
            <a:spAutoFit/>
          </a:bodyPr>
          <a:lstStyle/>
          <a:p>
            <a:r>
              <a:rPr lang="de-DE" sz="2400" i="1" smtClean="0">
                <a:solidFill>
                  <a:srgbClr val="FFC000"/>
                </a:solidFill>
              </a:rPr>
              <a:t>GraphQL</a:t>
            </a:r>
          </a:p>
          <a:p>
            <a:r>
              <a:rPr lang="de-DE" sz="2400" i="1" smtClean="0">
                <a:solidFill>
                  <a:srgbClr val="FFC000"/>
                </a:solidFill>
              </a:rPr>
              <a:t>?</a:t>
            </a:r>
          </a:p>
          <a:p>
            <a:r>
              <a:rPr lang="de-DE" sz="2400" i="1" smtClean="0">
                <a:solidFill>
                  <a:srgbClr val="FFC000"/>
                </a:solidFill>
              </a:rPr>
              <a:t>?</a:t>
            </a:r>
            <a:endParaRPr lang="de-DE" sz="2400" i="1">
              <a:solidFill>
                <a:srgbClr val="FFC000"/>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512" y="5104639"/>
            <a:ext cx="1908163" cy="1200296"/>
          </a:xfrm>
          <a:prstGeom prst="rect">
            <a:avLst/>
          </a:prstGeom>
        </p:spPr>
      </p:pic>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6444208" y="5037016"/>
            <a:ext cx="1908163" cy="1200296"/>
          </a:xfrm>
          <a:prstGeom prst="rect">
            <a:avLst/>
          </a:prstGeom>
        </p:spPr>
      </p:pic>
      <p:sp>
        <p:nvSpPr>
          <p:cNvPr id="5" name="Slide Number Placeholder 4"/>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17" name="Left-Right Arrow 16"/>
          <p:cNvSpPr/>
          <p:nvPr/>
        </p:nvSpPr>
        <p:spPr bwMode="auto">
          <a:xfrm>
            <a:off x="2523949" y="2511238"/>
            <a:ext cx="618524" cy="150297"/>
          </a:xfrm>
          <a:prstGeom prst="leftRightArrow">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Left-Right Arrow 19"/>
          <p:cNvSpPr/>
          <p:nvPr/>
        </p:nvSpPr>
        <p:spPr bwMode="auto">
          <a:xfrm>
            <a:off x="5457362" y="2503028"/>
            <a:ext cx="618524" cy="150297"/>
          </a:xfrm>
          <a:prstGeom prst="leftRightArrow">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52401" y="2244806"/>
            <a:ext cx="258221" cy="258221"/>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52957" y="2235669"/>
            <a:ext cx="260339" cy="257227"/>
          </a:xfrm>
          <a:prstGeom prst="rect">
            <a:avLst/>
          </a:prstGeom>
        </p:spPr>
      </p:pic>
      <p:sp>
        <p:nvSpPr>
          <p:cNvPr id="6" name="Footer Placeholder 5"/>
          <p:cNvSpPr>
            <a:spLocks noGrp="1"/>
          </p:cNvSpPr>
          <p:nvPr>
            <p:ph type="ftr" sz="quarter" idx="11"/>
          </p:nvPr>
        </p:nvSpPr>
        <p:spPr/>
        <p:txBody>
          <a:bodyPr/>
          <a:lstStyle/>
          <a:p>
            <a:pPr>
              <a:defRPr/>
            </a:pPr>
            <a:r>
              <a:rPr lang="de-DE" altLang="en-US" smtClean="0"/>
              <a:t>RDFe</a:t>
            </a:r>
            <a:endParaRPr lang="de-DE" altLang="en-US"/>
          </a:p>
        </p:txBody>
      </p:sp>
    </p:spTree>
    <p:extLst>
      <p:ext uri="{BB962C8B-B14F-4D97-AF65-F5344CB8AC3E}">
        <p14:creationId xmlns:p14="http://schemas.microsoft.com/office/powerpoint/2010/main" val="341962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P spid="17"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6217" y="1412776"/>
            <a:ext cx="7374135" cy="5909310"/>
          </a:xfrm>
          <a:prstGeom prst="rect">
            <a:avLst/>
          </a:prstGeom>
          <a:noFill/>
        </p:spPr>
        <p:txBody>
          <a:bodyPr wrap="none" rtlCol="0">
            <a:spAutoFit/>
          </a:bodyPr>
          <a:lstStyle/>
          <a:p>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painter</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&lt;familyName&gt;</a:t>
            </a:r>
            <a:r>
              <a:rPr lang="en-US" sz="2400">
                <a:solidFill>
                  <a:srgbClr val="0070C0"/>
                </a:solidFill>
                <a:latin typeface="Courier New" panose="02070309020205020404" pitchFamily="49" charset="0"/>
                <a:cs typeface="Courier New" panose="02070309020205020404" pitchFamily="49" charset="0"/>
              </a:rPr>
              <a:t>Magritte</a:t>
            </a:r>
            <a:r>
              <a:rPr lang="en-US" sz="2400" b="0">
                <a:latin typeface="Courier New" panose="02070309020205020404" pitchFamily="49" charset="0"/>
                <a:cs typeface="Courier New" panose="02070309020205020404" pitchFamily="49" charset="0"/>
              </a:rPr>
              <a:t>&lt;/familyName&gt;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&lt;givenName&gt;</a:t>
            </a:r>
            <a:r>
              <a:rPr lang="en-US" sz="2400">
                <a:solidFill>
                  <a:srgbClr val="0070C0"/>
                </a:solidFill>
                <a:latin typeface="Courier New" panose="02070309020205020404" pitchFamily="49" charset="0"/>
                <a:cs typeface="Courier New" panose="02070309020205020404" pitchFamily="49" charset="0"/>
              </a:rPr>
              <a:t>Rene</a:t>
            </a:r>
            <a:r>
              <a:rPr lang="en-US" sz="2400" b="0">
                <a:latin typeface="Courier New" panose="02070309020205020404" pitchFamily="49" charset="0"/>
                <a:cs typeface="Courier New" panose="02070309020205020404" pitchFamily="49" charset="0"/>
              </a:rPr>
              <a:t>&lt;/givenName&gt;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&lt;/name&gt;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a:t>
            </a:r>
            <a:r>
              <a:rPr lang="en-US" sz="2400">
                <a:solidFill>
                  <a:srgbClr val="FF0000"/>
                </a:solidFill>
                <a:latin typeface="Courier New" panose="02070309020205020404" pitchFamily="49" charset="0"/>
                <a:cs typeface="Courier New" panose="02070309020205020404" pitchFamily="49" charset="0"/>
              </a:rPr>
              <a:t>painting</a:t>
            </a:r>
            <a:r>
              <a:rPr lang="en-US" sz="2400" b="0">
                <a:latin typeface="Courier New" panose="02070309020205020404" pitchFamily="49" charset="0"/>
                <a:cs typeface="Courier New" panose="02070309020205020404" pitchFamily="49" charset="0"/>
              </a:rPr>
              <a:t>&gt;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&lt;title&gt;</a:t>
            </a:r>
            <a:r>
              <a:rPr lang="en-US" sz="2400">
                <a:solidFill>
                  <a:srgbClr val="0070C0"/>
                </a:solidFill>
                <a:latin typeface="Courier New" panose="02070309020205020404" pitchFamily="49" charset="0"/>
                <a:cs typeface="Courier New" panose="02070309020205020404" pitchFamily="49" charset="0"/>
              </a:rPr>
              <a:t>Clairvoyance</a:t>
            </a:r>
            <a:r>
              <a:rPr lang="en-US" sz="2400" b="0">
                <a:latin typeface="Courier New" panose="02070309020205020404" pitchFamily="49" charset="0"/>
                <a:cs typeface="Courier New" panose="02070309020205020404" pitchFamily="49" charset="0"/>
              </a:rPr>
              <a:t>&lt;/title&gt;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&lt;date&gt;</a:t>
            </a:r>
            <a:r>
              <a:rPr lang="en-US" sz="2400">
                <a:solidFill>
                  <a:srgbClr val="0070C0"/>
                </a:solidFill>
                <a:latin typeface="Courier New" panose="02070309020205020404" pitchFamily="49" charset="0"/>
                <a:cs typeface="Courier New" panose="02070309020205020404" pitchFamily="49" charset="0"/>
              </a:rPr>
              <a:t>1936</a:t>
            </a:r>
            <a:r>
              <a:rPr lang="en-US" sz="2400" b="0">
                <a:latin typeface="Courier New" panose="02070309020205020404" pitchFamily="49" charset="0"/>
                <a:cs typeface="Courier New" panose="02070309020205020404" pitchFamily="49" charset="0"/>
              </a:rPr>
              <a:t>&lt;/date&gt;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&lt;/paintings&gt;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  &lt;/painter&gt;</a:t>
            </a:r>
            <a:br>
              <a:rPr lang="en-US" sz="2400" b="0">
                <a:latin typeface="Courier New" panose="02070309020205020404" pitchFamily="49" charset="0"/>
                <a:cs typeface="Courier New" panose="02070309020205020404" pitchFamily="49" charset="0"/>
              </a:rPr>
            </a:br>
            <a:r>
              <a:rPr lang="en-US" sz="2400" b="0">
                <a:latin typeface="Courier New" panose="02070309020205020404" pitchFamily="49" charset="0"/>
                <a:cs typeface="Courier New" panose="02070309020205020404" pitchFamily="49" charset="0"/>
              </a:rPr>
              <a:t>&lt;/painters&gt;</a:t>
            </a:r>
            <a:br>
              <a:rPr lang="en-US" sz="2400" b="0">
                <a:latin typeface="Courier New" panose="02070309020205020404" pitchFamily="49" charset="0"/>
                <a:cs typeface="Courier New" panose="02070309020205020404" pitchFamily="49" charset="0"/>
              </a:rPr>
            </a:br>
            <a:endParaRPr lang="en-US" sz="2400" b="0">
              <a:latin typeface="Courier New" panose="02070309020205020404" pitchFamily="49" charset="0"/>
              <a:cs typeface="Courier New" panose="02070309020205020404" pitchFamily="49" charset="0"/>
            </a:endParaRPr>
          </a:p>
          <a:p>
            <a:endParaRPr lang="de-DE"/>
          </a:p>
        </p:txBody>
      </p:sp>
      <p:cxnSp>
        <p:nvCxnSpPr>
          <p:cNvPr id="8" name="Straight Arrow Connector 7"/>
          <p:cNvCxnSpPr/>
          <p:nvPr/>
        </p:nvCxnSpPr>
        <p:spPr bwMode="auto">
          <a:xfrm>
            <a:off x="395536" y="2010106"/>
            <a:ext cx="1080120" cy="1116124"/>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p:cNvCxnSpPr/>
          <p:nvPr/>
        </p:nvCxnSpPr>
        <p:spPr bwMode="auto">
          <a:xfrm>
            <a:off x="395536" y="2010106"/>
            <a:ext cx="1138758" cy="223224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p:cNvCxnSpPr/>
          <p:nvPr/>
        </p:nvCxnSpPr>
        <p:spPr bwMode="auto">
          <a:xfrm>
            <a:off x="539552" y="4149080"/>
            <a:ext cx="1356684" cy="396044"/>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p:nvPr/>
        </p:nvCxnSpPr>
        <p:spPr bwMode="auto">
          <a:xfrm>
            <a:off x="529597" y="4149080"/>
            <a:ext cx="1366639" cy="792088"/>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p:nvPr/>
        </p:nvCxnSpPr>
        <p:spPr bwMode="auto">
          <a:xfrm flipV="1">
            <a:off x="539552" y="2062247"/>
            <a:ext cx="288032" cy="2077698"/>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p:nvPr/>
        </p:nvCxnSpPr>
        <p:spPr bwMode="auto">
          <a:xfrm>
            <a:off x="395536" y="2010106"/>
            <a:ext cx="1109439" cy="719336"/>
          </a:xfrm>
          <a:prstGeom prst="straightConnector1">
            <a:avLst/>
          </a:prstGeom>
          <a:solidFill>
            <a:schemeClr val="accent1"/>
          </a:solidFill>
          <a:ln w="25400" cap="flat" cmpd="sng" algn="ctr">
            <a:solidFill>
              <a:srgbClr val="0070C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ounded Rectangular Callout 28"/>
          <p:cNvSpPr/>
          <p:nvPr/>
        </p:nvSpPr>
        <p:spPr bwMode="auto">
          <a:xfrm>
            <a:off x="2699792" y="1556792"/>
            <a:ext cx="2016224" cy="360040"/>
          </a:xfrm>
          <a:prstGeom prst="wedgeRoundRectCallout">
            <a:avLst>
              <a:gd name="adj1" fmla="val -59922"/>
              <a:gd name="adj2" fmla="val 71667"/>
              <a:gd name="adj3" fmla="val 16667"/>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Resource node</a:t>
            </a:r>
          </a:p>
        </p:txBody>
      </p:sp>
      <p:sp>
        <p:nvSpPr>
          <p:cNvPr id="30" name="Rounded Rectangular Callout 29"/>
          <p:cNvSpPr/>
          <p:nvPr/>
        </p:nvSpPr>
        <p:spPr bwMode="auto">
          <a:xfrm>
            <a:off x="3707904" y="3717032"/>
            <a:ext cx="2016224" cy="360040"/>
          </a:xfrm>
          <a:prstGeom prst="wedgeRoundRectCallout">
            <a:avLst>
              <a:gd name="adj1" fmla="val -64140"/>
              <a:gd name="adj2" fmla="val 80527"/>
              <a:gd name="adj3" fmla="val 16667"/>
            </a:avLst>
          </a:prstGeom>
          <a:solidFill>
            <a:srgbClr val="FF000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Resource node </a:t>
            </a:r>
          </a:p>
        </p:txBody>
      </p:sp>
      <p:sp>
        <p:nvSpPr>
          <p:cNvPr id="32" name="Rounded Rectangular Callout 31"/>
          <p:cNvSpPr/>
          <p:nvPr/>
        </p:nvSpPr>
        <p:spPr bwMode="auto">
          <a:xfrm>
            <a:off x="6228184" y="1844824"/>
            <a:ext cx="1512168" cy="360040"/>
          </a:xfrm>
          <a:prstGeom prst="wedgeRoundRectCallout">
            <a:avLst>
              <a:gd name="adj1" fmla="val -55678"/>
              <a:gd name="adj2" fmla="val 161115"/>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10" name="Slide Number Placeholder 9"/>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3" name="TextBox 2"/>
          <p:cNvSpPr txBox="1"/>
          <p:nvPr/>
        </p:nvSpPr>
        <p:spPr>
          <a:xfrm>
            <a:off x="24863" y="4283804"/>
            <a:ext cx="1364541" cy="369332"/>
          </a:xfrm>
          <a:prstGeom prst="rect">
            <a:avLst/>
          </a:prstGeom>
          <a:solidFill>
            <a:srgbClr val="00B050"/>
          </a:solidFill>
        </p:spPr>
        <p:txBody>
          <a:bodyPr wrap="none" rtlCol="0">
            <a:spAutoFit/>
          </a:bodyPr>
          <a:lstStyle/>
          <a:p>
            <a:r>
              <a:rPr lang="de-DE" smtClean="0">
                <a:solidFill>
                  <a:schemeClr val="bg1"/>
                </a:solidFill>
              </a:rPr>
              <a:t>Value Expr</a:t>
            </a:r>
            <a:endParaRPr lang="de-DE">
              <a:solidFill>
                <a:schemeClr val="bg1"/>
              </a:solidFill>
            </a:endParaRPr>
          </a:p>
        </p:txBody>
      </p:sp>
      <p:sp>
        <p:nvSpPr>
          <p:cNvPr id="21" name="TextBox 20"/>
          <p:cNvSpPr txBox="1"/>
          <p:nvPr/>
        </p:nvSpPr>
        <p:spPr>
          <a:xfrm>
            <a:off x="4711739" y="1187460"/>
            <a:ext cx="1056700" cy="369332"/>
          </a:xfrm>
          <a:prstGeom prst="rect">
            <a:avLst/>
          </a:prstGeom>
          <a:solidFill>
            <a:srgbClr val="00B050"/>
          </a:solidFill>
        </p:spPr>
        <p:txBody>
          <a:bodyPr wrap="none" rtlCol="0">
            <a:spAutoFit/>
          </a:bodyPr>
          <a:lstStyle/>
          <a:p>
            <a:r>
              <a:rPr lang="de-DE" smtClean="0">
                <a:solidFill>
                  <a:schemeClr val="bg1"/>
                </a:solidFill>
              </a:rPr>
              <a:t>IRI Expr</a:t>
            </a:r>
            <a:endParaRPr lang="de-DE">
              <a:solidFill>
                <a:schemeClr val="bg1"/>
              </a:solidFill>
            </a:endParaRPr>
          </a:p>
        </p:txBody>
      </p:sp>
      <p:sp>
        <p:nvSpPr>
          <p:cNvPr id="6" name="Title 5"/>
          <p:cNvSpPr>
            <a:spLocks noGrp="1"/>
          </p:cNvSpPr>
          <p:nvPr>
            <p:ph type="title"/>
          </p:nvPr>
        </p:nvSpPr>
        <p:spPr/>
        <p:txBody>
          <a:bodyPr/>
          <a:lstStyle/>
          <a:p>
            <a:r>
              <a:rPr lang="de-DE" smtClean="0"/>
              <a:t>RDF-in-XML</a:t>
            </a:r>
            <a:endParaRPr lang="de-DE"/>
          </a:p>
        </p:txBody>
      </p:sp>
      <p:sp>
        <p:nvSpPr>
          <p:cNvPr id="20" name="Rounded Rectangular Callout 19"/>
          <p:cNvSpPr/>
          <p:nvPr/>
        </p:nvSpPr>
        <p:spPr bwMode="auto">
          <a:xfrm>
            <a:off x="6380584" y="3356992"/>
            <a:ext cx="1512168" cy="360040"/>
          </a:xfrm>
          <a:prstGeom prst="wedgeRoundRectCallout">
            <a:avLst>
              <a:gd name="adj1" fmla="val -85210"/>
              <a:gd name="adj2" fmla="val -81044"/>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3" name="Rounded Rectangular Callout 22"/>
          <p:cNvSpPr/>
          <p:nvPr/>
        </p:nvSpPr>
        <p:spPr bwMode="auto">
          <a:xfrm>
            <a:off x="6532984" y="3933056"/>
            <a:ext cx="1512168" cy="360040"/>
          </a:xfrm>
          <a:prstGeom prst="wedgeRoundRectCallout">
            <a:avLst>
              <a:gd name="adj1" fmla="val -83804"/>
              <a:gd name="adj2" fmla="val 72520"/>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4" name="Rounded Rectangular Callout 23"/>
          <p:cNvSpPr/>
          <p:nvPr/>
        </p:nvSpPr>
        <p:spPr bwMode="auto">
          <a:xfrm>
            <a:off x="5292080" y="5085184"/>
            <a:ext cx="1512168" cy="360040"/>
          </a:xfrm>
          <a:prstGeom prst="wedgeRoundRectCallout">
            <a:avLst>
              <a:gd name="adj1" fmla="val -87320"/>
              <a:gd name="adj2" fmla="val -57419"/>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5" name="Rounded Rectangular Callout 24"/>
          <p:cNvSpPr/>
          <p:nvPr/>
        </p:nvSpPr>
        <p:spPr bwMode="auto">
          <a:xfrm>
            <a:off x="4202795" y="4077072"/>
            <a:ext cx="1512168" cy="360040"/>
          </a:xfrm>
          <a:prstGeom prst="wedgeRoundRectCallout">
            <a:avLst>
              <a:gd name="adj1" fmla="val -100678"/>
              <a:gd name="adj2" fmla="val -10169"/>
              <a:gd name="adj3" fmla="val 16667"/>
            </a:avLst>
          </a:prstGeom>
          <a:solidFill>
            <a:srgbClr val="0070C0"/>
          </a:solidFill>
          <a:ln w="95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smtClean="0">
                <a:ln>
                  <a:noFill/>
                </a:ln>
                <a:solidFill>
                  <a:schemeClr val="bg1"/>
                </a:solidFill>
                <a:effectLst/>
                <a:latin typeface="Arial" panose="020B0604020202020204" pitchFamily="34" charset="0"/>
              </a:rPr>
              <a:t> Value node</a:t>
            </a:r>
          </a:p>
        </p:txBody>
      </p:sp>
      <p:sp>
        <p:nvSpPr>
          <p:cNvPr id="27" name="TextBox 26"/>
          <p:cNvSpPr txBox="1"/>
          <p:nvPr/>
        </p:nvSpPr>
        <p:spPr>
          <a:xfrm>
            <a:off x="5774870" y="816787"/>
            <a:ext cx="1632764" cy="369332"/>
          </a:xfrm>
          <a:prstGeom prst="rect">
            <a:avLst/>
          </a:prstGeom>
          <a:solidFill>
            <a:schemeClr val="tx2">
              <a:lumMod val="40000"/>
              <a:lumOff val="60000"/>
            </a:schemeClr>
          </a:solidFill>
        </p:spPr>
        <p:txBody>
          <a:bodyPr wrap="square" rtlCol="0">
            <a:spAutoFit/>
          </a:bodyPr>
          <a:lstStyle/>
          <a:p>
            <a:r>
              <a:rPr lang="de-DE" smtClean="0">
                <a:solidFill>
                  <a:schemeClr val="bg1"/>
                </a:solidFill>
              </a:rPr>
              <a:t>Resource IRI</a:t>
            </a:r>
            <a:endParaRPr lang="de-DE">
              <a:solidFill>
                <a:schemeClr val="bg1"/>
              </a:solidFill>
            </a:endParaRPr>
          </a:p>
        </p:txBody>
      </p:sp>
      <p:sp>
        <p:nvSpPr>
          <p:cNvPr id="2" name="TextBox 1"/>
          <p:cNvSpPr txBox="1"/>
          <p:nvPr/>
        </p:nvSpPr>
        <p:spPr>
          <a:xfrm>
            <a:off x="148359" y="1701871"/>
            <a:ext cx="370614" cy="461665"/>
          </a:xfrm>
          <a:prstGeom prst="rect">
            <a:avLst/>
          </a:prstGeom>
          <a:noFill/>
        </p:spPr>
        <p:txBody>
          <a:bodyPr wrap="none" rtlCol="0">
            <a:spAutoFit/>
          </a:bodyPr>
          <a:lstStyle/>
          <a:p>
            <a:r>
              <a:rPr lang="de-DE" sz="2400" smtClean="0">
                <a:solidFill>
                  <a:srgbClr val="FF0000"/>
                </a:solidFill>
              </a:rPr>
              <a:t>●</a:t>
            </a:r>
            <a:endParaRPr lang="de-DE" sz="2400">
              <a:solidFill>
                <a:srgbClr val="FF0000"/>
              </a:solidFill>
            </a:endParaRPr>
          </a:p>
        </p:txBody>
      </p:sp>
      <p:sp>
        <p:nvSpPr>
          <p:cNvPr id="28" name="TextBox 27"/>
          <p:cNvSpPr txBox="1"/>
          <p:nvPr/>
        </p:nvSpPr>
        <p:spPr>
          <a:xfrm>
            <a:off x="272786" y="3903439"/>
            <a:ext cx="370614" cy="461665"/>
          </a:xfrm>
          <a:prstGeom prst="rect">
            <a:avLst/>
          </a:prstGeom>
          <a:noFill/>
        </p:spPr>
        <p:txBody>
          <a:bodyPr wrap="none" rtlCol="0">
            <a:spAutoFit/>
          </a:bodyPr>
          <a:lstStyle/>
          <a:p>
            <a:r>
              <a:rPr lang="de-DE" sz="2400" smtClean="0">
                <a:solidFill>
                  <a:srgbClr val="FF0000"/>
                </a:solidFill>
              </a:rPr>
              <a:t>●</a:t>
            </a:r>
            <a:endParaRPr lang="de-DE" sz="2400">
              <a:solidFill>
                <a:srgbClr val="FF0000"/>
              </a:solidFill>
            </a:endParaRPr>
          </a:p>
        </p:txBody>
      </p:sp>
    </p:spTree>
    <p:extLst>
      <p:ext uri="{BB962C8B-B14F-4D97-AF65-F5344CB8AC3E}">
        <p14:creationId xmlns:p14="http://schemas.microsoft.com/office/powerpoint/2010/main" val="376694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2" grpId="0" animBg="1"/>
      <p:bldP spid="3" grpId="0" animBg="1"/>
      <p:bldP spid="21" grpId="0" animBg="1"/>
      <p:bldP spid="20" grpId="0" animBg="1"/>
      <p:bldP spid="23" grpId="0" animBg="1"/>
      <p:bldP spid="24" grpId="0" animBg="1"/>
      <p:bldP spid="25" grpId="0" animBg="1"/>
      <p:bldP spid="27" grpId="0" animBg="1"/>
      <p:bldP spid="2"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Key concepts</a:t>
            </a:r>
            <a:endParaRPr lang="de-DE"/>
          </a:p>
        </p:txBody>
      </p:sp>
      <p:sp>
        <p:nvSpPr>
          <p:cNvPr id="3" name="Content Placeholder 2"/>
          <p:cNvSpPr>
            <a:spLocks noGrp="1"/>
          </p:cNvSpPr>
          <p:nvPr>
            <p:ph idx="1"/>
          </p:nvPr>
        </p:nvSpPr>
        <p:spPr/>
        <p:txBody>
          <a:bodyPr/>
          <a:lstStyle/>
          <a:p>
            <a:r>
              <a:rPr lang="de-DE" smtClean="0"/>
              <a:t>Resource nodes</a:t>
            </a:r>
          </a:p>
          <a:p>
            <a:r>
              <a:rPr lang="de-DE" smtClean="0"/>
              <a:t>Value nodes</a:t>
            </a:r>
          </a:p>
          <a:p>
            <a:r>
              <a:rPr lang="de-DE" smtClean="0"/>
              <a:t>Value expression</a:t>
            </a:r>
          </a:p>
          <a:p>
            <a:r>
              <a:rPr lang="de-DE" smtClean="0"/>
              <a:t>IRI expression</a:t>
            </a:r>
          </a:p>
          <a:p>
            <a:pPr marL="0" indent="0">
              <a:buNone/>
            </a:pPr>
            <a:endParaRPr lang="de-DE"/>
          </a:p>
        </p:txBody>
      </p:sp>
      <p:sp>
        <p:nvSpPr>
          <p:cNvPr id="8" name="TextBox 7"/>
          <p:cNvSpPr txBox="1"/>
          <p:nvPr/>
        </p:nvSpPr>
        <p:spPr>
          <a:xfrm>
            <a:off x="472216" y="4120616"/>
            <a:ext cx="8213584" cy="2215991"/>
          </a:xfrm>
          <a:prstGeom prst="rect">
            <a:avLst/>
          </a:prstGeom>
          <a:noFill/>
        </p:spPr>
        <p:txBody>
          <a:bodyPr wrap="square" rtlCol="0">
            <a:spAutoFit/>
          </a:bodyPr>
          <a:lstStyle/>
          <a:p>
            <a:r>
              <a:rPr lang="de-DE" sz="2400" smtClean="0">
                <a:solidFill>
                  <a:srgbClr val="00B050"/>
                </a:solidFill>
              </a:rPr>
              <a:t>  </a:t>
            </a:r>
            <a:r>
              <a:rPr lang="de-DE" sz="2400" i="1" smtClean="0">
                <a:solidFill>
                  <a:srgbClr val="00B050"/>
                </a:solidFill>
              </a:rPr>
              <a:t>                                Mapping</a:t>
            </a:r>
          </a:p>
          <a:p>
            <a:endParaRPr lang="de-DE" sz="2400">
              <a:solidFill>
                <a:srgbClr val="00B050"/>
              </a:solidFill>
            </a:endParaRPr>
          </a:p>
          <a:p>
            <a:pPr marL="0" indent="0">
              <a:buNone/>
            </a:pPr>
            <a:r>
              <a:rPr lang="de-DE" sz="2400" u="sng" smtClean="0">
                <a:solidFill>
                  <a:srgbClr val="00B050"/>
                </a:solidFill>
              </a:rPr>
              <a:t>semantic</a:t>
            </a:r>
            <a:r>
              <a:rPr lang="de-DE" sz="2400" smtClean="0">
                <a:solidFill>
                  <a:srgbClr val="00B050"/>
                </a:solidFill>
              </a:rPr>
              <a:t>  relationship: 	 subject – object	     </a:t>
            </a:r>
          </a:p>
          <a:p>
            <a:pPr marL="0" indent="0">
              <a:buNone/>
            </a:pPr>
            <a:r>
              <a:rPr lang="de-DE" sz="2400">
                <a:solidFill>
                  <a:srgbClr val="00B050"/>
                </a:solidFill>
              </a:rPr>
              <a:t> </a:t>
            </a:r>
            <a:r>
              <a:rPr lang="de-DE" sz="2400" smtClean="0">
                <a:solidFill>
                  <a:srgbClr val="00B050"/>
                </a:solidFill>
              </a:rPr>
              <a:t>                                       =&gt;</a:t>
            </a:r>
          </a:p>
          <a:p>
            <a:pPr marL="0" indent="0">
              <a:buNone/>
            </a:pPr>
            <a:r>
              <a:rPr lang="de-DE" sz="2400" u="sng" smtClean="0">
                <a:solidFill>
                  <a:srgbClr val="00B050"/>
                </a:solidFill>
              </a:rPr>
              <a:t>structural</a:t>
            </a:r>
            <a:r>
              <a:rPr lang="de-DE" sz="2400" smtClean="0">
                <a:solidFill>
                  <a:srgbClr val="00B050"/>
                </a:solidFill>
              </a:rPr>
              <a:t> relationship: 	resourceNode – valueNode</a:t>
            </a:r>
            <a:endParaRPr lang="de-DE" sz="2400">
              <a:solidFill>
                <a:srgbClr val="00B050"/>
              </a:solidFill>
            </a:endParaRPr>
          </a:p>
          <a:p>
            <a:endParaRPr lang="de-DE"/>
          </a:p>
        </p:txBody>
      </p:sp>
      <p:sp>
        <p:nvSpPr>
          <p:cNvPr id="9" name="Rounded Rectangle 8"/>
          <p:cNvSpPr/>
          <p:nvPr/>
        </p:nvSpPr>
        <p:spPr bwMode="auto">
          <a:xfrm>
            <a:off x="467544" y="4026836"/>
            <a:ext cx="8213584" cy="2642524"/>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0" name="TextBox 9"/>
          <p:cNvSpPr txBox="1"/>
          <p:nvPr/>
        </p:nvSpPr>
        <p:spPr>
          <a:xfrm>
            <a:off x="6763356" y="4530386"/>
            <a:ext cx="1928733" cy="461665"/>
          </a:xfrm>
          <a:prstGeom prst="rect">
            <a:avLst/>
          </a:prstGeom>
          <a:solidFill>
            <a:srgbClr val="C00000"/>
          </a:solidFill>
        </p:spPr>
        <p:txBody>
          <a:bodyPr wrap="none" rtlCol="0">
            <a:spAutoFit/>
          </a:bodyPr>
          <a:lstStyle/>
          <a:p>
            <a:r>
              <a:rPr lang="de-DE" sz="2400" smtClean="0">
                <a:solidFill>
                  <a:schemeClr val="bg1"/>
                </a:solidFill>
              </a:rPr>
              <a:t>Property IRI</a:t>
            </a:r>
            <a:endParaRPr lang="de-DE" sz="2400">
              <a:solidFill>
                <a:schemeClr val="bg1"/>
              </a:solidFill>
            </a:endParaRPr>
          </a:p>
        </p:txBody>
      </p:sp>
      <p:sp>
        <p:nvSpPr>
          <p:cNvPr id="11" name="TextBox 10"/>
          <p:cNvSpPr txBox="1"/>
          <p:nvPr/>
        </p:nvSpPr>
        <p:spPr>
          <a:xfrm>
            <a:off x="6741584" y="5949280"/>
            <a:ext cx="1927772" cy="461665"/>
          </a:xfrm>
          <a:prstGeom prst="rect">
            <a:avLst/>
          </a:prstGeom>
          <a:solidFill>
            <a:srgbClr val="00B050"/>
          </a:solidFill>
        </p:spPr>
        <p:txBody>
          <a:bodyPr wrap="none" rtlCol="0">
            <a:spAutoFit/>
          </a:bodyPr>
          <a:lstStyle/>
          <a:p>
            <a:r>
              <a:rPr lang="de-DE" sz="2400" smtClean="0">
                <a:solidFill>
                  <a:schemeClr val="bg1"/>
                </a:solidFill>
              </a:rPr>
              <a:t>Value Expr  </a:t>
            </a:r>
            <a:endParaRPr lang="de-DE" sz="2400">
              <a:solidFill>
                <a:schemeClr val="bg1"/>
              </a:solidFill>
            </a:endParaRPr>
          </a:p>
        </p:txBody>
      </p:sp>
    </p:spTree>
    <p:extLst>
      <p:ext uri="{BB962C8B-B14F-4D97-AF65-F5344CB8AC3E}">
        <p14:creationId xmlns:p14="http://schemas.microsoft.com/office/powerpoint/2010/main" val="143230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Let RDF pull </a:t>
            </a:r>
            <a:r>
              <a:rPr lang="de-DE" smtClean="0">
                <a:solidFill>
                  <a:srgbClr val="00B050"/>
                </a:solidFill>
              </a:rPr>
              <a:t>…</a:t>
            </a:r>
            <a:endParaRPr lang="de-DE">
              <a:solidFill>
                <a:srgbClr val="00B050"/>
              </a:solidFill>
            </a:endParaRPr>
          </a:p>
        </p:txBody>
      </p:sp>
      <p:sp>
        <p:nvSpPr>
          <p:cNvPr id="7" name="TextBox 6"/>
          <p:cNvSpPr txBox="1"/>
          <p:nvPr/>
        </p:nvSpPr>
        <p:spPr>
          <a:xfrm>
            <a:off x="275715" y="1580014"/>
            <a:ext cx="7766870" cy="4801314"/>
          </a:xfrm>
          <a:prstGeom prst="rect">
            <a:avLst/>
          </a:prstGeom>
          <a:noFill/>
        </p:spPr>
        <p:txBody>
          <a:bodyPr wrap="none" rtlCol="0">
            <a:spAutoFit/>
          </a:bodyPr>
          <a:lstStyle/>
          <a:p>
            <a:r>
              <a:rPr lang="en-US">
                <a:latin typeface="Courier New" panose="02070309020205020404" pitchFamily="49" charset="0"/>
                <a:cs typeface="Courier New" panose="02070309020205020404" pitchFamily="49" charset="0"/>
              </a:rPr>
              <a:t>&lt;</a:t>
            </a:r>
            <a:r>
              <a:rPr lang="en-US" smtClean="0">
                <a:latin typeface="Courier New" panose="02070309020205020404" pitchFamily="49" charset="0"/>
                <a:cs typeface="Courier New" panose="02070309020205020404" pitchFamily="49" charset="0"/>
              </a:rPr>
              <a:t>semanticMap&gt;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cult:artist</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a:solidFill>
                  <a:schemeClr val="tx2">
                    <a:lumMod val="60000"/>
                    <a:lumOff val="40000"/>
                  </a:schemeClr>
                </a:solidFill>
                <a:latin typeface="Courier New" panose="02070309020205020404" pitchFamily="49" charset="0"/>
                <a:cs typeface="Courier New" panose="02070309020205020404" pitchFamily="49" charset="0"/>
              </a:rPr>
              <a:t>painter</a:t>
            </a:r>
            <a:r>
              <a:rPr lang="en-US" smtClean="0">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&lt;</a:t>
            </a:r>
            <a:r>
              <a:rPr lang="en-US">
                <a:latin typeface="Courier New" panose="02070309020205020404" pitchFamily="49" charset="0"/>
                <a:cs typeface="Courier New" panose="02070309020205020404" pitchFamily="49" charset="0"/>
              </a:rPr>
              <a:t>property </a:t>
            </a:r>
            <a:r>
              <a:rPr lang="en-US" smtClean="0">
                <a:latin typeface="Courier New" panose="02070309020205020404" pitchFamily="49" charset="0"/>
                <a:cs typeface="Courier New" panose="02070309020205020404" pitchFamily="49" charset="0"/>
              </a:rPr>
              <a:t>iri</a:t>
            </a:r>
            <a:r>
              <a:rPr lang="en-US">
                <a:latin typeface="Courier New" panose="02070309020205020404" pitchFamily="49" charset="0"/>
                <a:cs typeface="Courier New" panose="02070309020205020404" pitchFamily="49" charset="0"/>
              </a:rPr>
              <a:t>="</a:t>
            </a:r>
            <a:r>
              <a:rPr lang="en-US">
                <a:solidFill>
                  <a:srgbClr val="0070C0"/>
                </a:solidFill>
                <a:latin typeface="Courier New" panose="02070309020205020404" pitchFamily="49" charset="0"/>
                <a:cs typeface="Courier New" panose="02070309020205020404" pitchFamily="49" charset="0"/>
              </a:rPr>
              <a:t>cult:lastName</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cult:firstName</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        </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smtClean="0">
                <a:latin typeface="Courier New" panose="02070309020205020404" pitchFamily="49" charset="0"/>
                <a:cs typeface="Courier New" panose="02070309020205020404" pitchFamily="49" charset="0"/>
              </a:rPr>
              <a:t>resource&gt;a</a:t>
            </a:r>
            <a:r>
              <a:rPr lang="en-US">
                <a:latin typeface="Courier New" panose="02070309020205020404" pitchFamily="49" charset="0"/>
                <a:cs typeface="Courier New" panose="02070309020205020404" pitchFamily="49" charset="0"/>
              </a:rPr>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a:t>
            </a:r>
            <a:r>
              <a:rPr lang="en-US">
                <a:solidFill>
                  <a:srgbClr val="FF0000"/>
                </a:solidFill>
                <a:latin typeface="Courier New" panose="02070309020205020404" pitchFamily="49" charset="0"/>
                <a:cs typeface="Courier New" panose="02070309020205020404" pitchFamily="49" charset="0"/>
              </a:rPr>
              <a:t>resource</a:t>
            </a:r>
            <a:r>
              <a:rPr lang="en-US">
                <a:latin typeface="Courier New" panose="02070309020205020404" pitchFamily="49" charset="0"/>
                <a:cs typeface="Courier New" panose="02070309020205020404" pitchFamily="49" charset="0"/>
              </a:rPr>
              <a:t> type="</a:t>
            </a:r>
            <a:r>
              <a:rPr lang="en-US">
                <a:solidFill>
                  <a:srgbClr val="FF0000"/>
                </a:solidFill>
                <a:latin typeface="Courier New" panose="02070309020205020404" pitchFamily="49" charset="0"/>
                <a:cs typeface="Courier New" panose="02070309020205020404" pitchFamily="49" charset="0"/>
              </a:rPr>
              <a:t>cult:painting</a:t>
            </a:r>
            <a:r>
              <a:rPr lang="en-US">
                <a:latin typeface="Courier New" panose="02070309020205020404" pitchFamily="49" charset="0"/>
                <a:cs typeface="Courier New" panose="02070309020205020404" pitchFamily="49" charset="0"/>
              </a:rPr>
              <a:t>" </a:t>
            </a:r>
            <a:endParaRPr lang="de-DE">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targetNodeName</a:t>
            </a:r>
            <a:r>
              <a:rPr lang="en-US">
                <a:latin typeface="Courier New" panose="02070309020205020404" pitchFamily="49" charset="0"/>
                <a:cs typeface="Courier New" panose="02070309020205020404" pitchFamily="49" charset="0"/>
              </a:rPr>
              <a:t>="</a:t>
            </a:r>
            <a:r>
              <a:rPr lang="en-US" smtClean="0">
                <a:solidFill>
                  <a:schemeClr val="tx2">
                    <a:lumMod val="60000"/>
                    <a:lumOff val="40000"/>
                  </a:schemeClr>
                </a:solidFill>
                <a:latin typeface="Courier New" panose="02070309020205020404" pitchFamily="49" charset="0"/>
                <a:cs typeface="Courier New" panose="02070309020205020404" pitchFamily="49" charset="0"/>
              </a:rPr>
              <a:t>painting</a:t>
            </a:r>
            <a:r>
              <a:rPr lang="en-US" smtClean="0">
                <a:latin typeface="Courier New" panose="02070309020205020404" pitchFamily="49" charset="0"/>
                <a:cs typeface="Courier New" panose="02070309020205020404" pitchFamily="49" charset="0"/>
              </a:rPr>
              <a:t>"</a:t>
            </a:r>
          </a:p>
          <a:p>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&gt;</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cult:inception</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/&gt;</a:t>
            </a:r>
            <a:r>
              <a:rPr lang="en-US" smtClean="0">
                <a:latin typeface="Courier New" panose="02070309020205020404" pitchFamily="49" charset="0"/>
                <a:cs typeface="Courier New" panose="02070309020205020404" pitchFamily="49" charset="0"/>
              </a:rPr>
              <a:t/>
            </a:r>
            <a:br>
              <a:rPr lang="en-US" smtClean="0">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&lt;property iri="</a:t>
            </a:r>
            <a:r>
              <a:rPr lang="en-US" smtClean="0">
                <a:solidFill>
                  <a:srgbClr val="0070C0"/>
                </a:solidFill>
                <a:latin typeface="Courier New" panose="02070309020205020404" pitchFamily="49" charset="0"/>
                <a:cs typeface="Courier New" panose="02070309020205020404" pitchFamily="49" charset="0"/>
              </a:rPr>
              <a:t>cult:title</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/&gt;        </a:t>
            </a:r>
            <a:endParaRPr lang="de-DE" smtClean="0">
              <a:latin typeface="Courier New" panose="02070309020205020404" pitchFamily="49" charset="0"/>
              <a:cs typeface="Courier New" panose="02070309020205020404" pitchFamily="49" charset="0"/>
            </a:endParaRPr>
          </a:p>
          <a:p>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&lt;property iri="</a:t>
            </a:r>
            <a:r>
              <a:rPr lang="en-US">
                <a:solidFill>
                  <a:srgbClr val="0070C0"/>
                </a:solidFill>
                <a:latin typeface="Courier New" panose="02070309020205020404" pitchFamily="49" charset="0"/>
                <a:cs typeface="Courier New" panose="02070309020205020404" pitchFamily="49" charset="0"/>
              </a:rPr>
              <a:t>cult:createdBy</a:t>
            </a:r>
            <a:r>
              <a:rPr lang="en-US">
                <a:latin typeface="Courier New" panose="02070309020205020404" pitchFamily="49" charset="0"/>
                <a:cs typeface="Courier New" panose="02070309020205020404" pitchFamily="49" charset="0"/>
              </a:rPr>
              <a:t>" </a:t>
            </a: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/&gt;        </a:t>
            </a:r>
            <a:br>
              <a:rPr lang="en-US">
                <a:latin typeface="Courier New" panose="02070309020205020404" pitchFamily="49" charset="0"/>
                <a:cs typeface="Courier New" panose="02070309020205020404" pitchFamily="49" charset="0"/>
              </a:rPr>
            </a:br>
            <a:r>
              <a:rPr lang="en-US" smtClean="0">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&lt;/resource&gt;</a:t>
            </a:r>
            <a:br>
              <a:rPr lang="en-US">
                <a:latin typeface="Courier New" panose="02070309020205020404" pitchFamily="49" charset="0"/>
                <a:cs typeface="Courier New" panose="02070309020205020404" pitchFamily="49" charset="0"/>
              </a:rPr>
            </a:br>
            <a:r>
              <a:rPr lang="en-US">
                <a:latin typeface="Courier New" panose="02070309020205020404" pitchFamily="49" charset="0"/>
                <a:cs typeface="Courier New" panose="02070309020205020404" pitchFamily="49" charset="0"/>
              </a:rPr>
              <a:t>&lt;/semanticMap &gt;</a:t>
            </a:r>
            <a:br>
              <a:rPr lang="en-US">
                <a:latin typeface="Courier New" panose="02070309020205020404" pitchFamily="49" charset="0"/>
                <a:cs typeface="Courier New" panose="02070309020205020404" pitchFamily="49" charset="0"/>
              </a:rPr>
            </a:br>
            <a:endParaRPr lang="de-DE">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60648"/>
            <a:ext cx="1619250" cy="1619250"/>
          </a:xfrm>
          <a:prstGeom prst="rect">
            <a:avLst/>
          </a:prstGeom>
        </p:spPr>
      </p:pic>
      <p:sp>
        <p:nvSpPr>
          <p:cNvPr id="4" name="Date Placeholder 3"/>
          <p:cNvSpPr>
            <a:spLocks noGrp="1"/>
          </p:cNvSpPr>
          <p:nvPr>
            <p:ph type="dt" sz="half" idx="10"/>
          </p:nvPr>
        </p:nvSpPr>
        <p:spPr/>
        <p:txBody>
          <a:bodyPr/>
          <a:lstStyle/>
          <a:p>
            <a:pPr>
              <a:defRPr/>
            </a:pPr>
            <a:r>
              <a:rPr lang="de-DE" altLang="de-DE" smtClean="0"/>
              <a:t>2019-02-09</a:t>
            </a:r>
            <a:endParaRPr lang="de-DE" altLang="en-US"/>
          </a:p>
        </p:txBody>
      </p:sp>
      <p:sp>
        <p:nvSpPr>
          <p:cNvPr id="5" name="Footer Placeholder 4"/>
          <p:cNvSpPr>
            <a:spLocks noGrp="1"/>
          </p:cNvSpPr>
          <p:nvPr>
            <p:ph type="ftr" sz="quarter" idx="11"/>
          </p:nvPr>
        </p:nvSpPr>
        <p:spPr/>
        <p:txBody>
          <a:bodyPr/>
          <a:lstStyle/>
          <a:p>
            <a:pPr>
              <a:defRPr/>
            </a:pPr>
            <a:r>
              <a:rPr lang="de-DE" altLang="en-US" smtClean="0"/>
              <a:t>RDFe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9</a:t>
            </a:fld>
            <a:endParaRPr lang="de-DE" altLang="en-US"/>
          </a:p>
        </p:txBody>
      </p:sp>
      <p:sp>
        <p:nvSpPr>
          <p:cNvPr id="10" name="Rounded Rectangle 9"/>
          <p:cNvSpPr/>
          <p:nvPr/>
        </p:nvSpPr>
        <p:spPr bwMode="auto">
          <a:xfrm>
            <a:off x="4932040" y="2677459"/>
            <a:ext cx="1512168"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1" name="Rounded Rectangle 10"/>
          <p:cNvSpPr/>
          <p:nvPr/>
        </p:nvSpPr>
        <p:spPr bwMode="auto">
          <a:xfrm>
            <a:off x="4932040" y="4602832"/>
            <a:ext cx="1512168"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smtClean="0">
                <a:latin typeface="Courier New" panose="02070309020205020404" pitchFamily="49" charset="0"/>
                <a:cs typeface="Courier New" panose="02070309020205020404" pitchFamily="49" charset="0"/>
              </a:rPr>
              <a:t>="</a:t>
            </a:r>
            <a:r>
              <a:rPr lang="en-US" smtClean="0">
                <a:solidFill>
                  <a:srgbClr val="00B050"/>
                </a:solidFill>
                <a:latin typeface="Courier New" panose="02070309020205020404" pitchFamily="49" charset="0"/>
                <a:cs typeface="Courier New" panose="02070309020205020404" pitchFamily="49" charset="0"/>
              </a:rPr>
              <a:t>?</a:t>
            </a:r>
            <a:r>
              <a:rPr lang="en-US" smtClean="0">
                <a:latin typeface="Courier New" panose="02070309020205020404" pitchFamily="49" charset="0"/>
                <a:cs typeface="Courier New" panose="02070309020205020404" pitchFamily="49" charset="0"/>
              </a:rPr>
              <a:t>"</a:t>
            </a:r>
          </a:p>
          <a:p>
            <a:pPr eaLnBrk="1" hangingPunct="1"/>
            <a:r>
              <a:rPr lang="en-US">
                <a:latin typeface="Courier New" panose="02070309020205020404" pitchFamily="49" charset="0"/>
                <a:cs typeface="Courier New" panose="02070309020205020404" pitchFamily="49" charset="0"/>
              </a:rPr>
              <a:t>value="</a:t>
            </a:r>
            <a:r>
              <a:rPr lang="en-US">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2" name="TextBox 11"/>
          <p:cNvSpPr txBox="1"/>
          <p:nvPr/>
        </p:nvSpPr>
        <p:spPr>
          <a:xfrm>
            <a:off x="1118070" y="2390330"/>
            <a:ext cx="1149674" cy="369332"/>
          </a:xfrm>
          <a:prstGeom prst="rect">
            <a:avLst/>
          </a:prstGeom>
          <a:noFill/>
        </p:spPr>
        <p:txBody>
          <a:bodyPr wrap="none" rtlCol="0">
            <a:spAutoFit/>
          </a:bodyPr>
          <a:lstStyle/>
          <a:p>
            <a:r>
              <a:rPr lang="en-US" smtClean="0">
                <a:latin typeface="Courier New" panose="02070309020205020404" pitchFamily="49" charset="0"/>
                <a:cs typeface="Courier New" panose="02070309020205020404" pitchFamily="49" charset="0"/>
              </a:rPr>
              <a:t>iri</a:t>
            </a:r>
            <a:r>
              <a:rPr lang="en-US">
                <a:latin typeface="Courier New" panose="02070309020205020404" pitchFamily="49" charset="0"/>
                <a:cs typeface="Courier New" panose="02070309020205020404" pitchFamily="49" charset="0"/>
              </a:rPr>
              <a:t>="</a:t>
            </a:r>
            <a:r>
              <a:rPr lang="de-DE">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lang="de-DE"/>
          </a:p>
        </p:txBody>
      </p:sp>
      <p:sp>
        <p:nvSpPr>
          <p:cNvPr id="13" name="TextBox 12"/>
          <p:cNvSpPr txBox="1"/>
          <p:nvPr/>
        </p:nvSpPr>
        <p:spPr>
          <a:xfrm>
            <a:off x="1118070" y="4302647"/>
            <a:ext cx="1149674" cy="369332"/>
          </a:xfrm>
          <a:prstGeom prst="rect">
            <a:avLst/>
          </a:prstGeom>
          <a:noFill/>
        </p:spPr>
        <p:txBody>
          <a:bodyPr wrap="none" rtlCol="0">
            <a:spAutoFit/>
          </a:bodyPr>
          <a:lstStyle/>
          <a:p>
            <a:r>
              <a:rPr lang="en-US" smtClean="0">
                <a:latin typeface="Courier New" panose="02070309020205020404" pitchFamily="49" charset="0"/>
                <a:cs typeface="Courier New" panose="02070309020205020404" pitchFamily="49" charset="0"/>
              </a:rPr>
              <a:t>iri</a:t>
            </a:r>
            <a:r>
              <a:rPr lang="en-US">
                <a:latin typeface="Courier New" panose="02070309020205020404" pitchFamily="49" charset="0"/>
                <a:cs typeface="Courier New" panose="02070309020205020404" pitchFamily="49" charset="0"/>
              </a:rPr>
              <a:t>="</a:t>
            </a:r>
            <a:r>
              <a:rPr lang="de-DE">
                <a:solidFill>
                  <a:srgbClr val="00B050"/>
                </a:solidFill>
                <a:latin typeface="Courier New" panose="02070309020205020404" pitchFamily="49" charset="0"/>
                <a:cs typeface="Courier New" panose="02070309020205020404" pitchFamily="49" charset="0"/>
              </a:rPr>
              <a:t>?</a:t>
            </a:r>
            <a:r>
              <a:rPr lang="en-US">
                <a:latin typeface="Courier New" panose="02070309020205020404" pitchFamily="49" charset="0"/>
                <a:cs typeface="Courier New" panose="02070309020205020404" pitchFamily="49" charset="0"/>
              </a:rPr>
              <a:t>"</a:t>
            </a:r>
            <a:endParaRPr lang="de-DE"/>
          </a:p>
        </p:txBody>
      </p:sp>
    </p:spTree>
    <p:extLst>
      <p:ext uri="{BB962C8B-B14F-4D97-AF65-F5344CB8AC3E}">
        <p14:creationId xmlns:p14="http://schemas.microsoft.com/office/powerpoint/2010/main" val="412236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3381</Words>
  <Application>Microsoft Office PowerPoint</Application>
  <PresentationFormat>On-screen Show (4:3)</PresentationFormat>
  <Paragraphs>406</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Bradley Hand ITC</vt:lpstr>
      <vt:lpstr>Courier New</vt:lpstr>
      <vt:lpstr>Lucida Calligraphy</vt:lpstr>
      <vt:lpstr>Wingdings</vt:lpstr>
      <vt:lpstr>Сеть</vt:lpstr>
      <vt:lpstr>RDFe</vt:lpstr>
      <vt:lpstr>painters.xml</vt:lpstr>
      <vt:lpstr>paintings.xml</vt:lpstr>
      <vt:lpstr>painter-zh.xml</vt:lpstr>
      <vt:lpstr>culture.ttl</vt:lpstr>
      <vt:lpstr>Semantic content     &amp; tree shapes</vt:lpstr>
      <vt:lpstr>RDF-in-XML</vt:lpstr>
      <vt:lpstr>Key concepts</vt:lpstr>
      <vt:lpstr>Let RDF pull …</vt:lpstr>
      <vt:lpstr>… pull the strings of XPath!</vt:lpstr>
      <vt:lpstr>Semantic map - outline</vt:lpstr>
      <vt:lpstr>Resource model         (for &lt;painter&gt;)</vt:lpstr>
      <vt:lpstr>Resource model        (for &lt;painting&gt;)</vt:lpstr>
      <vt:lpstr>XPath – the moving part (path)     betwiXt XML and RDF</vt:lpstr>
      <vt:lpstr>XPath – the moving part (path)     betwiXt XML and RDF</vt:lpstr>
      <vt:lpstr>RDFe processing model</vt:lpstr>
      <vt:lpstr>RDFe – advanced features</vt:lpstr>
      <vt:lpstr>Voilà, a catalog of paintings …</vt:lpstr>
      <vt:lpstr>… with a semantic map</vt:lpstr>
      <vt:lpstr>Let‘s pull it in!</vt:lpstr>
      <vt:lpstr>PowerPoint Presentation</vt:lpstr>
      <vt:lpstr>PowerPoint Presentation</vt:lpstr>
      <vt:lpstr>Better use a context</vt:lpstr>
      <vt:lpstr>Conditional settings</vt:lpstr>
      <vt:lpstr>RDFa - RDFe</vt:lpstr>
      <vt:lpstr>RDFe – main goals</vt:lpstr>
      <vt:lpstr>RDFe – issues</vt:lpstr>
      <vt:lpstr>PowerPoint Presentation</vt:lpstr>
      <vt:lpstr>M e r c i  !</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18288</cp:revision>
  <cp:lastPrinted>2019-02-05T19:28:47Z</cp:lastPrinted>
  <dcterms:created xsi:type="dcterms:W3CDTF">2010-07-11T14:21:59Z</dcterms:created>
  <dcterms:modified xsi:type="dcterms:W3CDTF">2019-02-11T21:49:12Z</dcterms:modified>
</cp:coreProperties>
</file>