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5" r:id="rId3"/>
    <p:sldId id="274" r:id="rId4"/>
    <p:sldId id="306" r:id="rId5"/>
    <p:sldId id="262" r:id="rId6"/>
    <p:sldId id="308" r:id="rId7"/>
    <p:sldId id="309" r:id="rId8"/>
    <p:sldId id="310" r:id="rId9"/>
    <p:sldId id="311" r:id="rId10"/>
    <p:sldId id="312" r:id="rId11"/>
    <p:sldId id="313" r:id="rId12"/>
    <p:sldId id="30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6B3"/>
    <a:srgbClr val="FFBE3B"/>
    <a:srgbClr val="FFE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0" autoAdjust="0"/>
    <p:restoredTop sz="94723" autoAdjust="0"/>
  </p:normalViewPr>
  <p:slideViewPr>
    <p:cSldViewPr snapToGrid="0">
      <p:cViewPr varScale="1">
        <p:scale>
          <a:sx n="102" d="100"/>
          <a:sy n="102" d="100"/>
        </p:scale>
        <p:origin x="-1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BDE772-42EF-49C2-9FF1-A84795EDC002}" type="datetimeFigureOut">
              <a:rPr lang="en-US"/>
              <a:pPr>
                <a:defRPr/>
              </a:pPr>
              <a:t>11/29/2012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A01317-14F6-4885-BD89-9DA2DD715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30F022B-C51B-4DBF-817E-036CD0349E69}" type="datetimeFigureOut">
              <a:rPr lang="en-US"/>
              <a:pPr>
                <a:defRPr/>
              </a:pPr>
              <a:t>11/29/2012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920EB1-4E37-4410-A656-7E5802EB0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7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yellow_do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Title_photo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90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cesi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49238"/>
            <a:ext cx="4210050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6" descr="logo_titl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0913" y="6388100"/>
            <a:ext cx="13763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3550" y="6540956"/>
            <a:ext cx="4826000" cy="215444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Information Security Level 2 – Sensitive	© 2009 – Proprietary and Confidential Information of Amdocs</a:t>
            </a:r>
            <a:endParaRPr lang="en-US" sz="800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362075"/>
            <a:ext cx="8382000" cy="147002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5245100"/>
            <a:ext cx="8255000" cy="6096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1800" y="2844800"/>
            <a:ext cx="8305800" cy="3810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1000" y="1524000"/>
            <a:ext cx="8229600" cy="40386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038600" cy="4525963"/>
          </a:xfrm>
        </p:spPr>
        <p:txBody>
          <a:bodyPr>
            <a:normAutofit/>
          </a:bodyPr>
          <a:lstStyle>
            <a:lvl1pPr marL="342900" indent="-342900">
              <a:defRPr sz="2400"/>
            </a:lvl1pPr>
            <a:lvl2pPr marL="685800" indent="-342900">
              <a:defRPr sz="2000"/>
            </a:lvl2pPr>
            <a:lvl3pPr marL="1028700" indent="-342900">
              <a:defRPr sz="1800"/>
            </a:lvl3pPr>
            <a:lvl4pPr marL="1320800" indent="-292100">
              <a:defRPr sz="1600"/>
            </a:lvl4pPr>
            <a:lvl5pPr marL="1600200" indent="-2794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4038600" cy="4525963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&gt;"/>
              <a:defRPr lang="en-US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&gt;"/>
              <a:defRPr lang="en-US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&gt;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637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2400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637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S:\Clients\Amdocs\4-01750_CorporateTemplate\Draft_03\tanger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22860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S:\Clients\Amdocs\4-01750_CorporateTemplate\Draft_03\logo_tanger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13" y="2035175"/>
            <a:ext cx="18510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S:\Clients\Amdocs\4-01750_CorporateTemplate\Draft_03\Divider_pho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45720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3550" y="6540956"/>
            <a:ext cx="4826000" cy="215444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Information Security Level 2 – Sensitive	© 2009 – Proprietary and Confidential Information of Amdocs</a:t>
            </a:r>
            <a:endParaRPr lang="en-US" sz="800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900" y="6523038"/>
            <a:ext cx="5969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988A588-87F6-46A1-8710-E6C26CA7D1D4}" type="slidenum"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6050"/>
            <a:ext cx="6400800" cy="1162050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81000" y="2679700"/>
            <a:ext cx="6324600" cy="30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:\Clients\Amdocs\4-01750_CorporateTemplate\Draft_03\PNGs\yellow_do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57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S:\Clients\Amdocs\4-01750_CorporateTemplate\Draft_03\PNGs\Utility_pho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2857500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logo_titl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0913" y="6388100"/>
            <a:ext cx="13763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21036" y="6421021"/>
            <a:ext cx="3556000" cy="338554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Information Security Level 2 – Sensitive</a:t>
            </a: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© 2009 – Proprietary and Confidential Information of Amdocs</a:t>
            </a:r>
            <a:endParaRPr lang="en-US" sz="800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900" y="6523038"/>
            <a:ext cx="5969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EC9D532-7EF2-4641-93A8-61FBA0BE16CE}" type="slidenum"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660400"/>
            <a:ext cx="5899533" cy="1162050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0" y="2120900"/>
            <a:ext cx="5829300" cy="30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S:\Clients\Amdocs\4-01750_CorporateTemplate\Draft_03\End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0"/>
            <a:ext cx="3429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S:\Clients\Amdocs\4-01750_CorporateTemplate\Draft_03\yellow_do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9513"/>
            <a:ext cx="5715000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S:\Clients\Amdocs\4-01750_CorporateTemplate\Draft_03\ltyellowdot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429000"/>
            <a:ext cx="5715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3550" y="6540956"/>
            <a:ext cx="4826000" cy="215444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Information Security Level 2 – Sensitive	© 2009 – Proprietary and Confidential Information of Amdocs</a:t>
            </a:r>
            <a:endParaRPr 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1" y="1905000"/>
            <a:ext cx="5334000" cy="1447800"/>
          </a:xfrm>
        </p:spPr>
        <p:txBody>
          <a:bodyPr anchor="b">
            <a:noAutofit/>
          </a:bodyPr>
          <a:lstStyle>
            <a:lvl1pPr algn="l">
              <a:defRPr sz="4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yellow_dot.gif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524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550" y="6540500"/>
            <a:ext cx="4826000" cy="215444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l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Information Security Level 2 – Sensitive	© 2009 – Proprietary and Confidential Information of Amdocs</a:t>
            </a:r>
            <a:endParaRPr lang="en-US" sz="800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8" descr="logo_title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00913" y="6388100"/>
            <a:ext cx="13763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8900" y="6523038"/>
            <a:ext cx="5969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E04143-3634-4B19-8FC6-EFDCFD49A579}" type="slidenum"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63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358188" y="889000"/>
            <a:ext cx="376237" cy="366713"/>
          </a:xfrm>
          <a:prstGeom prst="rect">
            <a:avLst/>
          </a:prstGeom>
          <a:solidFill>
            <a:srgbClr val="FFBE3B">
              <a:alpha val="49804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C000"/>
              </a:solidFill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136650"/>
            <a:ext cx="8610600" cy="127000"/>
          </a:xfrm>
          <a:prstGeom prst="rect">
            <a:avLst/>
          </a:prstGeom>
          <a:solidFill>
            <a:srgbClr val="FFF6B3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610600" y="0"/>
            <a:ext cx="533400" cy="1138238"/>
          </a:xfrm>
          <a:prstGeom prst="rect">
            <a:avLst/>
          </a:prstGeom>
          <a:solidFill>
            <a:srgbClr val="FFF6B3">
              <a:alpha val="15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6" r:id="rId7"/>
    <p:sldLayoutId id="2147483777" r:id="rId8"/>
    <p:sldLayoutId id="2147483778" r:id="rId9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406400" indent="-4064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accent1"/>
        </a:buClr>
        <a:buFont typeface="Arial" charset="0"/>
        <a:buChar char="&gt;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14400" indent="-39370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Font typeface="Arial" charset="0"/>
        <a:buChar char="&gt;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431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431800" y="1873080"/>
            <a:ext cx="8382000" cy="1470025"/>
          </a:xfrm>
        </p:spPr>
        <p:txBody>
          <a:bodyPr/>
          <a:lstStyle/>
          <a:p>
            <a:r>
              <a:rPr lang="en-US" dirty="0" smtClean="0"/>
              <a:t>Clarify Easy Access Tool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5245100"/>
            <a:ext cx="8255000" cy="1003300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Bastin Gomez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 Nov 2012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Clarify Easy Access Overview (contd.)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158361" y="1337357"/>
            <a:ext cx="8737989" cy="205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6400" indent="-40640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4400" indent="-39370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43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800" dirty="0"/>
              <a:t>Select multiple rows and click on </a:t>
            </a:r>
            <a:r>
              <a:rPr lang="en-US" sz="1800" dirty="0" smtClean="0"/>
              <a:t>‘Close case’ button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All the eligible cases(Pending close) will be closed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If there are any incident cases, another window pops up asking to fill up mandatory fields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Mandatory d</a:t>
            </a:r>
            <a:r>
              <a:rPr lang="en-US" sz="1800" dirty="0" smtClean="0"/>
              <a:t>ata can be populated and just saved for future closure or can be directly closed at that point. Closed cases will be removed from main listing</a:t>
            </a:r>
            <a:endParaRPr lang="en-US" sz="1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0" y="3390252"/>
            <a:ext cx="7276581" cy="338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4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Clarify Easy Access Overview (contd.)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158361" y="1337357"/>
            <a:ext cx="8737989" cy="54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6400" indent="-40640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4400" indent="-39370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43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800" dirty="0" smtClean="0"/>
              <a:t>Just press ‘Ctrl – Q’ or select menu ‘Application </a:t>
            </a:r>
            <a:r>
              <a:rPr lang="en-US" sz="1800" dirty="0" smtClean="0">
                <a:sym typeface="Wingdings" pitchFamily="2" charset="2"/>
              </a:rPr>
              <a:t> Exit’ to exit the application</a:t>
            </a:r>
            <a:endParaRPr lang="en-US" sz="1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74" y="1884784"/>
            <a:ext cx="23431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1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0330" y="3156857"/>
            <a:ext cx="8229600" cy="883297"/>
          </a:xfrm>
        </p:spPr>
        <p:txBody>
          <a:bodyPr/>
          <a:lstStyle/>
          <a:p>
            <a:pPr algn="ctr">
              <a:buNone/>
            </a:pPr>
            <a:r>
              <a:rPr lang="en-US" sz="4400" dirty="0" smtClean="0"/>
              <a:t>Enjoy and Thank you </a:t>
            </a:r>
            <a:r>
              <a:rPr lang="en-US" sz="4400" dirty="0" smtClean="0">
                <a:sym typeface="Wingdings" pitchFamily="2" charset="2"/>
              </a:rPr>
              <a:t></a:t>
            </a:r>
            <a:endParaRPr lang="en-US" sz="4400" dirty="0" smtClean="0"/>
          </a:p>
          <a:p>
            <a:pPr algn="ctr">
              <a:buNone/>
            </a:pPr>
            <a:endParaRPr lang="en-US" sz="4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63500"/>
            <a:ext cx="8229600" cy="1143000"/>
          </a:xfrm>
        </p:spPr>
        <p:txBody>
          <a:bodyPr/>
          <a:lstStyle/>
          <a:p>
            <a:r>
              <a:rPr lang="en-US" dirty="0"/>
              <a:t>Clarify Easy </a:t>
            </a:r>
            <a:r>
              <a:rPr lang="en-US" dirty="0" smtClean="0"/>
              <a:t>Access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21236" y="1314824"/>
            <a:ext cx="8263964" cy="520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6400" marR="0" lvl="0" indent="-40640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Clarify – what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are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pain points?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06400" marR="0" lvl="0" indent="-40640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solution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– ‘Clarify Easy Access’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06400" marR="0" lvl="0" indent="-40640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Clarify Easy Access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 </a:t>
            </a:r>
            <a:r>
              <a:rPr lang="en-US" dirty="0"/>
              <a:t>– what are the pain points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44973" y="1589283"/>
            <a:ext cx="8547100" cy="45259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Clarify is accessible only from a terminal server, which necessitates everybody to access it using remote desktop. This way of doing is very </a:t>
            </a:r>
            <a:r>
              <a:rPr lang="en-US" sz="2000" dirty="0" smtClean="0"/>
              <a:t>slow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high volume of incoming tickets makes it very hard to update in real time, hence reports shows a different story than actual </a:t>
            </a:r>
            <a:r>
              <a:rPr lang="en-US" sz="2000" dirty="0" smtClean="0"/>
              <a:t>situation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Bulk update is not possible with Clarify, i.e., lets say I want to make 20 tickets to 'Service Restored', it needs to be done one by one, which is a huge </a:t>
            </a:r>
            <a:r>
              <a:rPr lang="en-US" sz="2000" dirty="0" smtClean="0"/>
              <a:t>overhead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solution – ‘Clarify Easy Access’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158361" y="1337357"/>
            <a:ext cx="8547100" cy="495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6400" indent="-40640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4400" indent="-39370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43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dirty="0"/>
              <a:t>A tool named 'Clarify Easy Access' has been developed, which addresses the </a:t>
            </a:r>
            <a:r>
              <a:rPr lang="en-US" sz="2000" dirty="0" smtClean="0"/>
              <a:t>issues with Clarify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tool is based on Java Swing framework and can be accessed from anywhere in Amdocs network using </a:t>
            </a:r>
            <a:r>
              <a:rPr lang="en-US" sz="2000" dirty="0" smtClean="0"/>
              <a:t>JNLP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'Clarify </a:t>
            </a:r>
            <a:r>
              <a:rPr lang="en-US" sz="2000" dirty="0"/>
              <a:t>Easy Access' tool works as </a:t>
            </a:r>
            <a:r>
              <a:rPr lang="en-US" sz="2000" dirty="0" smtClean="0"/>
              <a:t>follows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User </a:t>
            </a:r>
            <a:r>
              <a:rPr lang="en-US" sz="1600" dirty="0"/>
              <a:t>types the JNLP </a:t>
            </a:r>
            <a:r>
              <a:rPr lang="en-US" sz="1600" dirty="0" smtClean="0"/>
              <a:t>link </a:t>
            </a:r>
            <a:r>
              <a:rPr lang="en-US" sz="1600" dirty="0"/>
              <a:t>on the browser to launch the </a:t>
            </a:r>
            <a:r>
              <a:rPr lang="en-US" sz="1600" dirty="0" smtClean="0"/>
              <a:t>application</a:t>
            </a:r>
            <a:endParaRPr lang="en-US" sz="1600" dirty="0"/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Once </a:t>
            </a:r>
            <a:r>
              <a:rPr lang="en-US" sz="1600" dirty="0"/>
              <a:t>launched, it will identify the user's </a:t>
            </a:r>
            <a:r>
              <a:rPr lang="en-US" sz="1600" dirty="0" err="1"/>
              <a:t>n</a:t>
            </a:r>
            <a:r>
              <a:rPr lang="en-US" sz="1600" dirty="0" err="1" smtClean="0"/>
              <a:t>tnet</a:t>
            </a:r>
            <a:r>
              <a:rPr lang="en-US" sz="1600" dirty="0" smtClean="0"/>
              <a:t> </a:t>
            </a:r>
            <a:r>
              <a:rPr lang="en-US" sz="1600" dirty="0"/>
              <a:t>login name and </a:t>
            </a:r>
            <a:r>
              <a:rPr lang="en-US" sz="1600" dirty="0" smtClean="0"/>
              <a:t>it finds </a:t>
            </a:r>
            <a:r>
              <a:rPr lang="en-US" sz="1600" dirty="0"/>
              <a:t>out the mapped Clarify </a:t>
            </a:r>
            <a:r>
              <a:rPr lang="en-US" sz="1600" dirty="0" smtClean="0"/>
              <a:t>username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After </a:t>
            </a:r>
            <a:r>
              <a:rPr lang="en-US" sz="1600" dirty="0"/>
              <a:t>these two information is obtained, user can </a:t>
            </a:r>
            <a:r>
              <a:rPr lang="en-US" sz="1600" dirty="0" smtClean="0"/>
              <a:t>login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Once </a:t>
            </a:r>
            <a:r>
              <a:rPr lang="en-US" sz="1600" dirty="0"/>
              <a:t>logged in, all the cases on the user's workgroup is visible in a single </a:t>
            </a:r>
            <a:r>
              <a:rPr lang="en-US" sz="1600" dirty="0" smtClean="0"/>
              <a:t>window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User </a:t>
            </a:r>
            <a:r>
              <a:rPr lang="en-US" sz="1600" dirty="0"/>
              <a:t>can perform 'Bulk Accept' operation, 'Bulk Change Status' operation and 'Bulk Close case' </a:t>
            </a:r>
            <a:r>
              <a:rPr lang="en-US" sz="1600" dirty="0" smtClean="0"/>
              <a:t>operation</a:t>
            </a:r>
            <a:endParaRPr lang="en-US" sz="1600" dirty="0"/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On </a:t>
            </a:r>
            <a:r>
              <a:rPr lang="en-US" sz="1600" dirty="0"/>
              <a:t>'Bulk close case', user will be requested to fill mandatory parameters, if </a:t>
            </a:r>
            <a:r>
              <a:rPr lang="en-US" sz="1600" dirty="0" smtClean="0"/>
              <a:t>any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 </a:t>
            </a:r>
            <a:r>
              <a:rPr lang="en-US" dirty="0"/>
              <a:t>Easy Access Overview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88" y="3051110"/>
            <a:ext cx="42767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158361" y="1337357"/>
            <a:ext cx="8547100" cy="134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6400" indent="-40640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4400" indent="-39370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43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dirty="0" smtClean="0"/>
              <a:t>To launch the tool, just enter the URL on your browser window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 new screen will appear with a button to launch the Tool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Press on the button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422729" y="5903137"/>
            <a:ext cx="6099370" cy="28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6400" indent="-40640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4400" indent="-39370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43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Prerequisite: </a:t>
            </a:r>
            <a:r>
              <a:rPr lang="en-US" sz="1200" b="1" dirty="0" smtClean="0">
                <a:solidFill>
                  <a:srgbClr val="FF0000"/>
                </a:solidFill>
              </a:rPr>
              <a:t>Java </a:t>
            </a:r>
            <a:r>
              <a:rPr lang="en-US" sz="1200" b="1" dirty="0" smtClean="0">
                <a:solidFill>
                  <a:srgbClr val="FF0000"/>
                </a:solidFill>
              </a:rPr>
              <a:t>1.6 should be installed on the user </a:t>
            </a:r>
            <a:r>
              <a:rPr lang="en-US" sz="1200" b="1" dirty="0" smtClean="0">
                <a:solidFill>
                  <a:srgbClr val="FF0000"/>
                </a:solidFill>
              </a:rPr>
              <a:t>pc to </a:t>
            </a:r>
            <a:r>
              <a:rPr lang="en-US" sz="1200" b="1" dirty="0" smtClean="0">
                <a:solidFill>
                  <a:srgbClr val="FF0000"/>
                </a:solidFill>
              </a:rPr>
              <a:t>run the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 </a:t>
            </a:r>
            <a:r>
              <a:rPr lang="en-US" dirty="0"/>
              <a:t>Easy Access </a:t>
            </a:r>
            <a:r>
              <a:rPr lang="en-US" dirty="0" smtClean="0"/>
              <a:t>Overview (contd.)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158361" y="1337357"/>
            <a:ext cx="5971851" cy="40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6400" indent="-40640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4400" indent="-39370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43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dirty="0" smtClean="0"/>
              <a:t>Application will be downloaded from remote 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61" y="1746416"/>
            <a:ext cx="3255119" cy="157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58360" y="3320250"/>
            <a:ext cx="5114701" cy="267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6400" indent="-40640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4400" indent="-39370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43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dirty="0" smtClean="0"/>
              <a:t>Login window will appear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Ntnet</a:t>
            </a:r>
            <a:r>
              <a:rPr lang="en-US" sz="2000" dirty="0" smtClean="0"/>
              <a:t> username will be auto-populated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Clarify username will also be auto-populated if the mapping exists, otherwise it will show error message</a:t>
            </a:r>
            <a:endParaRPr lang="en-US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342" y="3524779"/>
            <a:ext cx="28194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2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Clarify Easy Access Overview (contd.)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158361" y="1337358"/>
            <a:ext cx="8737989" cy="31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6400" indent="-40640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4400" indent="-39370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43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800" dirty="0" smtClean="0"/>
              <a:t>Application screen will appear with the list of all cases from all the WGs of user </a:t>
            </a:r>
            <a:endParaRPr 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0" y="1714500"/>
            <a:ext cx="8737989" cy="503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0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Clarify Easy Access Overview (contd.)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158361" y="1337357"/>
            <a:ext cx="8737989" cy="72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6400" indent="-40640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4400" indent="-39370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43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800" dirty="0" smtClean="0"/>
              <a:t>Select multiple rows and click on ‘Accept’ </a:t>
            </a:r>
            <a:r>
              <a:rPr lang="en-US" sz="1800" dirty="0" smtClean="0"/>
              <a:t>button. It will </a:t>
            </a:r>
            <a:r>
              <a:rPr lang="en-US" sz="1800" dirty="0" smtClean="0"/>
              <a:t>perform ‘Accept’ operation after checking the eligibility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0" y="2238375"/>
            <a:ext cx="6540695" cy="417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2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Clarify Easy Access Overview (contd.)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158361" y="1337357"/>
            <a:ext cx="8737989" cy="180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6400" indent="-40640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4400" indent="-39370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43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&gt;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800" dirty="0" smtClean="0"/>
              <a:t>Select multiple rows and click on ‘Change Status’ </a:t>
            </a:r>
            <a:r>
              <a:rPr lang="en-US" sz="1800" dirty="0" smtClean="0"/>
              <a:t>button.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Choose the new status for all the “Case Type-Current Status” combination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‘</a:t>
            </a:r>
            <a:r>
              <a:rPr lang="en-US" sz="1800" dirty="0"/>
              <a:t>Change Status’ operation </a:t>
            </a:r>
            <a:r>
              <a:rPr lang="en-US" sz="1800" dirty="0" smtClean="0"/>
              <a:t>will be performed for </a:t>
            </a:r>
            <a:r>
              <a:rPr lang="en-US" sz="1800" dirty="0"/>
              <a:t>all the selected cases after checking the </a:t>
            </a:r>
            <a:r>
              <a:rPr lang="en-US" sz="1800" dirty="0" smtClean="0"/>
              <a:t>eligibility.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Status can be changed multiple times, until it becomes ‘Pending Close’</a:t>
            </a:r>
            <a:endParaRPr lang="en-US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094" y="3143250"/>
            <a:ext cx="5504156" cy="3649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6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docs">
  <a:themeElements>
    <a:clrScheme name="Amdocs_2008">
      <a:dk1>
        <a:srgbClr val="000000"/>
      </a:dk1>
      <a:lt1>
        <a:srgbClr val="FFFFFF"/>
      </a:lt1>
      <a:dk2>
        <a:srgbClr val="F8D8CB"/>
      </a:dk2>
      <a:lt2>
        <a:srgbClr val="C6D9F1"/>
      </a:lt2>
      <a:accent1>
        <a:srgbClr val="ED8000"/>
      </a:accent1>
      <a:accent2>
        <a:srgbClr val="5781AE"/>
      </a:accent2>
      <a:accent3>
        <a:srgbClr val="A12830"/>
      </a:accent3>
      <a:accent4>
        <a:srgbClr val="00626D"/>
      </a:accent4>
      <a:accent5>
        <a:srgbClr val="C0D4CD"/>
      </a:accent5>
      <a:accent6>
        <a:srgbClr val="D09398"/>
      </a:accent6>
      <a:hlink>
        <a:srgbClr val="0033CC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tx1"/>
          </a:solidFill>
          <a:miter lim="800000"/>
          <a:headEnd/>
          <a:tailEnd/>
        </a:ln>
        <a:effectLst/>
      </a:spPr>
      <a:bodyPr wrap="none" rtlCol="0" anchor="ctr">
        <a:noAutofit/>
      </a:bodyPr>
      <a:lstStyle>
        <a:defPPr algn="ctr">
          <a:defRPr dirty="0"/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R="0" algn="l" defTabSz="914400" rtl="0" eaLnBrk="1" fontAlgn="auto" latinLnBrk="0" hangingPunct="1">
          <a:lnSpc>
            <a:spcPct val="9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tabLst/>
          <a:defRPr kumimoji="0" sz="2400" b="0" i="0" u="none" strike="noStrike" kern="120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Amdocs</Template>
  <TotalTime>3366</TotalTime>
  <Words>579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Amdocs</vt:lpstr>
      <vt:lpstr>Clarify Easy Access Tool</vt:lpstr>
      <vt:lpstr>Agenda</vt:lpstr>
      <vt:lpstr>Clarify – what are the pain points?</vt:lpstr>
      <vt:lpstr>The solution – ‘Clarify Easy Access’</vt:lpstr>
      <vt:lpstr>Clarify Easy Access Overview</vt:lpstr>
      <vt:lpstr>Clarify Easy Access Overview (contd.)</vt:lpstr>
      <vt:lpstr>Clarify Easy Access Overview (contd.)</vt:lpstr>
      <vt:lpstr>Clarify Easy Access Overview (contd.)</vt:lpstr>
      <vt:lpstr>Clarify Easy Access Overview (contd.)</vt:lpstr>
      <vt:lpstr>Clarify Easy Access Overview (contd.)</vt:lpstr>
      <vt:lpstr>Clarify Easy Access Overview (contd.)</vt:lpstr>
      <vt:lpstr>Clarify Easy Access</vt:lpstr>
    </vt:vector>
  </TitlesOfParts>
  <Company>Amdocs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Enhancement for Pay Channel Id Sequence Limit in CM</dc:title>
  <dc:creator>Swapnil Mhatre</dc:creator>
  <dc:description>Template: Sarahs &amp; Pmacomber, Silver Fox Productions</dc:description>
  <cp:lastModifiedBy>Amdocs</cp:lastModifiedBy>
  <cp:revision>245</cp:revision>
  <dcterms:created xsi:type="dcterms:W3CDTF">2009-09-04T05:25:05Z</dcterms:created>
  <dcterms:modified xsi:type="dcterms:W3CDTF">2012-11-29T12:19:16Z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urityLevel">
    <vt:lpwstr>Level 2 – Sensitive</vt:lpwstr>
  </property>
  <property fmtid="{D5CDD505-2E9C-101B-9397-08002B2CF9AE}" pid="3" name="Updated">
    <vt:bool>true</vt:bool>
  </property>
</Properties>
</file>