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68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3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12028464-7BDA-C407-DD5D-A743EBD4B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FFF45-4756-AAD1-0DA7-878E54B9C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13" y="735886"/>
            <a:ext cx="10826234" cy="1819658"/>
          </a:xfrm>
        </p:spPr>
        <p:txBody>
          <a:bodyPr>
            <a:normAutofit/>
          </a:bodyPr>
          <a:lstStyle/>
          <a:p>
            <a:r>
              <a:rPr lang="en-IN" dirty="0"/>
              <a:t>Proposal for New Cloud Platform for MoVid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E4CE5-5DD5-49F3-B948-D7A278941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728" y="4030555"/>
            <a:ext cx="3349214" cy="896819"/>
          </a:xfrm>
        </p:spPr>
        <p:txBody>
          <a:bodyPr>
            <a:normAutofit/>
          </a:bodyPr>
          <a:lstStyle/>
          <a:p>
            <a:r>
              <a:rPr lang="en-IN" sz="1900" dirty="0"/>
              <a:t>BASTIN BAJIYO JOB</a:t>
            </a:r>
          </a:p>
          <a:p>
            <a:r>
              <a:rPr lang="en-IN" sz="1900" dirty="0"/>
              <a:t>IST659 Cloud Management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F05F-9EC8-B369-E099-7CC62941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03" y="272607"/>
            <a:ext cx="8886884" cy="953669"/>
          </a:xfrm>
        </p:spPr>
        <p:txBody>
          <a:bodyPr>
            <a:normAutofit fontScale="90000"/>
          </a:bodyPr>
          <a:lstStyle/>
          <a:p>
            <a:r>
              <a:rPr lang="en-IN" dirty="0"/>
              <a:t>VM specifications and guarantees by vendor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6B39-F500-ACFC-4AC5-34223AF1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51" y="1475462"/>
            <a:ext cx="8883836" cy="36776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VM Specifications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 Based VM’s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VM2 will have 8 core CPU, 16 GB RAM  , 150+ GB 15k RPM Hard drive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VM1  Will have 8 core CPU, 12 GB RAM, 1TB+ GB 7500 RPM Hard drive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VM 3 will have 4 core CPU, 8 GB RAM, 500 GB 15k RPM Hard drive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Guarantees by the Vendor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SLA 99.99%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98% reduction in unplanned downtime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71% faster deployment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26% higher developer productivity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0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68C7-FF05-67B1-0BCF-953850B8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46" y="238102"/>
            <a:ext cx="8886884" cy="953669"/>
          </a:xfrm>
        </p:spPr>
        <p:txBody>
          <a:bodyPr>
            <a:normAutofit/>
          </a:bodyPr>
          <a:lstStyle/>
          <a:p>
            <a:r>
              <a:rPr lang="en-IN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Compensation promised by the vendor in case of  excess down-time:</a:t>
            </a:r>
            <a:endParaRPr lang="en-IN" sz="40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EECFA7-28F2-2610-0B8F-8F0E93C5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517015"/>
            <a:ext cx="5562600" cy="191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8B4D7-B507-BF92-11CB-B052DA12E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" y="3595052"/>
            <a:ext cx="5339080" cy="1801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3CCE6-23B7-175F-FA4F-4A01E9C18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74912"/>
            <a:ext cx="5724525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1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4404-8FCB-9864-F72F-45C23275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55816"/>
            <a:ext cx="8886884" cy="953669"/>
          </a:xfrm>
        </p:spPr>
        <p:txBody>
          <a:bodyPr/>
          <a:lstStyle/>
          <a:p>
            <a:r>
              <a:rPr lang="en-IN" dirty="0"/>
              <a:t>Storage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43AE-F656-0B0D-D045-9BDD3865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72971"/>
            <a:ext cx="8883836" cy="3677683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Videos after transcoding are stored in the streaming engine. Outbound streaming also happens here. So, the S3 instance should be able to accommodate both outbound streaming and video storage.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two EC2 instances – Transcoder and SQL Server can use the same Amazon S3 bucket storage.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Application Server uses CDN which has its own storage specifications and plans.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CDN’s can have an on demand availability of storage, S3 buckets have storage in the range 0-5TB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Thus, in this architecture, we will use S3 instances as storage for outbound video streaming, video storage,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inbound traffic to the video transcoder and Web app Database.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CDN will store the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inbound traffic to the web application alone.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97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D108-5E6F-2D07-4E18-95FD73D4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300C1-AA09-5650-403E-26E581B8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3" y="2562226"/>
            <a:ext cx="9686461" cy="27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6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4F6B-85B4-F243-2B80-1FAE7505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Storage requirement for different customer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926E9-7530-06C4-D45F-8BDB12EF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48" y="2533623"/>
            <a:ext cx="10240866" cy="17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00E3-926B-E798-8585-45BCC27A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75" y="573075"/>
            <a:ext cx="8886884" cy="935091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Backup/Recovery Solution</a:t>
            </a:r>
            <a:b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B4C7-44A4-2870-8C4F-76E38B7C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75" y="1665243"/>
            <a:ext cx="8883836" cy="3677683"/>
          </a:xfrm>
        </p:spPr>
        <p:txBody>
          <a:bodyPr/>
          <a:lstStyle/>
          <a:p>
            <a:r>
              <a:rPr lang="en-IN" sz="1800" dirty="0">
                <a:solidFill>
                  <a:srgbClr val="16191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have chosen AWS backup to provide backup and restore functionality to the video storage and SQL data.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ricing is based on the amount of storage space your backup/restoration consumes.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39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40D4-3B24-9E99-6F93-A2E3E177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Backup/Restore Pricing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0993-5CA3-F133-7E6D-401F4B72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 and Recovery for Video Storage (S3) :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 and Recovery for SQL data (EC2) 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8CEF1-233F-B1A1-6FB6-37BBE2FC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72" y="2576749"/>
            <a:ext cx="9101063" cy="85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824D4-C843-6ADF-B9AA-E4848CB47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19408"/>
            <a:ext cx="9101063" cy="8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8143-DA65-7F97-F911-263F54D5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97" y="194969"/>
            <a:ext cx="8886884" cy="953669"/>
          </a:xfrm>
        </p:spPr>
        <p:txBody>
          <a:bodyPr/>
          <a:lstStyle/>
          <a:p>
            <a:r>
              <a:rPr lang="en-IN" dirty="0"/>
              <a:t>Total Cost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BC63-01D5-134F-E36F-2B91CC79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44" y="1590158"/>
            <a:ext cx="11343563" cy="457772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Calculation of TCO for a year with 250 GB per customer 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No: of customers : 10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Storage available to each customer : 250 GB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of back up per month per GB : $0.05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No: of months : 12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 cost of ownership (TCO) of backup (videos): 0.05*12*250*10 =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$1500 per year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cost of recovery depends on the amount of data recovered per month, and since it is on a usage basis, recovery cost has not been included in the total TCO.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24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8143-DA65-7F97-F911-263F54D5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38" y="215660"/>
            <a:ext cx="8886884" cy="953669"/>
          </a:xfrm>
        </p:spPr>
        <p:txBody>
          <a:bodyPr/>
          <a:lstStyle/>
          <a:p>
            <a:r>
              <a:rPr lang="en-IN" dirty="0"/>
              <a:t>Total Cost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BC63-01D5-134F-E36F-2B91CC79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37" y="1518594"/>
            <a:ext cx="10466717" cy="5046108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TCO Calculation of a hypothetical case : 25 small, 10 medium and 3 large customers :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No: of small customers : 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Storage available to small customer : 11503 + 250 = 11753 GB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No: of  medium customers : 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Storage available to small customer : 73008+ 1000 = 74008 GB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No: of small customers :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Storage available to small customer : 181016 + 2000 = 183016 GB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of back up per month per GB : $0.05 (same for both S3 and CDN)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No: of months : 12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Maximum total cost of ownership (TCO) of backup (videos): 0.05*(25*11753 +10*74008+3*183016) = </a:t>
            </a:r>
            <a:r>
              <a:rPr lang="en-IN" sz="2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$79147.65 per year</a:t>
            </a:r>
            <a:endParaRPr lang="en-IN" sz="29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cost of recovery depends on the amount of data recovered per month, and since it is on a usage basis, recovery cost has not been included in the total TCO.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37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A437-6C28-23A0-4502-CED04780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85" y="298486"/>
            <a:ext cx="8886884" cy="953669"/>
          </a:xfrm>
        </p:spPr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Advanced Cloud 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00CC-909D-6DD6-A998-EE0ED792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69" y="1590158"/>
            <a:ext cx="9954711" cy="45518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MoVid is a streaming platform. As is the case with any content-on-request platform, a major constraint is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Latency.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good video streaming platform should: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 videos real time, without interruptions.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Have buffering time as low as possible.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Minimize compromise in streaming quality due to slow network.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is where we use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AWS Wavelength.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AWS Wavelength boosts AWS services to nearly 5G network speeds.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Latency will be minimized when accessing the cloud through any kind of device.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Application traffic can reach application servers running in Wavelength Zones without leaving the mobile provider’s network.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Introducing AWS Wavelength can set the quality standard of MoVid apart from the competition. Seamless connectivity and nearly zero latency will be a business game changer.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5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297196"/>
            <a:ext cx="6944436" cy="917217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275" y="1709019"/>
            <a:ext cx="10391775" cy="443004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AutoNum type="arabicPeriod"/>
            </a:pPr>
            <a:r>
              <a:rPr lang="en-US" dirty="0"/>
              <a:t>Current On-Premise Architecture</a:t>
            </a:r>
          </a:p>
          <a:p>
            <a:pPr marL="457200" indent="-457200">
              <a:buAutoNum type="arabicPeriod"/>
            </a:pPr>
            <a:r>
              <a:rPr lang="en-US" dirty="0"/>
              <a:t>Proposed Cloud Solution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Storage Strategy</a:t>
            </a:r>
          </a:p>
          <a:p>
            <a:pPr marL="457200" indent="-457200">
              <a:buAutoNum type="arabicPeriod"/>
            </a:pPr>
            <a:r>
              <a:rPr lang="en-US" dirty="0"/>
              <a:t>Backup/Restore Solution</a:t>
            </a:r>
          </a:p>
          <a:p>
            <a:pPr marL="457200" indent="-457200">
              <a:buAutoNum type="arabicPeriod"/>
            </a:pPr>
            <a:r>
              <a:rPr lang="en-US" dirty="0"/>
              <a:t>Total Cost of Ownership</a:t>
            </a:r>
          </a:p>
          <a:p>
            <a:pPr marL="457200" indent="-457200">
              <a:buAutoNum type="arabicPeriod"/>
            </a:pPr>
            <a:r>
              <a:rPr lang="en-US" dirty="0"/>
              <a:t>Advanced Cloud Feature </a:t>
            </a:r>
          </a:p>
          <a:p>
            <a:pPr marL="457200" indent="-457200">
              <a:buAutoNum type="arabicPeriod"/>
            </a:pPr>
            <a:r>
              <a:rPr lang="en-US" dirty="0"/>
              <a:t>Drawbacks</a:t>
            </a:r>
          </a:p>
          <a:p>
            <a:pPr marL="457200" indent="-457200"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12/7/2022</a:t>
            </a:fld>
            <a:endParaRPr lang="en-US"/>
          </a:p>
        </p:txBody>
      </p:sp>
      <p:sp>
        <p:nvSpPr>
          <p:cNvPr id="21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 dirty="0"/>
          </a:p>
        </p:txBody>
      </p:sp>
      <p:sp>
        <p:nvSpPr>
          <p:cNvPr id="22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18A9-52D8-FA09-257B-5568238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59" y="376124"/>
            <a:ext cx="8886884" cy="953669"/>
          </a:xfrm>
        </p:spPr>
        <p:txBody>
          <a:bodyPr/>
          <a:lstStyle/>
          <a:p>
            <a:r>
              <a:rPr lang="en-IN" dirty="0"/>
              <a:t>Drawback of this model and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D62F-4246-2D1A-A740-5EC34306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97" y="1590158"/>
            <a:ext cx="10273888" cy="464674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Drawback :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ffective sharing of resources on VM2 where the transcoder and SQL server run in separate containers.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Transcoder being computationally heavy, can saturate the CPU cores unless a deliberate usage limit is set.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can effectively slow down the website.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Solution :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Elastic Transcoder. 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amazon’s transcoding service which is better optimised to run on AWS instances would reduce/optimize the CPU demand.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would mean letting go of the native transcoder.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91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162B-EFEB-D728-C5B1-B4F8752D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90C0-00C6-6AA8-9F90-CB46F37C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viable cloud migration model has been proposed.</a:t>
            </a:r>
          </a:p>
          <a:p>
            <a:r>
              <a:rPr lang="en-IN" dirty="0"/>
              <a:t>Drawbacks have been investigated and rectified.</a:t>
            </a:r>
          </a:p>
          <a:p>
            <a:r>
              <a:rPr lang="en-IN" dirty="0"/>
              <a:t>Further development by using advanced cloud features were also investigated.</a:t>
            </a:r>
          </a:p>
        </p:txBody>
      </p:sp>
    </p:spTree>
    <p:extLst>
      <p:ext uri="{BB962C8B-B14F-4D97-AF65-F5344CB8AC3E}">
        <p14:creationId xmlns:p14="http://schemas.microsoft.com/office/powerpoint/2010/main" val="1974568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722A-984A-0D57-311C-8C1B9E3F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580" y="2639232"/>
            <a:ext cx="3276839" cy="953669"/>
          </a:xfrm>
        </p:spPr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5684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ACCB-C9E6-0EE1-DFC8-ECFA59C4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DEF7-1493-32D6-BFAD-A02BA3C9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r>
              <a:rPr lang="en-US" b="0" i="0" err="1">
                <a:effectLst/>
              </a:rPr>
              <a:t>MoVid</a:t>
            </a:r>
            <a:r>
              <a:rPr lang="en-US" b="0" i="0">
                <a:effectLst/>
              </a:rPr>
              <a:t> Inc.is a company that is focused on developing video technologies.</a:t>
            </a:r>
          </a:p>
          <a:p>
            <a:r>
              <a:rPr lang="en-US" b="0" i="0">
                <a:effectLst/>
              </a:rPr>
              <a:t>Needs to create a new “Cloud-Hosted” </a:t>
            </a:r>
            <a:r>
              <a:rPr lang="en-US" b="0" i="0" err="1">
                <a:effectLst/>
              </a:rPr>
              <a:t>MoVid</a:t>
            </a:r>
            <a:r>
              <a:rPr lang="en-US" b="0" i="0">
                <a:effectLst/>
              </a:rPr>
              <a:t> deployment.</a:t>
            </a:r>
          </a:p>
          <a:p>
            <a:r>
              <a:rPr lang="en-US" b="0" i="0">
                <a:effectLst/>
              </a:rPr>
              <a:t>4 virtual machines in the on-premise virtualization platform for each customer.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419FA-60FD-54AA-F398-E440EC04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8002"/>
            <a:ext cx="4953000" cy="2067877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390588-D381-460B-B461-914E1785F9C6}" type="datetime1">
              <a:rPr lang="en-US" smtClean="0"/>
              <a:pPr>
                <a:spcAft>
                  <a:spcPts val="600"/>
                </a:spcAft>
              </a:pPr>
              <a:t>12/7/2022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C84-C7FC-1D4F-2784-15D29D5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60006"/>
            <a:ext cx="8886884" cy="953669"/>
          </a:xfrm>
        </p:spPr>
        <p:txBody>
          <a:bodyPr>
            <a:normAutofit fontScale="90000"/>
          </a:bodyPr>
          <a:lstStyle/>
          <a:p>
            <a:r>
              <a:rPr lang="en-IN" dirty="0"/>
              <a:t>Current architectural design of </a:t>
            </a:r>
            <a:r>
              <a:rPr lang="en-IN" dirty="0" err="1"/>
              <a:t>Saas</a:t>
            </a:r>
            <a:r>
              <a:rPr lang="en-IN" dirty="0"/>
              <a:t>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E1BC57-35EF-439D-D0DA-0C0E81067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465" y="1853333"/>
            <a:ext cx="7675070" cy="43760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7181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9E7B-E9B3-6087-9A86-29D2D13F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546316"/>
            <a:ext cx="8886884" cy="953669"/>
          </a:xfrm>
        </p:spPr>
        <p:txBody>
          <a:bodyPr/>
          <a:lstStyle/>
          <a:p>
            <a:r>
              <a:rPr lang="en-IN" dirty="0"/>
              <a:t>Proposed Cloud Architecture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1CB76D-9B63-05B4-E6C4-74161B1E0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761" y="2518918"/>
            <a:ext cx="7772744" cy="34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9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9E7B-E9B3-6087-9A86-29D2D13F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546316"/>
            <a:ext cx="8886884" cy="953669"/>
          </a:xfrm>
        </p:spPr>
        <p:txBody>
          <a:bodyPr/>
          <a:lstStyle/>
          <a:p>
            <a:r>
              <a:rPr lang="en-IN" dirty="0"/>
              <a:t>Proposed Cloud Architecture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856551D-6B74-CD10-2481-431404CB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83" y="1764030"/>
            <a:ext cx="7700833" cy="4547654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379C8E0D-76D0-13E5-0ED8-904685194B5F}"/>
              </a:ext>
            </a:extLst>
          </p:cNvPr>
          <p:cNvSpPr/>
          <p:nvPr/>
        </p:nvSpPr>
        <p:spPr>
          <a:xfrm>
            <a:off x="6665342" y="4589254"/>
            <a:ext cx="897147" cy="24153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671785D-4425-13B3-5897-22B3D8AC833F}"/>
              </a:ext>
            </a:extLst>
          </p:cNvPr>
          <p:cNvSpPr/>
          <p:nvPr/>
        </p:nvSpPr>
        <p:spPr>
          <a:xfrm rot="10800000">
            <a:off x="6820619" y="4589254"/>
            <a:ext cx="897147" cy="24153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08FD-B6C4-7D5F-CA7D-E404A442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Web Services – Pros and Cons : Why AWS 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5AB2-3141-3B12-A510-596ACE5F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39696"/>
            <a:ext cx="9575148" cy="421797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Advantages: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Broad and deep service offering.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Minimal loss of information during video hosting and start and storage transfer.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 support for BI, analytics and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Devops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 transfer stability.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Disadvantages: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cloud computing issues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Technical support fees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 up : A WS2 faces the general problems faced by any cloud computing platform having said that the benefits of AWS are pretty great – enough for our use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89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3C91-19F6-FEF3-FB70-5982FDE5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Specific Cloud Services chosen from AWS</a:t>
            </a:r>
            <a:br>
              <a:rPr lang="en-IN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B718-5FF7-BA1A-A38E-3BF4C9E0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0510"/>
            <a:ext cx="8883836" cy="3677683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our use case we will be using three main cloud services offered by AWS :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Elastic Cloud Compute (EC2)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Simple Storage Service (S3)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cloudfront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Content Delivery Network (CDN)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1BB47-580B-4478-691A-6B4DEC14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45" y="3902784"/>
            <a:ext cx="8633910" cy="19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8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9E7B-E9B3-6087-9A86-29D2D13F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546316"/>
            <a:ext cx="8886884" cy="953669"/>
          </a:xfrm>
        </p:spPr>
        <p:txBody>
          <a:bodyPr/>
          <a:lstStyle/>
          <a:p>
            <a:r>
              <a:rPr lang="en-IN" dirty="0"/>
              <a:t>Proposed Cloud Architecture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856551D-6B74-CD10-2481-431404CB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16" y="1764030"/>
            <a:ext cx="7700833" cy="4547654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C0DC8A08-59E1-34D3-E811-A69FF01B6808}"/>
              </a:ext>
            </a:extLst>
          </p:cNvPr>
          <p:cNvSpPr/>
          <p:nvPr/>
        </p:nvSpPr>
        <p:spPr>
          <a:xfrm>
            <a:off x="6665342" y="4589254"/>
            <a:ext cx="897147" cy="24153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5506D309-A252-8301-90E7-2D8B8DE725F0}"/>
              </a:ext>
            </a:extLst>
          </p:cNvPr>
          <p:cNvSpPr/>
          <p:nvPr/>
        </p:nvSpPr>
        <p:spPr>
          <a:xfrm rot="10800000">
            <a:off x="6820619" y="4589254"/>
            <a:ext cx="897147" cy="24153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4527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1047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Neue Haas Grotesk Text Pro</vt:lpstr>
      <vt:lpstr>Symbol</vt:lpstr>
      <vt:lpstr>Times New Roman</vt:lpstr>
      <vt:lpstr>SwellVTI</vt:lpstr>
      <vt:lpstr>Proposal for New Cloud Platform for MoVid Inc.</vt:lpstr>
      <vt:lpstr>Agenda</vt:lpstr>
      <vt:lpstr>Introduction</vt:lpstr>
      <vt:lpstr>Current architectural design of Saas solution</vt:lpstr>
      <vt:lpstr>Proposed Cloud Architecture</vt:lpstr>
      <vt:lpstr>Proposed Cloud Architecture</vt:lpstr>
      <vt:lpstr>Amazon Web Services – Pros and Cons : Why AWS ?</vt:lpstr>
      <vt:lpstr>Specific Cloud Services chosen from AWS </vt:lpstr>
      <vt:lpstr>Proposed Cloud Architecture</vt:lpstr>
      <vt:lpstr>VM specifications and guarantees by vendor</vt:lpstr>
      <vt:lpstr>Compensation promised by the vendor in case of  excess down-time:</vt:lpstr>
      <vt:lpstr>Storage Strategy</vt:lpstr>
      <vt:lpstr>Storage Strategy</vt:lpstr>
      <vt:lpstr>Storage requirement for different customer types</vt:lpstr>
      <vt:lpstr>Backup/Recovery Solution </vt:lpstr>
      <vt:lpstr>Backup/Restore Pricing Details</vt:lpstr>
      <vt:lpstr>Total Cost of Ownership</vt:lpstr>
      <vt:lpstr>Total Cost of Ownership</vt:lpstr>
      <vt:lpstr>Advanced Cloud Feature</vt:lpstr>
      <vt:lpstr>Drawback of this model and a solution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New Cloud Platform for MoVid Inc.</dc:title>
  <dc:creator>Bastin Bajiyo Job</dc:creator>
  <cp:lastModifiedBy>Bastin Bajiyo Job</cp:lastModifiedBy>
  <cp:revision>4</cp:revision>
  <dcterms:created xsi:type="dcterms:W3CDTF">2022-12-07T04:37:49Z</dcterms:created>
  <dcterms:modified xsi:type="dcterms:W3CDTF">2022-12-08T15:10:59Z</dcterms:modified>
</cp:coreProperties>
</file>