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120913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121006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911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801553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3618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309662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2825018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323006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362791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2032B-549C-4526-A461-414A93973AB0}"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401331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2032B-549C-4526-A461-414A93973AB0}"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137993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72032B-549C-4526-A461-414A93973AB0}"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419718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72032B-549C-4526-A461-414A93973AB0}"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187310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2032B-549C-4526-A461-414A93973AB0}"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323574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2032B-549C-4526-A461-414A93973AB0}"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73082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2032B-549C-4526-A461-414A93973AB0}"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47547-27D2-4E52-B12E-C98BA1AD58C1}" type="slidenum">
              <a:rPr lang="en-IN" smtClean="0"/>
              <a:t>‹#›</a:t>
            </a:fld>
            <a:endParaRPr lang="en-IN"/>
          </a:p>
        </p:txBody>
      </p:sp>
    </p:spTree>
    <p:extLst>
      <p:ext uri="{BB962C8B-B14F-4D97-AF65-F5344CB8AC3E}">
        <p14:creationId xmlns:p14="http://schemas.microsoft.com/office/powerpoint/2010/main" val="316429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72032B-549C-4526-A461-414A93973AB0}" type="datetimeFigureOut">
              <a:rPr lang="en-IN" smtClean="0"/>
              <a:t>10-04-2023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347547-27D2-4E52-B12E-C98BA1AD58C1}" type="slidenum">
              <a:rPr lang="en-IN" smtClean="0"/>
              <a:t>‹#›</a:t>
            </a:fld>
            <a:endParaRPr lang="en-IN"/>
          </a:p>
        </p:txBody>
      </p:sp>
    </p:spTree>
    <p:extLst>
      <p:ext uri="{BB962C8B-B14F-4D97-AF65-F5344CB8AC3E}">
        <p14:creationId xmlns:p14="http://schemas.microsoft.com/office/powerpoint/2010/main" val="1382078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8493-59BD-8650-A9D4-63366DA5AA40}"/>
              </a:ext>
            </a:extLst>
          </p:cNvPr>
          <p:cNvSpPr>
            <a:spLocks noGrp="1"/>
          </p:cNvSpPr>
          <p:nvPr>
            <p:ph type="ctrTitle"/>
          </p:nvPr>
        </p:nvSpPr>
        <p:spPr>
          <a:xfrm>
            <a:off x="1524000" y="1304742"/>
            <a:ext cx="9144000" cy="2387600"/>
          </a:xfrm>
        </p:spPr>
        <p:txBody>
          <a:bodyPr>
            <a:noAutofit/>
          </a:bodyPr>
          <a:lstStyle/>
          <a:p>
            <a:r>
              <a:rPr lang="en-IN" sz="3200" dirty="0">
                <a:solidFill>
                  <a:schemeClr val="tx1"/>
                </a:solidFill>
              </a:rPr>
              <a:t>CREDIT CARD FRAUD DETECTION AND DATAWRANGLING FOR DUPLICATE TRANSACTIONS</a:t>
            </a:r>
          </a:p>
        </p:txBody>
      </p:sp>
      <p:sp>
        <p:nvSpPr>
          <p:cNvPr id="3" name="Subtitle 2">
            <a:extLst>
              <a:ext uri="{FF2B5EF4-FFF2-40B4-BE49-F238E27FC236}">
                <a16:creationId xmlns:a16="http://schemas.microsoft.com/office/drawing/2014/main" id="{3AAE9DD5-5A4F-0C98-51E3-63C5EE9AC04A}"/>
              </a:ext>
            </a:extLst>
          </p:cNvPr>
          <p:cNvSpPr>
            <a:spLocks noGrp="1"/>
          </p:cNvSpPr>
          <p:nvPr>
            <p:ph type="subTitle" idx="1"/>
          </p:nvPr>
        </p:nvSpPr>
        <p:spPr>
          <a:xfrm>
            <a:off x="1304193" y="4674699"/>
            <a:ext cx="9144000" cy="1655762"/>
          </a:xfrm>
        </p:spPr>
        <p:txBody>
          <a:bodyPr>
            <a:normAutofit/>
          </a:bodyPr>
          <a:lstStyle/>
          <a:p>
            <a:r>
              <a:rPr lang="en-IN" sz="1400" dirty="0"/>
              <a:t>BASTINN BAJIYO JOB</a:t>
            </a:r>
          </a:p>
          <a:p>
            <a:r>
              <a:rPr lang="en-IN" sz="1400" dirty="0"/>
              <a:t>CHINMAY ASHOK MAGANUR</a:t>
            </a:r>
          </a:p>
          <a:p>
            <a:r>
              <a:rPr lang="en-IN" sz="1400" dirty="0"/>
              <a:t>KANISHK GUPTA</a:t>
            </a:r>
          </a:p>
        </p:txBody>
      </p:sp>
      <p:sp>
        <p:nvSpPr>
          <p:cNvPr id="4" name="Subtitle 2">
            <a:extLst>
              <a:ext uri="{FF2B5EF4-FFF2-40B4-BE49-F238E27FC236}">
                <a16:creationId xmlns:a16="http://schemas.microsoft.com/office/drawing/2014/main" id="{D35ED929-72F6-CB1F-2502-4326244DD7BA}"/>
              </a:ext>
            </a:extLst>
          </p:cNvPr>
          <p:cNvSpPr txBox="1">
            <a:spLocks/>
          </p:cNvSpPr>
          <p:nvPr/>
        </p:nvSpPr>
        <p:spPr>
          <a:xfrm>
            <a:off x="1304193" y="167066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t>PROJECT TOPIC PRESENTATION</a:t>
            </a:r>
          </a:p>
        </p:txBody>
      </p:sp>
    </p:spTree>
    <p:extLst>
      <p:ext uri="{BB962C8B-B14F-4D97-AF65-F5344CB8AC3E}">
        <p14:creationId xmlns:p14="http://schemas.microsoft.com/office/powerpoint/2010/main" val="139681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F82F-2E30-9C9D-FEE2-036A647F688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8B15DDE-8F52-3A99-1F4B-7CCFC63C020C}"/>
              </a:ext>
            </a:extLst>
          </p:cNvPr>
          <p:cNvSpPr>
            <a:spLocks noGrp="1"/>
          </p:cNvSpPr>
          <p:nvPr>
            <p:ph idx="1"/>
          </p:nvPr>
        </p:nvSpPr>
        <p:spPr/>
        <p:txBody>
          <a:bodyPr/>
          <a:lstStyle/>
          <a:p>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Fraud is a problem for any bank. Fraud can take many forms, whether it is someone stealing a single credit card, to large batches of stolen credit card numbers being used on the web, or even a mass compromise of credit card numbers stolen from a merchant via tools like credit card skimming devices.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We try to </a:t>
            </a:r>
            <a:r>
              <a:rPr lang="en-IN"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b</a:t>
            </a:r>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uild a predictive model to determine whether a given transaction will be fraudulent or not.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632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D8D3-495F-4A02-3BB0-B86AEE046A1C}"/>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C7353A21-3593-A7BA-DE07-5D138C68E517}"/>
              </a:ext>
            </a:extLst>
          </p:cNvPr>
          <p:cNvSpPr>
            <a:spLocks noGrp="1"/>
          </p:cNvSpPr>
          <p:nvPr>
            <p:ph idx="1"/>
          </p:nvPr>
        </p:nvSpPr>
        <p:spPr/>
        <p:txBody>
          <a:bodyPr/>
          <a:lstStyle/>
          <a:p>
            <a:pPr>
              <a:lnSpc>
                <a:spcPct val="107000"/>
              </a:lnSpc>
              <a:spcAft>
                <a:spcPts val="800"/>
              </a:spcAft>
            </a:pPr>
            <a:r>
              <a:rPr lang="en-IN" sz="1800" kern="1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We will use credit card transactions data provided by Capital One. This dataset closely resembles real transactional data from Capital One credit card customers, but the entities and relations within are purely fictional. No persons, places, or things lost their identity in the making of this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rgbClr val="24292E"/>
              </a:buClr>
              <a:buSzPts val="1100"/>
              <a:buFont typeface="Wingdings" panose="05000000000000000000" pitchFamily="2" charset="2"/>
              <a:buChar char=""/>
            </a:pP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786363 records and 29 fields</a:t>
            </a:r>
          </a:p>
          <a:p>
            <a:pPr marL="342900" lvl="0" indent="-342900">
              <a:lnSpc>
                <a:spcPct val="107000"/>
              </a:lnSpc>
              <a:spcAft>
                <a:spcPts val="800"/>
              </a:spcAft>
              <a:buClr>
                <a:srgbClr val="24292E"/>
              </a:buClr>
              <a:buSzPts val="1100"/>
              <a:buFont typeface="Wingdings" panose="05000000000000000000" pitchFamily="2" charset="2"/>
              <a:buChar char=""/>
            </a:pP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Target Variable for Credit Card Fraud Classification : ‘</a:t>
            </a:r>
            <a:r>
              <a:rPr lang="en-IN" sz="1800" b="1"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isFraud</a:t>
            </a:r>
            <a:r>
              <a:rPr lang="en-IN" sz="18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2C8A404-7080-68DD-FF02-457FE544DDD0}"/>
              </a:ext>
            </a:extLst>
          </p:cNvPr>
          <p:cNvPicPr>
            <a:picLocks noChangeAspect="1"/>
          </p:cNvPicPr>
          <p:nvPr/>
        </p:nvPicPr>
        <p:blipFill>
          <a:blip r:embed="rId2"/>
          <a:stretch>
            <a:fillRect/>
          </a:stretch>
        </p:blipFill>
        <p:spPr>
          <a:xfrm>
            <a:off x="1056884" y="4540222"/>
            <a:ext cx="8702578" cy="2165112"/>
          </a:xfrm>
          <a:prstGeom prst="rect">
            <a:avLst/>
          </a:prstGeom>
        </p:spPr>
      </p:pic>
    </p:spTree>
    <p:extLst>
      <p:ext uri="{BB962C8B-B14F-4D97-AF65-F5344CB8AC3E}">
        <p14:creationId xmlns:p14="http://schemas.microsoft.com/office/powerpoint/2010/main" val="40829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DBD3-59A0-C55D-6FF5-F0EAAB460012}"/>
              </a:ext>
            </a:extLst>
          </p:cNvPr>
          <p:cNvSpPr>
            <a:spLocks noGrp="1"/>
          </p:cNvSpPr>
          <p:nvPr>
            <p:ph type="title"/>
          </p:nvPr>
        </p:nvSpPr>
        <p:spPr/>
        <p:txBody>
          <a:bodyPr/>
          <a:lstStyle/>
          <a:p>
            <a:r>
              <a:rPr lang="en-IN" dirty="0"/>
              <a:t>Dataset</a:t>
            </a:r>
          </a:p>
        </p:txBody>
      </p:sp>
      <p:pic>
        <p:nvPicPr>
          <p:cNvPr id="4" name="Content Placeholder 3">
            <a:extLst>
              <a:ext uri="{FF2B5EF4-FFF2-40B4-BE49-F238E27FC236}">
                <a16:creationId xmlns:a16="http://schemas.microsoft.com/office/drawing/2014/main" id="{96169820-7A18-20AF-14D2-B71346E7B8FA}"/>
              </a:ext>
            </a:extLst>
          </p:cNvPr>
          <p:cNvPicPr>
            <a:picLocks noGrp="1" noChangeAspect="1"/>
          </p:cNvPicPr>
          <p:nvPr>
            <p:ph idx="1"/>
          </p:nvPr>
        </p:nvPicPr>
        <p:blipFill>
          <a:blip r:embed="rId2"/>
          <a:stretch>
            <a:fillRect/>
          </a:stretch>
        </p:blipFill>
        <p:spPr>
          <a:xfrm>
            <a:off x="2316408" y="2371416"/>
            <a:ext cx="6203338" cy="4034836"/>
          </a:xfrm>
          <a:prstGeom prst="rect">
            <a:avLst/>
          </a:prstGeom>
        </p:spPr>
      </p:pic>
    </p:spTree>
    <p:extLst>
      <p:ext uri="{BB962C8B-B14F-4D97-AF65-F5344CB8AC3E}">
        <p14:creationId xmlns:p14="http://schemas.microsoft.com/office/powerpoint/2010/main" val="252675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ABAC-6C90-2DEA-E82E-67E55FDF0C33}"/>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F517EC91-E174-51F2-E088-FD5B372BF8C0}"/>
              </a:ext>
            </a:extLst>
          </p:cNvPr>
          <p:cNvSpPr>
            <a:spLocks noGrp="1"/>
          </p:cNvSpPr>
          <p:nvPr>
            <p:ph idx="1"/>
          </p:nvPr>
        </p:nvSpPr>
        <p:spPr>
          <a:xfrm>
            <a:off x="369277" y="1318846"/>
            <a:ext cx="9821007" cy="5442439"/>
          </a:xfrm>
        </p:spPr>
        <p:txBody>
          <a:bodyPr>
            <a:normAutofit/>
          </a:bodyPr>
          <a:lstStyle/>
          <a:p>
            <a:pPr marL="342900" lvl="0" indent="-342900">
              <a:lnSpc>
                <a:spcPct val="107000"/>
              </a:lnSpc>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account Number: The account number associated with the credit card used for the transaction.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customerId: The customer ID associated with the account.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creditLimit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credit limit for the account.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availableMoney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amount of money available for the account after the transaction.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transactionDateTime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date and time when the transaction occurred.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transactionAmount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amount of money involved in the transaction.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merchantName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name of the merchant where the transaction took place.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acqCountry</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country where the transaction was acquired (i.e., the country where the card was used).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600" dirty="0"/>
          </a:p>
        </p:txBody>
      </p:sp>
    </p:spTree>
    <p:extLst>
      <p:ext uri="{BB962C8B-B14F-4D97-AF65-F5344CB8AC3E}">
        <p14:creationId xmlns:p14="http://schemas.microsoft.com/office/powerpoint/2010/main" val="196150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B826-4EC9-CD4E-3BD4-246DBF3B04EE}"/>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AF436611-D96E-D34A-2CFE-1B2563A9CDDB}"/>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Study and analyse the distribution and statistics of each variable and find correlations.</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Do feature engineering to select viable features for Credit Card Fraud classification.</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different models like SVM, decision tree, Naïve Bayes, Random Forest and neural networks for classification and compared the efficiency using metrics like accuracy, precision, recall and F1-score.</a:t>
            </a:r>
          </a:p>
          <a:p>
            <a:pPr marL="342900" lvl="0" indent="-342900">
              <a:lnSpc>
                <a:spcPct val="107000"/>
              </a:lnSpc>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Find out specific characteristics of anomalous and duplicate transactions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perfrom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data wrangling.</a:t>
            </a:r>
          </a:p>
          <a:p>
            <a:endParaRPr lang="en-IN" dirty="0"/>
          </a:p>
        </p:txBody>
      </p:sp>
    </p:spTree>
    <p:extLst>
      <p:ext uri="{BB962C8B-B14F-4D97-AF65-F5344CB8AC3E}">
        <p14:creationId xmlns:p14="http://schemas.microsoft.com/office/powerpoint/2010/main" val="82901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C5B0-A8D1-7AA9-AC5C-B4A74D89640B}"/>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C73F8AE-8221-04E8-BC9D-137B165F343F}"/>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Data imbalance. Proportion of fraudulent transactions is lower than normal ones. Tuning the model to overcome this aspect may be challenging.</a:t>
            </a:r>
          </a:p>
          <a:p>
            <a:pPr marL="342900" lvl="0" indent="-342900">
              <a:lnSpc>
                <a:spcPct val="107000"/>
              </a:lnSpc>
              <a:spcAft>
                <a:spcPts val="800"/>
              </a:spcAft>
              <a:buFont typeface="Wingdings" panose="05000000000000000000"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Techniques like weighted classes may be useful.</a:t>
            </a:r>
          </a:p>
          <a:p>
            <a:endParaRPr lang="en-IN"/>
          </a:p>
        </p:txBody>
      </p:sp>
    </p:spTree>
    <p:extLst>
      <p:ext uri="{BB962C8B-B14F-4D97-AF65-F5344CB8AC3E}">
        <p14:creationId xmlns:p14="http://schemas.microsoft.com/office/powerpoint/2010/main" val="16054622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TotalTime>
  <Words>387</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CREDIT CARD FRAUD DETECTION AND DATAWRANGLING FOR DUPLICATE TRANSACTIONS</vt:lpstr>
      <vt:lpstr>INTRODUCTION</vt:lpstr>
      <vt:lpstr>Dataset</vt:lpstr>
      <vt:lpstr>Dataset</vt:lpstr>
      <vt:lpstr>Dataset</vt:lpstr>
      <vt:lpstr>Approach</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AND DATAWRANGLING FOR DUPLICATE TRANSACTIONS</dc:title>
  <dc:creator>Bastin Job</dc:creator>
  <cp:lastModifiedBy>Bastin Job</cp:lastModifiedBy>
  <cp:revision>1</cp:revision>
  <dcterms:created xsi:type="dcterms:W3CDTF">2023-04-10T21:12:09Z</dcterms:created>
  <dcterms:modified xsi:type="dcterms:W3CDTF">2023-04-10T21:16:56Z</dcterms:modified>
</cp:coreProperties>
</file>