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796f0b23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796f0b23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796f0b23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796f0b23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796f0b23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796f0b23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796f0b23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796f0b23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796f0b2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796f0b2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796f0b23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796f0b23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796f0b23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796f0b23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796f0b23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796f0b23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796f0b23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796f0b23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796f0b23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796f0b23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796f0b23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796f0b23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796f0b23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796f0b23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KERAS</a:t>
            </a:r>
            <a:endParaRPr/>
          </a:p>
        </p:txBody>
      </p:sp>
      <p:sp>
        <p:nvSpPr>
          <p:cNvPr id="55" name="Google Shape;55;p13"/>
          <p:cNvSpPr txBox="1"/>
          <p:nvPr>
            <p:ph idx="1" type="subTitle"/>
          </p:nvPr>
        </p:nvSpPr>
        <p:spPr>
          <a:xfrm>
            <a:off x="311700" y="7445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IST 652 Advanced Topic Presentation</a:t>
            </a:r>
            <a:endParaRPr/>
          </a:p>
        </p:txBody>
      </p:sp>
      <p:sp>
        <p:nvSpPr>
          <p:cNvPr id="56" name="Google Shape;56;p13"/>
          <p:cNvSpPr txBox="1"/>
          <p:nvPr>
            <p:ph idx="1" type="subTitle"/>
          </p:nvPr>
        </p:nvSpPr>
        <p:spPr>
          <a:xfrm>
            <a:off x="360725" y="3769225"/>
            <a:ext cx="8520600" cy="792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sz="2240"/>
              <a:t>GROUP 8</a:t>
            </a:r>
            <a:br>
              <a:rPr lang="en" sz="2240"/>
            </a:br>
            <a:r>
              <a:rPr lang="en" sz="2240"/>
              <a:t>Bastin</a:t>
            </a:r>
            <a:r>
              <a:rPr lang="en"/>
              <a:t>| </a:t>
            </a:r>
            <a:r>
              <a:rPr lang="en" sz="2259"/>
              <a:t>Anish Kumar</a:t>
            </a:r>
            <a:r>
              <a:rPr lang="en"/>
              <a:t> | </a:t>
            </a:r>
            <a:r>
              <a:rPr lang="en" sz="2259"/>
              <a:t>Sri Venkata Namana</a:t>
            </a:r>
            <a:endParaRPr sz="225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823438" y="181925"/>
            <a:ext cx="7497126" cy="1415950"/>
          </a:xfrm>
          <a:prstGeom prst="rect">
            <a:avLst/>
          </a:prstGeom>
          <a:noFill/>
          <a:ln>
            <a:noFill/>
          </a:ln>
        </p:spPr>
      </p:pic>
      <p:pic>
        <p:nvPicPr>
          <p:cNvPr id="115" name="Google Shape;115;p22"/>
          <p:cNvPicPr preferRelativeResize="0"/>
          <p:nvPr/>
        </p:nvPicPr>
        <p:blipFill>
          <a:blip r:embed="rId4">
            <a:alphaModFix/>
          </a:blip>
          <a:stretch>
            <a:fillRect/>
          </a:stretch>
        </p:blipFill>
        <p:spPr>
          <a:xfrm>
            <a:off x="3255325" y="1642525"/>
            <a:ext cx="2633344" cy="3038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Keras</a:t>
            </a:r>
            <a:endParaRPr/>
          </a:p>
        </p:txBody>
      </p:sp>
      <p:sp>
        <p:nvSpPr>
          <p:cNvPr id="121" name="Google Shape;121;p23"/>
          <p:cNvSpPr txBox="1"/>
          <p:nvPr>
            <p:ph idx="1" type="body"/>
          </p:nvPr>
        </p:nvSpPr>
        <p:spPr>
          <a:xfrm>
            <a:off x="311700" y="1152475"/>
            <a:ext cx="8520600" cy="36912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ECECEC"/>
              </a:buClr>
              <a:buSzPts val="1200"/>
              <a:buFont typeface="Roboto"/>
              <a:buChar char="●"/>
            </a:pPr>
            <a:r>
              <a:rPr b="1" lang="en" sz="1200">
                <a:solidFill>
                  <a:srgbClr val="ECECEC"/>
                </a:solidFill>
                <a:highlight>
                  <a:schemeClr val="lt1"/>
                </a:highlight>
                <a:latin typeface="Roboto"/>
                <a:ea typeface="Roboto"/>
                <a:cs typeface="Roboto"/>
                <a:sym typeface="Roboto"/>
              </a:rPr>
              <a:t>Simplicity</a:t>
            </a:r>
            <a:r>
              <a:rPr lang="en" sz="1200">
                <a:solidFill>
                  <a:srgbClr val="ECECEC"/>
                </a:solidFill>
                <a:highlight>
                  <a:schemeClr val="lt1"/>
                </a:highlight>
                <a:latin typeface="Roboto"/>
                <a:ea typeface="Roboto"/>
                <a:cs typeface="Roboto"/>
                <a:sym typeface="Roboto"/>
              </a:rPr>
              <a:t>: Keras provides a simple and intuitive interface, making it easy to design, build, and train deep learning models. </a:t>
            </a:r>
            <a:endParaRPr sz="1200">
              <a:solidFill>
                <a:srgbClr val="ECECEC"/>
              </a:solidFill>
              <a:highlight>
                <a:schemeClr val="lt1"/>
              </a:highlight>
              <a:latin typeface="Roboto"/>
              <a:ea typeface="Roboto"/>
              <a:cs typeface="Roboto"/>
              <a:sym typeface="Roboto"/>
            </a:endParaRPr>
          </a:p>
          <a:p>
            <a:pPr indent="-304800" lvl="0" marL="457200" rtl="0" algn="l">
              <a:spcBef>
                <a:spcPts val="1000"/>
              </a:spcBef>
              <a:spcAft>
                <a:spcPts val="0"/>
              </a:spcAft>
              <a:buClr>
                <a:srgbClr val="ECECEC"/>
              </a:buClr>
              <a:buSzPts val="1200"/>
              <a:buFont typeface="Roboto"/>
              <a:buChar char="●"/>
            </a:pPr>
            <a:r>
              <a:rPr b="1" lang="en" sz="1200">
                <a:solidFill>
                  <a:srgbClr val="ECECEC"/>
                </a:solidFill>
                <a:highlight>
                  <a:schemeClr val="lt1"/>
                </a:highlight>
                <a:latin typeface="Roboto"/>
                <a:ea typeface="Roboto"/>
                <a:cs typeface="Roboto"/>
                <a:sym typeface="Roboto"/>
              </a:rPr>
              <a:t>Modularity</a:t>
            </a:r>
            <a:r>
              <a:rPr lang="en" sz="1200">
                <a:solidFill>
                  <a:srgbClr val="ECECEC"/>
                </a:solidFill>
                <a:highlight>
                  <a:schemeClr val="lt1"/>
                </a:highlight>
                <a:latin typeface="Roboto"/>
                <a:ea typeface="Roboto"/>
                <a:cs typeface="Roboto"/>
                <a:sym typeface="Roboto"/>
              </a:rPr>
              <a:t>: Keras offers a modular approach to building neural networks, allowing users to easily create complex architectures by stacking layers and defining connections between them.</a:t>
            </a:r>
            <a:endParaRPr sz="1200">
              <a:solidFill>
                <a:srgbClr val="ECECEC"/>
              </a:solidFill>
              <a:highlight>
                <a:schemeClr val="lt1"/>
              </a:highlight>
              <a:latin typeface="Roboto"/>
              <a:ea typeface="Roboto"/>
              <a:cs typeface="Roboto"/>
              <a:sym typeface="Roboto"/>
            </a:endParaRPr>
          </a:p>
          <a:p>
            <a:pPr indent="-304800" lvl="0" marL="457200" rtl="0" algn="l">
              <a:spcBef>
                <a:spcPts val="1000"/>
              </a:spcBef>
              <a:spcAft>
                <a:spcPts val="0"/>
              </a:spcAft>
              <a:buClr>
                <a:srgbClr val="ECECEC"/>
              </a:buClr>
              <a:buSzPts val="1200"/>
              <a:buFont typeface="Roboto"/>
              <a:buChar char="●"/>
            </a:pPr>
            <a:r>
              <a:rPr b="1" lang="en" sz="1200">
                <a:solidFill>
                  <a:srgbClr val="ECECEC"/>
                </a:solidFill>
                <a:highlight>
                  <a:schemeClr val="lt1"/>
                </a:highlight>
                <a:latin typeface="Roboto"/>
                <a:ea typeface="Roboto"/>
                <a:cs typeface="Roboto"/>
                <a:sym typeface="Roboto"/>
              </a:rPr>
              <a:t>Flexibility</a:t>
            </a:r>
            <a:r>
              <a:rPr lang="en" sz="1200">
                <a:solidFill>
                  <a:srgbClr val="ECECEC"/>
                </a:solidFill>
                <a:highlight>
                  <a:schemeClr val="lt1"/>
                </a:highlight>
                <a:latin typeface="Roboto"/>
                <a:ea typeface="Roboto"/>
                <a:cs typeface="Roboto"/>
                <a:sym typeface="Roboto"/>
              </a:rPr>
              <a:t>: Keras supports multiple backend engines, including TensorFlow, Theano, and Microsoft Cognitive Toolkit (CNTK), providing users with flexibility in choosing the backend that best suits their needs. </a:t>
            </a:r>
            <a:endParaRPr sz="1200">
              <a:solidFill>
                <a:srgbClr val="ECECEC"/>
              </a:solidFill>
              <a:highlight>
                <a:schemeClr val="lt1"/>
              </a:highlight>
              <a:latin typeface="Roboto"/>
              <a:ea typeface="Roboto"/>
              <a:cs typeface="Roboto"/>
              <a:sym typeface="Roboto"/>
            </a:endParaRPr>
          </a:p>
          <a:p>
            <a:pPr indent="-304800" lvl="0" marL="457200" rtl="0" algn="l">
              <a:spcBef>
                <a:spcPts val="1000"/>
              </a:spcBef>
              <a:spcAft>
                <a:spcPts val="0"/>
              </a:spcAft>
              <a:buClr>
                <a:srgbClr val="ECECEC"/>
              </a:buClr>
              <a:buSzPts val="1200"/>
              <a:buFont typeface="Roboto"/>
              <a:buChar char="●"/>
            </a:pPr>
            <a:r>
              <a:rPr b="1" lang="en" sz="1200">
                <a:solidFill>
                  <a:srgbClr val="ECECEC"/>
                </a:solidFill>
                <a:highlight>
                  <a:schemeClr val="lt1"/>
                </a:highlight>
                <a:latin typeface="Roboto"/>
                <a:ea typeface="Roboto"/>
                <a:cs typeface="Roboto"/>
                <a:sym typeface="Roboto"/>
              </a:rPr>
              <a:t>Extensibility</a:t>
            </a:r>
            <a:r>
              <a:rPr lang="en" sz="1200">
                <a:solidFill>
                  <a:srgbClr val="ECECEC"/>
                </a:solidFill>
                <a:highlight>
                  <a:schemeClr val="lt1"/>
                </a:highlight>
                <a:latin typeface="Roboto"/>
                <a:ea typeface="Roboto"/>
                <a:cs typeface="Roboto"/>
                <a:sym typeface="Roboto"/>
              </a:rPr>
              <a:t>: Keras allows for easy customization and extension through subclassing and functional API, enabling users to define custom layers, loss functions, and metrics. </a:t>
            </a:r>
            <a:endParaRPr sz="1200">
              <a:solidFill>
                <a:srgbClr val="ECECEC"/>
              </a:solidFill>
              <a:highlight>
                <a:schemeClr val="lt1"/>
              </a:highlight>
              <a:latin typeface="Roboto"/>
              <a:ea typeface="Roboto"/>
              <a:cs typeface="Roboto"/>
              <a:sym typeface="Roboto"/>
            </a:endParaRPr>
          </a:p>
          <a:p>
            <a:pPr indent="-304800" lvl="0" marL="457200" rtl="0" algn="l">
              <a:spcBef>
                <a:spcPts val="1500"/>
              </a:spcBef>
              <a:spcAft>
                <a:spcPts val="1000"/>
              </a:spcAft>
              <a:buClr>
                <a:srgbClr val="ECECEC"/>
              </a:buClr>
              <a:buSzPts val="1200"/>
              <a:buFont typeface="Roboto"/>
              <a:buChar char="●"/>
            </a:pPr>
            <a:r>
              <a:rPr b="1" lang="en" sz="1200">
                <a:solidFill>
                  <a:srgbClr val="ECECEC"/>
                </a:solidFill>
                <a:highlight>
                  <a:schemeClr val="lt1"/>
                </a:highlight>
                <a:latin typeface="Roboto"/>
                <a:ea typeface="Roboto"/>
                <a:cs typeface="Roboto"/>
                <a:sym typeface="Roboto"/>
              </a:rPr>
              <a:t>Community Support</a:t>
            </a:r>
            <a:r>
              <a:rPr lang="en" sz="1200">
                <a:solidFill>
                  <a:srgbClr val="ECECEC"/>
                </a:solidFill>
                <a:highlight>
                  <a:schemeClr val="lt1"/>
                </a:highlight>
                <a:latin typeface="Roboto"/>
                <a:ea typeface="Roboto"/>
                <a:cs typeface="Roboto"/>
                <a:sym typeface="Roboto"/>
              </a:rPr>
              <a:t>: Keras benefits from a large and active community of users, researchers, and developers who contribute to its development, documentation, and ecosystem.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 of Keras</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ECECEC"/>
              </a:buClr>
              <a:buSzPts val="1200"/>
              <a:buFont typeface="Roboto"/>
              <a:buChar char="●"/>
            </a:pPr>
            <a:r>
              <a:rPr b="1" lang="en" sz="1200">
                <a:solidFill>
                  <a:srgbClr val="ECECEC"/>
                </a:solidFill>
                <a:highlight>
                  <a:schemeClr val="lt1"/>
                </a:highlight>
                <a:latin typeface="Roboto"/>
                <a:ea typeface="Roboto"/>
                <a:cs typeface="Roboto"/>
                <a:sym typeface="Roboto"/>
              </a:rPr>
              <a:t>Abstraction Overhead</a:t>
            </a:r>
            <a:r>
              <a:rPr lang="en" sz="1200">
                <a:solidFill>
                  <a:srgbClr val="ECECEC"/>
                </a:solidFill>
                <a:highlight>
                  <a:schemeClr val="lt1"/>
                </a:highlight>
                <a:latin typeface="Roboto"/>
                <a:ea typeface="Roboto"/>
                <a:cs typeface="Roboto"/>
                <a:sym typeface="Roboto"/>
              </a:rPr>
              <a:t>: While Keras' high-level API simplifies model development, it also abstracts away some low-level details, which may limit fine-grained control and customization for advanced users. </a:t>
            </a:r>
            <a:endParaRPr sz="1200">
              <a:solidFill>
                <a:srgbClr val="ECECEC"/>
              </a:solidFill>
              <a:highlight>
                <a:schemeClr val="lt1"/>
              </a:highlight>
              <a:latin typeface="Roboto"/>
              <a:ea typeface="Roboto"/>
              <a:cs typeface="Roboto"/>
              <a:sym typeface="Roboto"/>
            </a:endParaRPr>
          </a:p>
          <a:p>
            <a:pPr indent="-304800" lvl="0" marL="457200" rtl="0" algn="l">
              <a:spcBef>
                <a:spcPts val="1000"/>
              </a:spcBef>
              <a:spcAft>
                <a:spcPts val="0"/>
              </a:spcAft>
              <a:buClr>
                <a:srgbClr val="ECECEC"/>
              </a:buClr>
              <a:buSzPts val="1200"/>
              <a:buFont typeface="Roboto"/>
              <a:buChar char="●"/>
            </a:pPr>
            <a:r>
              <a:rPr b="1" lang="en" sz="1200">
                <a:solidFill>
                  <a:srgbClr val="ECECEC"/>
                </a:solidFill>
                <a:highlight>
                  <a:schemeClr val="lt1"/>
                </a:highlight>
                <a:latin typeface="Roboto"/>
                <a:ea typeface="Roboto"/>
                <a:cs typeface="Roboto"/>
                <a:sym typeface="Roboto"/>
              </a:rPr>
              <a:t>Performance Overhead:</a:t>
            </a:r>
            <a:r>
              <a:rPr lang="en" sz="1200">
                <a:solidFill>
                  <a:srgbClr val="ECECEC"/>
                </a:solidFill>
                <a:highlight>
                  <a:schemeClr val="lt1"/>
                </a:highlight>
                <a:latin typeface="Roboto"/>
                <a:ea typeface="Roboto"/>
                <a:cs typeface="Roboto"/>
                <a:sym typeface="Roboto"/>
              </a:rPr>
              <a:t> Keras' abstraction layer may introduce some performance overhead compared to using the backend frameworks directly. While Keras strives to optimize performance, users may experience slightly slower execution times for certain operations or models compared to native implementations in TensorFlow or other backends.</a:t>
            </a:r>
            <a:endParaRPr sz="1200">
              <a:solidFill>
                <a:srgbClr val="ECECEC"/>
              </a:solidFill>
              <a:highlight>
                <a:schemeClr val="lt1"/>
              </a:highlight>
              <a:latin typeface="Roboto"/>
              <a:ea typeface="Roboto"/>
              <a:cs typeface="Roboto"/>
              <a:sym typeface="Roboto"/>
            </a:endParaRPr>
          </a:p>
          <a:p>
            <a:pPr indent="-304800" lvl="0" marL="457200" rtl="0" algn="l">
              <a:spcBef>
                <a:spcPts val="1000"/>
              </a:spcBef>
              <a:spcAft>
                <a:spcPts val="0"/>
              </a:spcAft>
              <a:buClr>
                <a:srgbClr val="ECECEC"/>
              </a:buClr>
              <a:buSzPts val="1200"/>
              <a:buFont typeface="Roboto"/>
              <a:buChar char="●"/>
            </a:pPr>
            <a:r>
              <a:rPr b="1" lang="en" sz="1200">
                <a:solidFill>
                  <a:srgbClr val="ECECEC"/>
                </a:solidFill>
                <a:highlight>
                  <a:schemeClr val="lt1"/>
                </a:highlight>
                <a:latin typeface="Roboto"/>
                <a:ea typeface="Roboto"/>
                <a:cs typeface="Roboto"/>
                <a:sym typeface="Roboto"/>
              </a:rPr>
              <a:t>Backend Dependency</a:t>
            </a:r>
            <a:r>
              <a:rPr lang="en" sz="1200">
                <a:solidFill>
                  <a:srgbClr val="ECECEC"/>
                </a:solidFill>
                <a:highlight>
                  <a:schemeClr val="lt1"/>
                </a:highlight>
                <a:latin typeface="Roboto"/>
                <a:ea typeface="Roboto"/>
                <a:cs typeface="Roboto"/>
                <a:sym typeface="Roboto"/>
              </a:rPr>
              <a:t>: Although Keras supports multiple backend engines, it's primarily developed and optimized for TensorFlow. </a:t>
            </a:r>
            <a:endParaRPr sz="1200">
              <a:solidFill>
                <a:srgbClr val="ECECEC"/>
              </a:solidFill>
              <a:highlight>
                <a:schemeClr val="lt1"/>
              </a:highlight>
              <a:latin typeface="Roboto"/>
              <a:ea typeface="Roboto"/>
              <a:cs typeface="Roboto"/>
              <a:sym typeface="Roboto"/>
            </a:endParaRPr>
          </a:p>
          <a:p>
            <a:pPr indent="-304800" lvl="0" marL="457200" rtl="0" algn="l">
              <a:spcBef>
                <a:spcPts val="1000"/>
              </a:spcBef>
              <a:spcAft>
                <a:spcPts val="0"/>
              </a:spcAft>
              <a:buClr>
                <a:srgbClr val="ECECEC"/>
              </a:buClr>
              <a:buSzPts val="1200"/>
              <a:buFont typeface="Roboto"/>
              <a:buChar char="●"/>
            </a:pPr>
            <a:r>
              <a:rPr b="1" lang="en" sz="1200">
                <a:solidFill>
                  <a:srgbClr val="ECECEC"/>
                </a:solidFill>
                <a:highlight>
                  <a:schemeClr val="lt1"/>
                </a:highlight>
                <a:latin typeface="Roboto"/>
                <a:ea typeface="Roboto"/>
                <a:cs typeface="Roboto"/>
                <a:sym typeface="Roboto"/>
              </a:rPr>
              <a:t>Limited Research Focus</a:t>
            </a:r>
            <a:r>
              <a:rPr lang="en" sz="1200">
                <a:solidFill>
                  <a:srgbClr val="ECECEC"/>
                </a:solidFill>
                <a:highlight>
                  <a:schemeClr val="lt1"/>
                </a:highlight>
                <a:latin typeface="Roboto"/>
                <a:ea typeface="Roboto"/>
                <a:cs typeface="Roboto"/>
                <a:sym typeface="Roboto"/>
              </a:rPr>
              <a:t>: While Keras excels in rapid prototyping and production-level deployment, it may not be the first choice for research-oriented projects that require extensive experimentation and customization. </a:t>
            </a:r>
            <a:endParaRPr sz="1200">
              <a:solidFill>
                <a:srgbClr val="ECECEC"/>
              </a:solidFill>
              <a:highlight>
                <a:schemeClr val="lt1"/>
              </a:highlight>
              <a:latin typeface="Roboto"/>
              <a:ea typeface="Roboto"/>
              <a:cs typeface="Roboto"/>
              <a:sym typeface="Roboto"/>
            </a:endParaRPr>
          </a:p>
          <a:p>
            <a:pPr indent="-304800" lvl="0" marL="457200" rtl="0" algn="l">
              <a:spcBef>
                <a:spcPts val="1000"/>
              </a:spcBef>
              <a:spcAft>
                <a:spcPts val="1000"/>
              </a:spcAft>
              <a:buClr>
                <a:srgbClr val="ECECEC"/>
              </a:buClr>
              <a:buSzPts val="1200"/>
              <a:buFont typeface="Roboto"/>
              <a:buChar char="●"/>
            </a:pPr>
            <a:r>
              <a:rPr b="1" lang="en" sz="1200">
                <a:solidFill>
                  <a:srgbClr val="ECECEC"/>
                </a:solidFill>
                <a:highlight>
                  <a:schemeClr val="lt1"/>
                </a:highlight>
                <a:latin typeface="Roboto"/>
                <a:ea typeface="Roboto"/>
                <a:cs typeface="Roboto"/>
                <a:sym typeface="Roboto"/>
              </a:rPr>
              <a:t>Documentation Fragmentation</a:t>
            </a:r>
            <a:r>
              <a:rPr lang="en" sz="1200">
                <a:solidFill>
                  <a:srgbClr val="ECECEC"/>
                </a:solidFill>
                <a:highlight>
                  <a:schemeClr val="lt1"/>
                </a:highlight>
                <a:latin typeface="Roboto"/>
                <a:ea typeface="Roboto"/>
                <a:cs typeface="Roboto"/>
                <a:sym typeface="Roboto"/>
              </a:rPr>
              <a:t>: Keras' documentation is comprehensive and well-maintained, but it can be fragmented due to the integration with multiple backend engines.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ECECEC"/>
                </a:solidFill>
                <a:highlight>
                  <a:schemeClr val="lt1"/>
                </a:highlight>
                <a:latin typeface="Roboto"/>
                <a:ea typeface="Roboto"/>
                <a:cs typeface="Roboto"/>
                <a:sym typeface="Roboto"/>
              </a:rPr>
              <a:t>Overall, Keras offers a powerful and user-friendly platform for deep learning development, with a balance of simplicity, flexibility, and community support. While it may not be the best fit for every use case, its ease of use and broad adoption make it a popular choice for beginners, practitioners, and production-level applications.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ECECEC"/>
                </a:solidFill>
                <a:highlight>
                  <a:schemeClr val="lt1"/>
                </a:highlight>
                <a:latin typeface="Roboto"/>
                <a:ea typeface="Roboto"/>
                <a:cs typeface="Roboto"/>
                <a:sym typeface="Roboto"/>
              </a:rPr>
              <a:t>This presentation will cover:</a:t>
            </a:r>
            <a:endParaRPr sz="1200">
              <a:solidFill>
                <a:srgbClr val="ECECEC"/>
              </a:solidFill>
              <a:highlight>
                <a:schemeClr val="lt1"/>
              </a:highlight>
              <a:latin typeface="Roboto"/>
              <a:ea typeface="Roboto"/>
              <a:cs typeface="Roboto"/>
              <a:sym typeface="Roboto"/>
            </a:endParaRPr>
          </a:p>
          <a:p>
            <a:pPr indent="-304800" lvl="0" marL="457200" rtl="0" algn="l">
              <a:lnSpc>
                <a:spcPct val="150000"/>
              </a:lnSpc>
              <a:spcBef>
                <a:spcPts val="1200"/>
              </a:spcBef>
              <a:spcAft>
                <a:spcPts val="0"/>
              </a:spcAft>
              <a:buClr>
                <a:srgbClr val="ECECEC"/>
              </a:buClr>
              <a:buSzPts val="1200"/>
              <a:buFont typeface="Roboto"/>
              <a:buChar char="●"/>
            </a:pPr>
            <a:r>
              <a:rPr lang="en" sz="1200">
                <a:solidFill>
                  <a:srgbClr val="ECECEC"/>
                </a:solidFill>
                <a:highlight>
                  <a:schemeClr val="lt1"/>
                </a:highlight>
                <a:latin typeface="Roboto"/>
                <a:ea typeface="Roboto"/>
                <a:cs typeface="Roboto"/>
                <a:sym typeface="Roboto"/>
              </a:rPr>
              <a:t>F</a:t>
            </a:r>
            <a:r>
              <a:rPr lang="en" sz="1200">
                <a:solidFill>
                  <a:srgbClr val="ECECEC"/>
                </a:solidFill>
                <a:highlight>
                  <a:schemeClr val="lt1"/>
                </a:highlight>
                <a:latin typeface="Roboto"/>
                <a:ea typeface="Roboto"/>
                <a:cs typeface="Roboto"/>
                <a:sym typeface="Roboto"/>
              </a:rPr>
              <a:t>undamentals of Keras</a:t>
            </a:r>
            <a:endParaRPr sz="1200">
              <a:solidFill>
                <a:srgbClr val="ECECEC"/>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ECECEC"/>
              </a:buClr>
              <a:buSzPts val="1200"/>
              <a:buFont typeface="Roboto"/>
              <a:buChar char="●"/>
            </a:pPr>
            <a:r>
              <a:rPr lang="en" sz="1200">
                <a:solidFill>
                  <a:srgbClr val="ECECEC"/>
                </a:solidFill>
                <a:highlight>
                  <a:schemeClr val="lt1"/>
                </a:highlight>
                <a:latin typeface="Roboto"/>
                <a:ea typeface="Roboto"/>
                <a:cs typeface="Roboto"/>
                <a:sym typeface="Roboto"/>
              </a:rPr>
              <a:t>Image classification using Keras</a:t>
            </a:r>
            <a:endParaRPr sz="1200">
              <a:solidFill>
                <a:srgbClr val="ECECEC"/>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ECECEC"/>
              </a:buClr>
              <a:buSzPts val="1200"/>
              <a:buFont typeface="Roboto"/>
              <a:buChar char="●"/>
            </a:pPr>
            <a:r>
              <a:rPr lang="en" sz="1200">
                <a:solidFill>
                  <a:srgbClr val="ECECEC"/>
                </a:solidFill>
                <a:highlight>
                  <a:schemeClr val="lt1"/>
                </a:highlight>
                <a:latin typeface="Roboto"/>
                <a:ea typeface="Roboto"/>
                <a:cs typeface="Roboto"/>
                <a:sym typeface="Roboto"/>
              </a:rPr>
              <a:t>Advantages and Disadvantages</a:t>
            </a:r>
            <a:endParaRPr sz="1200">
              <a:solidFill>
                <a:srgbClr val="ECECEC"/>
              </a:solidFill>
              <a:highlight>
                <a:schemeClr val="lt1"/>
              </a:highlight>
              <a:latin typeface="Roboto"/>
              <a:ea typeface="Roboto"/>
              <a:cs typeface="Roboto"/>
              <a:sym typeface="Roboto"/>
            </a:endParaRPr>
          </a:p>
          <a:p>
            <a:pPr indent="0" lvl="0" marL="0" rtl="0" algn="l">
              <a:spcBef>
                <a:spcPts val="1200"/>
              </a:spcBef>
              <a:spcAft>
                <a:spcPts val="1200"/>
              </a:spcAft>
              <a:buNone/>
            </a:pPr>
            <a:br>
              <a:rPr lang="en" sz="1200">
                <a:solidFill>
                  <a:srgbClr val="ECECEC"/>
                </a:solidFill>
                <a:highlight>
                  <a:schemeClr val="lt1"/>
                </a:highlight>
                <a:latin typeface="Roboto"/>
                <a:ea typeface="Roboto"/>
                <a:cs typeface="Roboto"/>
                <a:sym typeface="Roboto"/>
              </a:rPr>
            </a:br>
            <a:endParaRPr/>
          </a:p>
        </p:txBody>
      </p:sp>
      <p:pic>
        <p:nvPicPr>
          <p:cNvPr id="63" name="Google Shape;63;p14"/>
          <p:cNvPicPr preferRelativeResize="0"/>
          <p:nvPr/>
        </p:nvPicPr>
        <p:blipFill>
          <a:blip r:embed="rId3">
            <a:alphaModFix/>
          </a:blip>
          <a:stretch>
            <a:fillRect/>
          </a:stretch>
        </p:blipFill>
        <p:spPr>
          <a:xfrm>
            <a:off x="6664600" y="559700"/>
            <a:ext cx="1483975" cy="1481150"/>
          </a:xfrm>
          <a:prstGeom prst="rect">
            <a:avLst/>
          </a:prstGeom>
          <a:noFill/>
          <a:ln>
            <a:noFill/>
          </a:ln>
        </p:spPr>
      </p:pic>
      <p:pic>
        <p:nvPicPr>
          <p:cNvPr id="64" name="Google Shape;64;p14"/>
          <p:cNvPicPr preferRelativeResize="0"/>
          <p:nvPr/>
        </p:nvPicPr>
        <p:blipFill>
          <a:blip r:embed="rId4">
            <a:alphaModFix/>
          </a:blip>
          <a:stretch>
            <a:fillRect/>
          </a:stretch>
        </p:blipFill>
        <p:spPr>
          <a:xfrm>
            <a:off x="4854050" y="2348900"/>
            <a:ext cx="1892150" cy="1192025"/>
          </a:xfrm>
          <a:prstGeom prst="rect">
            <a:avLst/>
          </a:prstGeom>
          <a:noFill/>
          <a:ln>
            <a:noFill/>
          </a:ln>
        </p:spPr>
      </p:pic>
      <p:pic>
        <p:nvPicPr>
          <p:cNvPr id="65" name="Google Shape;65;p14"/>
          <p:cNvPicPr preferRelativeResize="0"/>
          <p:nvPr/>
        </p:nvPicPr>
        <p:blipFill>
          <a:blip r:embed="rId5">
            <a:alphaModFix/>
          </a:blip>
          <a:stretch>
            <a:fillRect/>
          </a:stretch>
        </p:blipFill>
        <p:spPr>
          <a:xfrm>
            <a:off x="6820573" y="2435549"/>
            <a:ext cx="2236224" cy="93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Keras ?</a:t>
            </a:r>
            <a:endParaRPr/>
          </a:p>
        </p:txBody>
      </p:sp>
      <p:sp>
        <p:nvSpPr>
          <p:cNvPr id="71" name="Google Shape;71;p15"/>
          <p:cNvSpPr txBox="1"/>
          <p:nvPr>
            <p:ph idx="1" type="body"/>
          </p:nvPr>
        </p:nvSpPr>
        <p:spPr>
          <a:xfrm>
            <a:off x="311700" y="1544700"/>
            <a:ext cx="5973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ECECEC"/>
                </a:solidFill>
                <a:highlight>
                  <a:schemeClr val="lt1"/>
                </a:highlight>
                <a:latin typeface="Roboto"/>
                <a:ea typeface="Roboto"/>
                <a:cs typeface="Roboto"/>
                <a:sym typeface="Roboto"/>
              </a:rPr>
              <a:t>“Keras is a high-level neural networks API, designed to enable fast experimentation with deep neural networks”</a:t>
            </a:r>
            <a:endParaRPr b="1" sz="1300">
              <a:solidFill>
                <a:srgbClr val="ECECEC"/>
              </a:solidFill>
              <a:highlight>
                <a:schemeClr val="lt1"/>
              </a:highlight>
              <a:latin typeface="Roboto"/>
              <a:ea typeface="Roboto"/>
              <a:cs typeface="Roboto"/>
              <a:sym typeface="Roboto"/>
            </a:endParaRPr>
          </a:p>
          <a:p>
            <a:pPr indent="0" lvl="0" marL="0" rtl="0" algn="l">
              <a:spcBef>
                <a:spcPts val="1200"/>
              </a:spcBef>
              <a:spcAft>
                <a:spcPts val="0"/>
              </a:spcAft>
              <a:buNone/>
            </a:pPr>
            <a:r>
              <a:rPr b="1" lang="en" sz="1300">
                <a:solidFill>
                  <a:srgbClr val="ECECEC"/>
                </a:solidFill>
                <a:highlight>
                  <a:schemeClr val="lt1"/>
                </a:highlight>
                <a:latin typeface="Roboto"/>
                <a:ea typeface="Roboto"/>
                <a:cs typeface="Roboto"/>
                <a:sym typeface="Roboto"/>
              </a:rPr>
              <a:t>Background</a:t>
            </a:r>
            <a:r>
              <a:rPr b="1" lang="en" sz="1300">
                <a:solidFill>
                  <a:srgbClr val="ECECEC"/>
                </a:solidFill>
                <a:highlight>
                  <a:schemeClr val="lt1"/>
                </a:highlight>
                <a:latin typeface="Roboto"/>
                <a:ea typeface="Roboto"/>
                <a:cs typeface="Roboto"/>
                <a:sym typeface="Roboto"/>
              </a:rPr>
              <a:t> : </a:t>
            </a:r>
            <a:r>
              <a:rPr lang="en" sz="1200">
                <a:solidFill>
                  <a:srgbClr val="ECECEC"/>
                </a:solidFill>
                <a:highlight>
                  <a:schemeClr val="lt1"/>
                </a:highlight>
                <a:latin typeface="Roboto"/>
                <a:ea typeface="Roboto"/>
                <a:cs typeface="Roboto"/>
                <a:sym typeface="Roboto"/>
              </a:rPr>
              <a:t>Originally developed by François Chollet, Keras was created with the goal of providing a user-friendly interface for building and training neural networks.</a:t>
            </a:r>
            <a:endParaRPr sz="1200">
              <a:solidFill>
                <a:srgbClr val="ECECEC"/>
              </a:solidFill>
              <a:highlight>
                <a:schemeClr val="lt1"/>
              </a:highlight>
              <a:latin typeface="Roboto"/>
              <a:ea typeface="Roboto"/>
              <a:cs typeface="Roboto"/>
              <a:sym typeface="Roboto"/>
            </a:endParaRPr>
          </a:p>
          <a:p>
            <a:pPr indent="0" lvl="0" marL="0" rtl="0" algn="l">
              <a:spcBef>
                <a:spcPts val="1200"/>
              </a:spcBef>
              <a:spcAft>
                <a:spcPts val="0"/>
              </a:spcAft>
              <a:buNone/>
            </a:pPr>
            <a:r>
              <a:rPr lang="en" sz="1200">
                <a:solidFill>
                  <a:srgbClr val="ECECEC"/>
                </a:solidFill>
                <a:highlight>
                  <a:schemeClr val="lt1"/>
                </a:highlight>
                <a:latin typeface="Roboto"/>
                <a:ea typeface="Roboto"/>
                <a:cs typeface="Roboto"/>
                <a:sym typeface="Roboto"/>
              </a:rPr>
              <a:t>It is not a Python Standard Library</a:t>
            </a:r>
            <a:endParaRPr sz="1200">
              <a:solidFill>
                <a:srgbClr val="ECECEC"/>
              </a:solidFill>
              <a:highlight>
                <a:schemeClr val="lt1"/>
              </a:highlight>
              <a:latin typeface="Roboto"/>
              <a:ea typeface="Roboto"/>
              <a:cs typeface="Roboto"/>
              <a:sym typeface="Roboto"/>
            </a:endParaRPr>
          </a:p>
          <a:p>
            <a:pPr indent="0" lvl="0" marL="0" rtl="0" algn="l">
              <a:spcBef>
                <a:spcPts val="1200"/>
              </a:spcBef>
              <a:spcAft>
                <a:spcPts val="1200"/>
              </a:spcAft>
              <a:buNone/>
            </a:pPr>
            <a:r>
              <a:rPr lang="en" sz="1200">
                <a:solidFill>
                  <a:srgbClr val="ECECEC"/>
                </a:solidFill>
                <a:highlight>
                  <a:schemeClr val="lt1"/>
                </a:highlight>
                <a:latin typeface="Roboto"/>
                <a:ea typeface="Roboto"/>
                <a:cs typeface="Roboto"/>
                <a:sym typeface="Roboto"/>
              </a:rPr>
              <a:t>Keras offers compatibility with various backend engines: Keras can run on top of TensorFlow, Theano, or Microsoft Cognitive Toolkit (CNTK), offering flexibility and compatibility with different computational backends.</a:t>
            </a:r>
            <a:endParaRPr sz="1200">
              <a:solidFill>
                <a:srgbClr val="ECECEC"/>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Keras API’s</a:t>
            </a:r>
            <a:endParaRPr/>
          </a:p>
        </p:txBody>
      </p:sp>
      <p:sp>
        <p:nvSpPr>
          <p:cNvPr id="77" name="Google Shape;77;p16"/>
          <p:cNvSpPr txBox="1"/>
          <p:nvPr>
            <p:ph idx="1" type="body"/>
          </p:nvPr>
        </p:nvSpPr>
        <p:spPr>
          <a:xfrm>
            <a:off x="311700" y="1170300"/>
            <a:ext cx="61074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AutoNum type="arabicPeriod"/>
            </a:pPr>
            <a:r>
              <a:rPr lang="en" sz="1400">
                <a:solidFill>
                  <a:schemeClr val="dk1"/>
                </a:solidFill>
                <a:latin typeface="Calibri"/>
                <a:ea typeface="Calibri"/>
                <a:cs typeface="Calibri"/>
                <a:sym typeface="Calibri"/>
              </a:rPr>
              <a:t>Sequential API</a:t>
            </a:r>
            <a:r>
              <a:rPr lang="en" sz="1400">
                <a:latin typeface="Calibri"/>
                <a:ea typeface="Calibri"/>
                <a:cs typeface="Calibri"/>
                <a:sym typeface="Calibri"/>
              </a:rPr>
              <a:t>: </a:t>
            </a:r>
            <a:r>
              <a:rPr lang="en" sz="1400">
                <a:solidFill>
                  <a:srgbClr val="ECECEC"/>
                </a:solidFill>
                <a:highlight>
                  <a:schemeClr val="lt1"/>
                </a:highlight>
                <a:latin typeface="Calibri"/>
                <a:ea typeface="Calibri"/>
                <a:cs typeface="Calibri"/>
                <a:sym typeface="Calibri"/>
              </a:rPr>
              <a:t>Allows users to create models layer-by-layer in a linear stack. Ideal for building simple models where each layer has exactly one input tensor and one output tensor. (Single input, single output models)</a:t>
            </a:r>
            <a:endParaRPr sz="1400">
              <a:solidFill>
                <a:srgbClr val="ECECEC"/>
              </a:solidFill>
              <a:highlight>
                <a:schemeClr val="lt1"/>
              </a:highlight>
              <a:latin typeface="Calibri"/>
              <a:ea typeface="Calibri"/>
              <a:cs typeface="Calibri"/>
              <a:sym typeface="Calibri"/>
            </a:endParaRPr>
          </a:p>
          <a:p>
            <a:pPr indent="0" lvl="0" marL="457200" rtl="0" algn="l">
              <a:spcBef>
                <a:spcPts val="1200"/>
              </a:spcBef>
              <a:spcAft>
                <a:spcPts val="0"/>
              </a:spcAft>
              <a:buNone/>
            </a:pPr>
            <a:r>
              <a:t/>
            </a:r>
            <a:endParaRPr sz="1400">
              <a:solidFill>
                <a:srgbClr val="ECECEC"/>
              </a:solidFill>
              <a:highlight>
                <a:schemeClr val="lt1"/>
              </a:highlight>
              <a:latin typeface="Calibri"/>
              <a:ea typeface="Calibri"/>
              <a:cs typeface="Calibri"/>
              <a:sym typeface="Calibri"/>
            </a:endParaRPr>
          </a:p>
          <a:p>
            <a:pPr indent="-317500" lvl="0" marL="457200" rtl="0" algn="l">
              <a:spcBef>
                <a:spcPts val="1200"/>
              </a:spcBef>
              <a:spcAft>
                <a:spcPts val="0"/>
              </a:spcAft>
              <a:buClr>
                <a:schemeClr val="dk1"/>
              </a:buClr>
              <a:buSzPts val="1400"/>
              <a:buFont typeface="Calibri"/>
              <a:buAutoNum type="arabicPeriod"/>
            </a:pPr>
            <a:r>
              <a:rPr lang="en" sz="1400">
                <a:solidFill>
                  <a:srgbClr val="ECECEC"/>
                </a:solidFill>
                <a:highlight>
                  <a:schemeClr val="lt1"/>
                </a:highlight>
                <a:latin typeface="Calibri"/>
                <a:ea typeface="Calibri"/>
                <a:cs typeface="Calibri"/>
                <a:sym typeface="Calibri"/>
              </a:rPr>
              <a:t>Functional API: </a:t>
            </a:r>
            <a:r>
              <a:rPr lang="en" sz="1200">
                <a:solidFill>
                  <a:srgbClr val="ECECEC"/>
                </a:solidFill>
                <a:highlight>
                  <a:schemeClr val="lt1"/>
                </a:highlight>
                <a:latin typeface="Roboto"/>
                <a:ea typeface="Roboto"/>
                <a:cs typeface="Roboto"/>
                <a:sym typeface="Roboto"/>
              </a:rPr>
              <a:t>Allows for the creation of complex models with multiple inputs, multiple outputs, shared layers, and branching architectures.</a:t>
            </a:r>
            <a:endParaRPr sz="1200">
              <a:solidFill>
                <a:srgbClr val="ECECEC"/>
              </a:solidFill>
              <a:highlight>
                <a:schemeClr val="lt1"/>
              </a:highlight>
              <a:latin typeface="Roboto"/>
              <a:ea typeface="Roboto"/>
              <a:cs typeface="Roboto"/>
              <a:sym typeface="Roboto"/>
            </a:endParaRPr>
          </a:p>
          <a:p>
            <a:pPr indent="0" lvl="0" marL="457200" rtl="0" algn="l">
              <a:spcBef>
                <a:spcPts val="1200"/>
              </a:spcBef>
              <a:spcAft>
                <a:spcPts val="0"/>
              </a:spcAft>
              <a:buNone/>
            </a:pPr>
            <a:r>
              <a:t/>
            </a:r>
            <a:endParaRPr sz="1200">
              <a:solidFill>
                <a:srgbClr val="ECECEC"/>
              </a:solidFill>
              <a:highlight>
                <a:schemeClr val="lt1"/>
              </a:highlight>
              <a:latin typeface="Roboto"/>
              <a:ea typeface="Roboto"/>
              <a:cs typeface="Roboto"/>
              <a:sym typeface="Roboto"/>
            </a:endParaRPr>
          </a:p>
          <a:p>
            <a:pPr indent="-304800" lvl="0" marL="457200" rtl="0" algn="l">
              <a:spcBef>
                <a:spcPts val="1200"/>
              </a:spcBef>
              <a:spcAft>
                <a:spcPts val="0"/>
              </a:spcAft>
              <a:buClr>
                <a:srgbClr val="ECECEC"/>
              </a:buClr>
              <a:buSzPts val="1200"/>
              <a:buFont typeface="Roboto"/>
              <a:buAutoNum type="arabicPeriod"/>
            </a:pPr>
            <a:r>
              <a:rPr lang="en" sz="1200">
                <a:solidFill>
                  <a:srgbClr val="ECECEC"/>
                </a:solidFill>
                <a:highlight>
                  <a:schemeClr val="lt1"/>
                </a:highlight>
                <a:latin typeface="Roboto"/>
                <a:ea typeface="Roboto"/>
                <a:cs typeface="Roboto"/>
                <a:sym typeface="Roboto"/>
              </a:rPr>
              <a:t>Subclassing API: Enables dynamic architecture creation and modification at runtime, making it suitable for research and experimentation.</a:t>
            </a:r>
            <a:endParaRPr sz="1200">
              <a:solidFill>
                <a:srgbClr val="ECECEC"/>
              </a:solidFill>
              <a:highlight>
                <a:schemeClr val="lt1"/>
              </a:highlight>
              <a:latin typeface="Roboto"/>
              <a:ea typeface="Roboto"/>
              <a:cs typeface="Roboto"/>
              <a:sym typeface="Roboto"/>
            </a:endParaRPr>
          </a:p>
        </p:txBody>
      </p:sp>
      <p:pic>
        <p:nvPicPr>
          <p:cNvPr id="78" name="Google Shape;78;p16"/>
          <p:cNvPicPr preferRelativeResize="0"/>
          <p:nvPr/>
        </p:nvPicPr>
        <p:blipFill>
          <a:blip r:embed="rId3">
            <a:alphaModFix/>
          </a:blip>
          <a:stretch>
            <a:fillRect/>
          </a:stretch>
        </p:blipFill>
        <p:spPr>
          <a:xfrm>
            <a:off x="6462825" y="154112"/>
            <a:ext cx="2459150" cy="1154525"/>
          </a:xfrm>
          <a:prstGeom prst="rect">
            <a:avLst/>
          </a:prstGeom>
          <a:noFill/>
          <a:ln>
            <a:noFill/>
          </a:ln>
        </p:spPr>
      </p:pic>
      <p:pic>
        <p:nvPicPr>
          <p:cNvPr id="79" name="Google Shape;79;p16"/>
          <p:cNvPicPr preferRelativeResize="0"/>
          <p:nvPr/>
        </p:nvPicPr>
        <p:blipFill>
          <a:blip r:embed="rId4">
            <a:alphaModFix/>
          </a:blip>
          <a:stretch>
            <a:fillRect/>
          </a:stretch>
        </p:blipFill>
        <p:spPr>
          <a:xfrm>
            <a:off x="6462824" y="1559975"/>
            <a:ext cx="2459151" cy="1481173"/>
          </a:xfrm>
          <a:prstGeom prst="rect">
            <a:avLst/>
          </a:prstGeom>
          <a:noFill/>
          <a:ln>
            <a:noFill/>
          </a:ln>
        </p:spPr>
      </p:pic>
      <p:pic>
        <p:nvPicPr>
          <p:cNvPr id="80" name="Google Shape;80;p16"/>
          <p:cNvPicPr preferRelativeResize="0"/>
          <p:nvPr/>
        </p:nvPicPr>
        <p:blipFill>
          <a:blip r:embed="rId5">
            <a:alphaModFix/>
          </a:blip>
          <a:stretch>
            <a:fillRect/>
          </a:stretch>
        </p:blipFill>
        <p:spPr>
          <a:xfrm>
            <a:off x="6821771" y="3292496"/>
            <a:ext cx="1552225" cy="172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Classification Using Keras</a:t>
            </a:r>
            <a:endParaRPr/>
          </a:p>
        </p:txBody>
      </p:sp>
      <p:pic>
        <p:nvPicPr>
          <p:cNvPr id="86" name="Google Shape;86;p17"/>
          <p:cNvPicPr preferRelativeResize="0"/>
          <p:nvPr/>
        </p:nvPicPr>
        <p:blipFill>
          <a:blip r:embed="rId3">
            <a:alphaModFix/>
          </a:blip>
          <a:stretch>
            <a:fillRect/>
          </a:stretch>
        </p:blipFill>
        <p:spPr>
          <a:xfrm>
            <a:off x="152400" y="1170125"/>
            <a:ext cx="8839200" cy="36388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1076230" y="152400"/>
            <a:ext cx="6991541"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1759550" y="39525"/>
            <a:ext cx="5756124" cy="495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4026370" y="152400"/>
            <a:ext cx="3309971" cy="4838700"/>
          </a:xfrm>
          <a:prstGeom prst="rect">
            <a:avLst/>
          </a:prstGeom>
          <a:noFill/>
          <a:ln>
            <a:noFill/>
          </a:ln>
        </p:spPr>
      </p:pic>
      <p:pic>
        <p:nvPicPr>
          <p:cNvPr id="102" name="Google Shape;102;p20"/>
          <p:cNvPicPr preferRelativeResize="0"/>
          <p:nvPr/>
        </p:nvPicPr>
        <p:blipFill>
          <a:blip r:embed="rId4">
            <a:alphaModFix/>
          </a:blip>
          <a:stretch>
            <a:fillRect/>
          </a:stretch>
        </p:blipFill>
        <p:spPr>
          <a:xfrm>
            <a:off x="7412541" y="152400"/>
            <a:ext cx="829289" cy="4838702"/>
          </a:xfrm>
          <a:prstGeom prst="rect">
            <a:avLst/>
          </a:prstGeom>
          <a:noFill/>
          <a:ln>
            <a:noFill/>
          </a:ln>
        </p:spPr>
      </p:pic>
      <p:sp>
        <p:nvSpPr>
          <p:cNvPr id="103" name="Google Shape;103;p20"/>
          <p:cNvSpPr txBox="1"/>
          <p:nvPr/>
        </p:nvSpPr>
        <p:spPr>
          <a:xfrm>
            <a:off x="302125" y="657100"/>
            <a:ext cx="3435300" cy="3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Scaled</a:t>
            </a:r>
            <a:r>
              <a:rPr lang="en" sz="1800">
                <a:solidFill>
                  <a:schemeClr val="lt2"/>
                </a:solidFill>
              </a:rPr>
              <a:t> down version of Xception CNN network</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Fully convolutional</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Parallel convolutional branches</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Depthwise separable convolution</a:t>
            </a:r>
            <a:endParaRPr sz="18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747713" y="381000"/>
            <a:ext cx="7648575" cy="2562225"/>
          </a:xfrm>
          <a:prstGeom prst="rect">
            <a:avLst/>
          </a:prstGeom>
          <a:noFill/>
          <a:ln>
            <a:noFill/>
          </a:ln>
        </p:spPr>
      </p:pic>
      <p:pic>
        <p:nvPicPr>
          <p:cNvPr id="109" name="Google Shape;109;p21"/>
          <p:cNvPicPr preferRelativeResize="0"/>
          <p:nvPr/>
        </p:nvPicPr>
        <p:blipFill>
          <a:blip r:embed="rId4">
            <a:alphaModFix/>
          </a:blip>
          <a:stretch>
            <a:fillRect/>
          </a:stretch>
        </p:blipFill>
        <p:spPr>
          <a:xfrm>
            <a:off x="747725" y="3019425"/>
            <a:ext cx="7648575" cy="128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