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9144000" cy="6858000" type="screen4x3"/>
  <p:notesSz cx="6858000" cy="9144000"/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94" autoAdjust="0"/>
    <p:restoredTop sz="94656" autoAdjust="0"/>
  </p:normalViewPr>
  <p:slideViewPr>
    <p:cSldViewPr>
      <p:cViewPr varScale="1">
        <p:scale>
          <a:sx n="160" d="100"/>
          <a:sy n="160" d="100"/>
        </p:scale>
        <p:origin x="-2151" y="-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C238408C-6839-46EE-8131-EDA75C487F2E}" type="datetimeFigureOut">
              <a:rPr/>
              <a:pPr/>
              <a:t>30.6.2006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87D77045-401A-4D5E-BFE3-54C21A8A6634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de-DE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de-DE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de-DE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de-DE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de-DE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de-DE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de-DE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‹Nr.›</a:t>
            </a:fld>
            <a:endParaRPr kumimoji="0" lang="de-D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de-DE" sz="380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de-DE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12112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20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‹Nr.›</a:t>
            </a:fld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‹Nr.›</a:t>
            </a:fld>
            <a:endParaRPr kumimoji="0"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de-DE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de-DE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‹Nr.›</a:t>
            </a:fld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20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‹Nr.›</a:t>
            </a:fld>
            <a:endParaRPr kumimoji="0"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de-DE" sz="400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de-DE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de-DE" sz="2000" b="1"/>
            </a:lvl2pPr>
            <a:lvl3pPr eaLnBrk="1" latinLnBrk="0" hangingPunct="1">
              <a:buNone/>
              <a:defRPr kumimoji="0" lang="de-DE" sz="1800" b="1"/>
            </a:lvl3pPr>
            <a:lvl4pPr eaLnBrk="1" latinLnBrk="0" hangingPunct="1">
              <a:buNone/>
              <a:defRPr kumimoji="0" lang="de-DE" sz="1600" b="1"/>
            </a:lvl4pPr>
            <a:lvl5pPr eaLnBrk="1" latinLnBrk="0" hangingPunct="1">
              <a:buNone/>
              <a:defRPr kumimoji="0" lang="de-DE" sz="1600" b="1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de-DE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de-DE" sz="2000" b="1"/>
            </a:lvl2pPr>
            <a:lvl3pPr eaLnBrk="1" latinLnBrk="0" hangingPunct="1">
              <a:buNone/>
              <a:defRPr kumimoji="0" lang="de-DE" sz="1800" b="1"/>
            </a:lvl3pPr>
            <a:lvl4pPr eaLnBrk="1" latinLnBrk="0" hangingPunct="1">
              <a:buNone/>
              <a:defRPr kumimoji="0" lang="de-DE" sz="1600" b="1"/>
            </a:lvl4pPr>
            <a:lvl5pPr eaLnBrk="1" latinLnBrk="0" hangingPunct="1">
              <a:buNone/>
              <a:defRPr kumimoji="0" lang="de-DE" sz="1600" b="1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‹Nr.›</a:t>
            </a:fld>
            <a:endParaRPr kumimoji="0" lang="de-D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de-DE" sz="4000" cap="none" baseline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‹Nr.›</a:t>
            </a:fld>
            <a:endParaRPr kumimoji="0"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‹Nr.›</a:t>
            </a:fld>
            <a:endParaRPr kumimoji="0"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de-DE" sz="3600" b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de-DE" sz="3200"/>
            </a:lvl1pPr>
            <a:lvl2pPr eaLnBrk="1" latinLnBrk="0" hangingPunct="1">
              <a:defRPr kumimoji="0" lang="de-DE" sz="2800"/>
            </a:lvl2pPr>
            <a:lvl3pPr eaLnBrk="1" latinLnBrk="0" hangingPunct="1">
              <a:defRPr kumimoji="0" lang="de-DE" sz="2400"/>
            </a:lvl3pPr>
            <a:lvl4pPr eaLnBrk="1" latinLnBrk="0" hangingPunct="1">
              <a:defRPr kumimoji="0" lang="de-DE" sz="2000"/>
            </a:lvl4pPr>
            <a:lvl5pPr eaLnBrk="1" latinLnBrk="0" hangingPunct="1">
              <a:defRPr kumimoji="0" lang="de-DE"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‹Nr.›</a:t>
            </a:fld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de-DE" sz="2100" b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de-DE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de-DE" sz="1200"/>
            </a:lvl2pPr>
            <a:lvl3pPr eaLnBrk="1" latinLnBrk="0" hangingPunct="1">
              <a:defRPr kumimoji="0" lang="de-DE" sz="1000"/>
            </a:lvl3pPr>
            <a:lvl4pPr eaLnBrk="1" latinLnBrk="0" hangingPunct="1">
              <a:defRPr kumimoji="0" lang="de-DE" sz="900"/>
            </a:lvl4pPr>
            <a:lvl5pPr eaLnBrk="1" latinLnBrk="0" hangingPunct="1"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30.6.2006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‹Nr.›</a:t>
            </a:fld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de-DE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de-DE">
                <a:solidFill>
                  <a:schemeClr val="tx2"/>
                </a:solidFill>
              </a:rPr>
              <a:pPr/>
              <a:t>24.02.2018</a:t>
            </a:fld>
            <a:endParaRPr kumimoji="0" lang="de-DE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de-DE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de-DE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de-DE" sz="1200">
                <a:solidFill>
                  <a:schemeClr val="tx2"/>
                </a:solidFill>
              </a:rPr>
              <a:pPr algn="l"/>
              <a:t>‹Nr.›</a:t>
            </a:fld>
            <a:endParaRPr kumimoji="0" lang="de-DE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latinLnBrk="0" hangingPunct="1">
        <a:spcBef>
          <a:spcPct val="0"/>
        </a:spcBef>
        <a:buNone/>
        <a:defRPr kumimoji="0" lang="de-DE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de-DE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de-DE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de-DE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de-DE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de-DE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de-DE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(</a:t>
            </a:r>
            <a:r>
              <a:rPr lang="de-DE" dirty="0" err="1" smtClean="0"/>
              <a:t>Yet</a:t>
            </a:r>
            <a:r>
              <a:rPr lang="de-DE" dirty="0" smtClean="0"/>
              <a:t>  </a:t>
            </a:r>
            <a:r>
              <a:rPr lang="de-DE" dirty="0" err="1" smtClean="0"/>
              <a:t>another</a:t>
            </a:r>
            <a:r>
              <a:rPr lang="de-DE" dirty="0" smtClean="0"/>
              <a:t>) </a:t>
            </a:r>
            <a:r>
              <a:rPr lang="de-DE" dirty="0" err="1" smtClean="0"/>
              <a:t>WetterStation</a:t>
            </a:r>
            <a:r>
              <a:rPr lang="de-DE" dirty="0" smtClean="0"/>
              <a:t> mit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extLst/>
          </a:lstStyle>
          <a:p>
            <a:pPr algn="r"/>
            <a:r>
              <a:rPr lang="de-DE" dirty="0" smtClean="0"/>
              <a:t>Michael Höhne - </a:t>
            </a:r>
            <a:r>
              <a:rPr lang="de-DE" smtClean="0"/>
              <a:t>FreeMountainGeeks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endParaRPr lang="de-DE" sz="2000" dirty="0"/>
          </a:p>
        </p:txBody>
      </p:sp>
      <p:pic>
        <p:nvPicPr>
          <p:cNvPr id="3074" name="Picture 2" descr="Z:\vortrag\vonOb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60648"/>
            <a:ext cx="5096419" cy="5818080"/>
          </a:xfrm>
          <a:prstGeom prst="rect">
            <a:avLst/>
          </a:prstGeom>
          <a:noFill/>
        </p:spPr>
      </p:pic>
      <p:pic>
        <p:nvPicPr>
          <p:cNvPr id="3075" name="Picture 3" descr="Z:\vortrag\vonVor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501008"/>
            <a:ext cx="5032200" cy="320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Probleme bei Umsetzung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de-DE" dirty="0" smtClean="0"/>
              <a:t>über WLAN gab es ständig Verbindungsabbrüche - Software nicht stabil genug geschrieben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BME680 liefert nur Roh-AD-Werte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err="1" smtClean="0"/>
              <a:t>Umrechenfaktoren</a:t>
            </a:r>
            <a:r>
              <a:rPr lang="de-DE" sz="2000" dirty="0" smtClean="0"/>
              <a:t> müssen auch ausgelesen und auf </a:t>
            </a:r>
            <a:r>
              <a:rPr lang="de-DE" sz="2000" dirty="0" err="1" smtClean="0"/>
              <a:t>Raspberry</a:t>
            </a:r>
            <a:r>
              <a:rPr lang="de-DE" sz="2000" dirty="0" smtClean="0"/>
              <a:t> PI verrechnet werden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Bosch liefert eine C++-Bibliothek - würde aber bereits in Python übersetzt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-&gt;Luftqualität ohne großen Aufwand nicht nutzbar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Mein alter </a:t>
            </a:r>
            <a:r>
              <a:rPr lang="de-DE" dirty="0" err="1" smtClean="0"/>
              <a:t>Raspberry</a:t>
            </a:r>
            <a:r>
              <a:rPr lang="de-DE" dirty="0" smtClean="0"/>
              <a:t> PI ist mit Displayhalterung nicht kompatibel (Löcher auf Platine sind falsch)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Noch kein Gehäuse bzw. kein längeres Flachbandkabel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de-DE" dirty="0" err="1" smtClean="0"/>
              <a:t>Raspberry</a:t>
            </a:r>
            <a:r>
              <a:rPr lang="de-DE" dirty="0" smtClean="0"/>
              <a:t> PI – 32€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Display – offizielles RP-Display - 7“, 800x480 - 69€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DS18S20 – 2€ pro Stück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BME680 – 16€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Displayständer – ~10€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Hühnerfutter + Kabel – 5€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Und Weiter?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de-DE" dirty="0" smtClean="0"/>
              <a:t>WLAN-Sensoren mit </a:t>
            </a:r>
            <a:r>
              <a:rPr lang="de-DE" dirty="0" err="1" smtClean="0"/>
              <a:t>Espressif</a:t>
            </a:r>
            <a:r>
              <a:rPr lang="de-DE" dirty="0" smtClean="0"/>
              <a:t> WLAN-Modulen 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(www.espressif.com / ESP32(neu) / ESP8266(alt))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Website mit </a:t>
            </a:r>
            <a:r>
              <a:rPr lang="de-DE" dirty="0" err="1" smtClean="0"/>
              <a:t>Istdaten</a:t>
            </a:r>
            <a:r>
              <a:rPr lang="de-DE" dirty="0" smtClean="0"/>
              <a:t>/Historie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Python-Interface ist etwas Lahm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Alles nochmal in C++ (dann Robuster mit WLAN)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2899498" y="1628800"/>
            <a:ext cx="592097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de-DE" dirty="0" smtClean="0"/>
              <a:t>Verfügbar: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Entweder Standardkram oder Sinnlos teuer</a:t>
            </a:r>
          </a:p>
          <a:p>
            <a:r>
              <a:rPr lang="de-DE" dirty="0" smtClean="0"/>
              <a:t>Besser selber machen: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Zentrale Anzeige für </a:t>
            </a:r>
            <a:r>
              <a:rPr lang="de-DE" sz="2000" dirty="0" smtClean="0"/>
              <a:t>Zeit, Datum, Temperatur Innen und Außen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Optisch Ansprechend – steht im Wohnzimmer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Neues Ausprobieren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Modular Erweiterbar – wenn Zeit und Lust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Langzeitspeicherung der Messdaten + Auswertung 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Verschiedene Sensoren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vortrag\displ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8640"/>
            <a:ext cx="3384376" cy="2549455"/>
          </a:xfrm>
          <a:prstGeom prst="rect">
            <a:avLst/>
          </a:prstGeom>
          <a:noFill/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7544" y="1196752"/>
            <a:ext cx="8212112" cy="5328592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de-DE" dirty="0" err="1" smtClean="0"/>
              <a:t>Raspberry</a:t>
            </a:r>
            <a:r>
              <a:rPr lang="de-DE" dirty="0" smtClean="0"/>
              <a:t> Pi mit Display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Controller schon vorhanden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Display fertig lieferbar</a:t>
            </a:r>
          </a:p>
          <a:p>
            <a:pPr lvl="1">
              <a:buNone/>
            </a:pPr>
            <a:r>
              <a:rPr lang="de-DE" sz="2000" dirty="0" smtClean="0"/>
              <a:t>	als Monitorersatz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Langzeitspeicherung der Messdaten in Datenbank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Sensoren 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DS18S20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1-Wire Temperatursensor 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Fertig kalibriert:  </a:t>
            </a:r>
            <a:r>
              <a:rPr lang="en-US" dirty="0" smtClean="0"/>
              <a:t>±0.5°C Accuracy from -10°C to +85°C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Früher bereits genutzt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BME680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Bosch Integrierter Sensor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Temperatur/Luftdruck/Luftfeuchte/“Air Quality“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Im </a:t>
            </a:r>
            <a:r>
              <a:rPr lang="de-DE" dirty="0" err="1" smtClean="0"/>
              <a:t>Breakout</a:t>
            </a:r>
            <a:r>
              <a:rPr lang="de-DE" dirty="0" smtClean="0"/>
              <a:t>-Modul von Watterott (2cm x 2cm)</a:t>
            </a:r>
            <a:endParaRPr lang="de-DE" dirty="0"/>
          </a:p>
        </p:txBody>
      </p:sp>
      <p:pic>
        <p:nvPicPr>
          <p:cNvPr id="2050" name="Picture 2" descr="Z:\vortrag\20170104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797152"/>
            <a:ext cx="1707151" cy="167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Betriebssystem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de-DE" dirty="0" smtClean="0"/>
              <a:t>Win10 </a:t>
            </a:r>
            <a:r>
              <a:rPr lang="de-DE" dirty="0" err="1" smtClean="0"/>
              <a:t>IoT</a:t>
            </a:r>
            <a:r>
              <a:rPr lang="de-DE" dirty="0" smtClean="0"/>
              <a:t> Core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Neues Ausprobieren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Erst ab PI 2 (nur PI 1 Model 2 vorhanden)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Aktuell kein 1-Wire (DS18S20)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Wenige Informationen (wie Remotedebuggen, Datenbank, etc.) </a:t>
            </a:r>
          </a:p>
          <a:p>
            <a:endParaRPr lang="de-DE" dirty="0" smtClean="0"/>
          </a:p>
          <a:p>
            <a:r>
              <a:rPr lang="de-DE" dirty="0" smtClean="0"/>
              <a:t>Linux (</a:t>
            </a:r>
            <a:r>
              <a:rPr lang="de-DE" dirty="0" err="1" smtClean="0"/>
              <a:t>Raspbian</a:t>
            </a:r>
            <a:r>
              <a:rPr lang="de-DE" dirty="0" smtClean="0"/>
              <a:t> mit Pixel Desktop)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Erprobt &amp; </a:t>
            </a:r>
            <a:r>
              <a:rPr lang="de-DE" dirty="0" err="1" smtClean="0"/>
              <a:t>Supported</a:t>
            </a:r>
            <a:r>
              <a:rPr lang="de-DE" dirty="0" smtClean="0"/>
              <a:t> – riesige Nutzerbasis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Endlose Informationen/</a:t>
            </a:r>
            <a:r>
              <a:rPr lang="de-DE" dirty="0" err="1" smtClean="0"/>
              <a:t>Tutorials</a:t>
            </a:r>
            <a:r>
              <a:rPr lang="de-DE" dirty="0" smtClean="0"/>
              <a:t>/Hilfen/..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Bereits eigene Erfahrungen, aber noch Ausbaubar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Multiplizieren 4"/>
          <p:cNvSpPr/>
          <p:nvPr/>
        </p:nvSpPr>
        <p:spPr>
          <a:xfrm>
            <a:off x="4860032" y="2420888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2700000">
            <a:off x="6024547" y="5144805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Nach oben gebogener Pfeil 6"/>
          <p:cNvSpPr/>
          <p:nvPr/>
        </p:nvSpPr>
        <p:spPr>
          <a:xfrm rot="2638321">
            <a:off x="2975436" y="1976452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Nach oben gebogener Pfeil 7"/>
          <p:cNvSpPr/>
          <p:nvPr/>
        </p:nvSpPr>
        <p:spPr>
          <a:xfrm rot="2638321">
            <a:off x="5279692" y="4352717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Nach oben gebogener Pfeil 8"/>
          <p:cNvSpPr/>
          <p:nvPr/>
        </p:nvSpPr>
        <p:spPr>
          <a:xfrm rot="2638321">
            <a:off x="5279692" y="4784765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ultiplizieren 9"/>
          <p:cNvSpPr/>
          <p:nvPr/>
        </p:nvSpPr>
        <p:spPr>
          <a:xfrm>
            <a:off x="3779912" y="2780928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ultiplizieren 10"/>
          <p:cNvSpPr/>
          <p:nvPr/>
        </p:nvSpPr>
        <p:spPr>
          <a:xfrm>
            <a:off x="7308304" y="3212976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Softwareplattform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268760"/>
            <a:ext cx="8212112" cy="5174035"/>
          </a:xfrm>
        </p:spPr>
        <p:txBody>
          <a:bodyPr>
            <a:noAutofit/>
          </a:bodyPr>
          <a:lstStyle>
            <a:extLst/>
          </a:lstStyle>
          <a:p>
            <a:r>
              <a:rPr lang="de-DE" dirty="0" smtClean="0"/>
              <a:t>C# (.NET Core)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Neues Ausprobieren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Wenige Informationen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Beta-Stadium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SPI / 1-wire kritisch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Vieles „noch nicht umgesetzt“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Angenehme Programmierung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GUI?</a:t>
            </a:r>
          </a:p>
          <a:p>
            <a:r>
              <a:rPr lang="de-DE" dirty="0" smtClean="0"/>
              <a:t>C++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Viele Informationen/alles geht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Tw</a:t>
            </a:r>
            <a:r>
              <a:rPr lang="de-DE" dirty="0" smtClean="0"/>
              <a:t>. schwierig zum laufen zu bekommen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Debugging schwierig aufzusetzen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Crosscompiler</a:t>
            </a:r>
            <a:r>
              <a:rPr lang="de-DE" dirty="0" smtClean="0"/>
              <a:t> nötig bzw. Entwicklung direkt auf </a:t>
            </a:r>
            <a:r>
              <a:rPr lang="de-DE" dirty="0" err="1" smtClean="0"/>
              <a:t>Raspberry</a:t>
            </a:r>
            <a:r>
              <a:rPr lang="de-DE" dirty="0" smtClean="0"/>
              <a:t> PI schmerzhaft träge</a:t>
            </a:r>
          </a:p>
          <a:p>
            <a:endParaRPr lang="de-DE" dirty="0"/>
          </a:p>
        </p:txBody>
      </p:sp>
      <p:sp>
        <p:nvSpPr>
          <p:cNvPr id="6" name="Nach oben gebogener Pfeil 5"/>
          <p:cNvSpPr/>
          <p:nvPr/>
        </p:nvSpPr>
        <p:spPr>
          <a:xfrm rot="2700000">
            <a:off x="2975468" y="1616445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4676304" y="1268760"/>
            <a:ext cx="4072160" cy="5174035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lvl="0">
              <a:spcBef>
                <a:spcPts val="700"/>
              </a:spcBef>
              <a:buSzPct val="95000"/>
            </a:pPr>
            <a:r>
              <a:rPr lang="de-DE" sz="2000" dirty="0" smtClean="0"/>
              <a:t>Python</a:t>
            </a:r>
          </a:p>
          <a:p>
            <a:pPr lvl="0">
              <a:spcBef>
                <a:spcPts val="700"/>
              </a:spcBef>
              <a:buSzPct val="95000"/>
              <a:buFont typeface="Arial" pitchFamily="34" charset="0"/>
              <a:buChar char="•"/>
            </a:pPr>
            <a:r>
              <a:rPr lang="de-DE" sz="2000" dirty="0" smtClean="0"/>
              <a:t>Kein (Cross-)</a:t>
            </a:r>
            <a:r>
              <a:rPr lang="de-DE" sz="2000" dirty="0" err="1" smtClean="0"/>
              <a:t>compiling</a:t>
            </a:r>
            <a:r>
              <a:rPr lang="de-DE" sz="2000" dirty="0" smtClean="0"/>
              <a:t> nötig</a:t>
            </a:r>
          </a:p>
          <a:p>
            <a:pPr lvl="0">
              <a:spcBef>
                <a:spcPts val="700"/>
              </a:spcBef>
              <a:buSzPct val="95000"/>
              <a:buFont typeface="Arial" pitchFamily="34" charset="0"/>
              <a:buChar char="•"/>
            </a:pPr>
            <a:r>
              <a:rPr lang="de-DE" sz="2000" dirty="0" smtClean="0"/>
              <a:t>Es gibt GUI-Frameworks</a:t>
            </a:r>
          </a:p>
          <a:p>
            <a:pPr lvl="0">
              <a:spcBef>
                <a:spcPts val="700"/>
              </a:spcBef>
              <a:buSzPct val="95000"/>
              <a:buFont typeface="Arial" pitchFamily="34" charset="0"/>
              <a:buChar char="•"/>
            </a:pPr>
            <a:r>
              <a:rPr lang="de-DE" sz="2000" dirty="0" smtClean="0"/>
              <a:t>SPI / 1-Wire kein Problem</a:t>
            </a:r>
          </a:p>
          <a:p>
            <a:pPr lvl="0">
              <a:spcBef>
                <a:spcPts val="700"/>
              </a:spcBef>
              <a:buSzPct val="95000"/>
              <a:buFont typeface="Arial" pitchFamily="34" charset="0"/>
              <a:buChar char="•"/>
            </a:pPr>
            <a:r>
              <a:rPr lang="de-DE" sz="2000" dirty="0" smtClean="0"/>
              <a:t>Viele Informationen</a:t>
            </a:r>
          </a:p>
          <a:p>
            <a:pPr lvl="0">
              <a:spcBef>
                <a:spcPts val="700"/>
              </a:spcBef>
              <a:buSzPct val="95000"/>
              <a:buFont typeface="Arial" pitchFamily="34" charset="0"/>
              <a:buChar char="•"/>
            </a:pPr>
            <a:r>
              <a:rPr lang="de-DE" sz="2000" dirty="0" smtClean="0"/>
              <a:t>Fertige Module für alle Probleme:</a:t>
            </a:r>
          </a:p>
          <a:p>
            <a:pPr lvl="1">
              <a:spcBef>
                <a:spcPts val="700"/>
              </a:spcBef>
              <a:buSzPct val="95000"/>
              <a:buFont typeface="Arial" pitchFamily="34" charset="0"/>
              <a:buChar char="•"/>
            </a:pPr>
            <a:r>
              <a:rPr lang="de-DE" sz="2000" dirty="0" smtClean="0"/>
              <a:t>SPI/Datenbank/GUI</a:t>
            </a:r>
          </a:p>
          <a:p>
            <a:pPr lvl="0">
              <a:spcBef>
                <a:spcPts val="700"/>
              </a:spcBef>
              <a:buSzPct val="95000"/>
              <a:buFont typeface="Arial" pitchFamily="34" charset="0"/>
              <a:buChar char="•"/>
            </a:pPr>
            <a:r>
              <a:rPr lang="de-DE" sz="2000" dirty="0" smtClean="0"/>
              <a:t>Es ist Python</a:t>
            </a:r>
          </a:p>
          <a:p>
            <a:pPr lvl="0">
              <a:spcBef>
                <a:spcPts val="700"/>
              </a:spcBef>
              <a:buSzPct val="95000"/>
              <a:buFont typeface="Arial" pitchFamily="34" charset="0"/>
              <a:buChar char="•"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Angenehme Programmierung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GUI Frameworks</a:t>
            </a:r>
          </a:p>
          <a:p>
            <a:pPr lvl="0">
              <a:spcBef>
                <a:spcPts val="700"/>
              </a:spcBef>
              <a:buSzPct val="95000"/>
              <a:buFont typeface="Arial" pitchFamily="34" charset="0"/>
              <a:buChar char="•"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ch oben gebogener Pfeil 9"/>
          <p:cNvSpPr/>
          <p:nvPr/>
        </p:nvSpPr>
        <p:spPr>
          <a:xfrm rot="2700000">
            <a:off x="3911574" y="3632668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Nach oben gebogener Pfeil 11"/>
          <p:cNvSpPr/>
          <p:nvPr/>
        </p:nvSpPr>
        <p:spPr>
          <a:xfrm rot="2700000">
            <a:off x="3839566" y="4784798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Nach oben gebogener Pfeil 13"/>
          <p:cNvSpPr/>
          <p:nvPr/>
        </p:nvSpPr>
        <p:spPr>
          <a:xfrm rot="2700000">
            <a:off x="7944022" y="1688454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Nach oben gebogener Pfeil 14"/>
          <p:cNvSpPr/>
          <p:nvPr/>
        </p:nvSpPr>
        <p:spPr>
          <a:xfrm rot="2700000">
            <a:off x="7944022" y="2048493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Nach oben gebogener Pfeil 15"/>
          <p:cNvSpPr/>
          <p:nvPr/>
        </p:nvSpPr>
        <p:spPr>
          <a:xfrm rot="2700000">
            <a:off x="7944022" y="2408534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bogener Pfeil 16"/>
          <p:cNvSpPr/>
          <p:nvPr/>
        </p:nvSpPr>
        <p:spPr>
          <a:xfrm rot="2700000">
            <a:off x="7944022" y="2768573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2700000">
            <a:off x="7608690" y="3632671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Multiplizieren 18"/>
          <p:cNvSpPr/>
          <p:nvPr/>
        </p:nvSpPr>
        <p:spPr>
          <a:xfrm>
            <a:off x="6300192" y="4005064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Nach oben gebogener Pfeil 20"/>
          <p:cNvSpPr/>
          <p:nvPr/>
        </p:nvSpPr>
        <p:spPr>
          <a:xfrm rot="2700000">
            <a:off x="8088037" y="4712789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Multiplizieren 21"/>
          <p:cNvSpPr/>
          <p:nvPr/>
        </p:nvSpPr>
        <p:spPr>
          <a:xfrm>
            <a:off x="8244408" y="5661248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Multiplizieren 22"/>
          <p:cNvSpPr/>
          <p:nvPr/>
        </p:nvSpPr>
        <p:spPr>
          <a:xfrm>
            <a:off x="2627784" y="2852936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Multiplizieren 23"/>
          <p:cNvSpPr/>
          <p:nvPr/>
        </p:nvSpPr>
        <p:spPr>
          <a:xfrm>
            <a:off x="3779912" y="3212976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Multiplizieren 24"/>
          <p:cNvSpPr/>
          <p:nvPr/>
        </p:nvSpPr>
        <p:spPr>
          <a:xfrm>
            <a:off x="2123728" y="2420888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Multiplizieren 25"/>
          <p:cNvSpPr/>
          <p:nvPr/>
        </p:nvSpPr>
        <p:spPr>
          <a:xfrm>
            <a:off x="2987824" y="2060848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Multiplizieren 26"/>
          <p:cNvSpPr/>
          <p:nvPr/>
        </p:nvSpPr>
        <p:spPr>
          <a:xfrm>
            <a:off x="4716016" y="5445224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Multiplizieren 27"/>
          <p:cNvSpPr/>
          <p:nvPr/>
        </p:nvSpPr>
        <p:spPr>
          <a:xfrm>
            <a:off x="4139952" y="5589240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Multiplizieren 28"/>
          <p:cNvSpPr/>
          <p:nvPr/>
        </p:nvSpPr>
        <p:spPr>
          <a:xfrm>
            <a:off x="1187624" y="4005064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Nach oben gebogener Pfeil 29"/>
          <p:cNvSpPr/>
          <p:nvPr/>
        </p:nvSpPr>
        <p:spPr>
          <a:xfrm rot="2700000">
            <a:off x="6719885" y="5000821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GUI Framework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de-DE" dirty="0" smtClean="0"/>
              <a:t>Klassische Frameworks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Tkinter</a:t>
            </a:r>
            <a:r>
              <a:rPr lang="de-DE" dirty="0" smtClean="0"/>
              <a:t>/</a:t>
            </a:r>
            <a:r>
              <a:rPr lang="de-DE" dirty="0" err="1" smtClean="0"/>
              <a:t>wxpython</a:t>
            </a:r>
            <a:r>
              <a:rPr lang="de-DE" dirty="0" smtClean="0"/>
              <a:t>/</a:t>
            </a:r>
            <a:r>
              <a:rPr lang="de-DE" dirty="0" err="1" smtClean="0"/>
              <a:t>pygtk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Schnell &amp; Einfach zu Ergebnissen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Tw</a:t>
            </a:r>
            <a:r>
              <a:rPr lang="de-DE" dirty="0" smtClean="0"/>
              <a:t>. Sogar GUI-Editoren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Einschränkungen in dem was geht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Low-Level „Engine“ </a:t>
            </a:r>
            <a:r>
              <a:rPr lang="de-DE" dirty="0" err="1" smtClean="0"/>
              <a:t>pygame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Wrapper für SDL2 (Simple Device Layer 2)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Alle Freiheiten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Muss alles von Hand gemacht werden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6" name="Nach oben gebogener Pfeil 5"/>
          <p:cNvSpPr/>
          <p:nvPr/>
        </p:nvSpPr>
        <p:spPr>
          <a:xfrm rot="2700000">
            <a:off x="4199605" y="2336525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ultiplizieren 10"/>
          <p:cNvSpPr/>
          <p:nvPr/>
        </p:nvSpPr>
        <p:spPr>
          <a:xfrm>
            <a:off x="4211960" y="3140968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Nach oben gebogener Pfeil 11"/>
          <p:cNvSpPr/>
          <p:nvPr/>
        </p:nvSpPr>
        <p:spPr>
          <a:xfrm rot="2700000">
            <a:off x="3191494" y="2768573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Nach oben gebogener Pfeil 12"/>
          <p:cNvSpPr/>
          <p:nvPr/>
        </p:nvSpPr>
        <p:spPr>
          <a:xfrm rot="2700000">
            <a:off x="2255389" y="4712789"/>
            <a:ext cx="288032" cy="28803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4572000" y="5157192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Program GUI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de-DE" dirty="0" smtClean="0"/>
              <a:t>Auslesen der Sensorwerte aus Datenbank 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Zugriff mit fertigen Modul "</a:t>
            </a:r>
            <a:r>
              <a:rPr lang="de-DE" sz="2000" dirty="0" err="1" smtClean="0"/>
              <a:t>MySQLdb</a:t>
            </a:r>
            <a:r>
              <a:rPr lang="de-DE" sz="2000" dirty="0" smtClean="0"/>
              <a:t>"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Anzeige im GUI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im Stiel von LCARS (Library Computer Access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Retrieval</a:t>
            </a:r>
            <a:r>
              <a:rPr lang="de-DE" sz="2000" dirty="0" smtClean="0"/>
              <a:t> System)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lies sich mit den </a:t>
            </a:r>
            <a:r>
              <a:rPr lang="de-DE" sz="2000" dirty="0" err="1" smtClean="0"/>
              <a:t>FensterGUIs</a:t>
            </a:r>
            <a:r>
              <a:rPr lang="de-DE" sz="2000" dirty="0" smtClean="0"/>
              <a:t> nur mit Kompromissen umsetzen -&gt; deswegen </a:t>
            </a:r>
            <a:r>
              <a:rPr lang="de-DE" sz="2000" dirty="0" err="1" smtClean="0"/>
              <a:t>pygame</a:t>
            </a:r>
            <a:endParaRPr lang="de-DE" sz="2000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1026" name="Picture 2" descr="Z:\vortrag\serve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93185"/>
            <a:ext cx="4464496" cy="2260151"/>
          </a:xfrm>
          <a:prstGeom prst="rect">
            <a:avLst/>
          </a:prstGeom>
          <a:noFill/>
        </p:spPr>
      </p:pic>
      <p:pic>
        <p:nvPicPr>
          <p:cNvPr id="1027" name="Picture 3" descr="Z:\vortrag\serve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664545"/>
            <a:ext cx="4040901" cy="2788791"/>
          </a:xfrm>
          <a:prstGeom prst="rect">
            <a:avLst/>
          </a:prstGeom>
          <a:noFill/>
        </p:spPr>
      </p:pic>
      <p:pic>
        <p:nvPicPr>
          <p:cNvPr id="1028" name="Picture 4" descr="Z:\vortrag\LCARS2.jpg"/>
          <p:cNvPicPr>
            <a:picLocks noChangeAspect="1" noChangeArrowheads="1"/>
          </p:cNvPicPr>
          <p:nvPr/>
        </p:nvPicPr>
        <p:blipFill>
          <a:blip r:embed="rId5" cstate="print"/>
          <a:srcRect l="6507" r="17039"/>
          <a:stretch>
            <a:fillRect/>
          </a:stretch>
        </p:blipFill>
        <p:spPr bwMode="auto">
          <a:xfrm>
            <a:off x="5580112" y="648462"/>
            <a:ext cx="3384376" cy="1844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Program Sensoren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de-DE" dirty="0" smtClean="0"/>
              <a:t>Sensorauslesen - DS18S20 - 1-Wire 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Textdateien </a:t>
            </a:r>
            <a:r>
              <a:rPr lang="de-DE" sz="2000" dirty="0" err="1" smtClean="0"/>
              <a:t>pollen</a:t>
            </a:r>
            <a:r>
              <a:rPr lang="de-DE" sz="2000" dirty="0" smtClean="0"/>
              <a:t> und Inhalt parsen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Ergebnis an DB senden (Zugriff mit fertigen Modul "</a:t>
            </a:r>
            <a:r>
              <a:rPr lang="de-DE" sz="2000" dirty="0" err="1" smtClean="0"/>
              <a:t>MySQLdb</a:t>
            </a:r>
            <a:r>
              <a:rPr lang="de-DE" sz="2000" dirty="0" smtClean="0"/>
              <a:t>")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Sensorauslesen - BME680 - SPI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SPI mit Modul "</a:t>
            </a:r>
            <a:r>
              <a:rPr lang="de-DE" sz="2000" dirty="0" err="1" smtClean="0"/>
              <a:t>spidev</a:t>
            </a:r>
            <a:r>
              <a:rPr lang="de-DE" sz="2000" dirty="0" smtClean="0"/>
              <a:t>"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Nur noch </a:t>
            </a:r>
            <a:r>
              <a:rPr lang="de-DE" sz="2000" dirty="0" err="1" smtClean="0"/>
              <a:t>Clock</a:t>
            </a:r>
            <a:r>
              <a:rPr lang="de-DE" sz="2000" dirty="0" smtClean="0"/>
              <a:t>/Mode/Pins setzen und auslesen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Ergebnis an DB senden (Zugriff mit fertigen Modul "</a:t>
            </a:r>
            <a:r>
              <a:rPr lang="de-DE" sz="2000" dirty="0" err="1" smtClean="0"/>
              <a:t>MySQLdb</a:t>
            </a:r>
            <a:r>
              <a:rPr lang="de-DE" sz="2000" dirty="0" smtClean="0"/>
              <a:t>")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de-DE" dirty="0" err="1" smtClean="0"/>
              <a:t>MariaDB</a:t>
            </a:r>
            <a:r>
              <a:rPr lang="de-DE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„ freies, relationales Open-Source-</a:t>
            </a:r>
            <a:r>
              <a:rPr lang="de-DE" sz="2000" dirty="0" err="1" smtClean="0"/>
              <a:t>Datenbank­verwaltungs­system</a:t>
            </a:r>
            <a:r>
              <a:rPr lang="de-DE" sz="2000" dirty="0" smtClean="0"/>
              <a:t>, das durch eine Abspaltung (</a:t>
            </a:r>
            <a:r>
              <a:rPr lang="de-DE" sz="2000" dirty="0" err="1" smtClean="0"/>
              <a:t>Fork</a:t>
            </a:r>
            <a:r>
              <a:rPr lang="de-DE" sz="2000" dirty="0" smtClean="0"/>
              <a:t>) aus </a:t>
            </a:r>
            <a:r>
              <a:rPr lang="de-DE" sz="2000" dirty="0" err="1" smtClean="0"/>
              <a:t>MySQL</a:t>
            </a:r>
            <a:r>
              <a:rPr lang="de-DE" sz="2000" dirty="0" smtClean="0"/>
              <a:t> entstanden ist“ (</a:t>
            </a:r>
            <a:r>
              <a:rPr lang="de-DE" sz="2000" dirty="0" err="1" smtClean="0"/>
              <a:t>Wikipedia</a:t>
            </a:r>
            <a:r>
              <a:rPr lang="de-DE" sz="20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Läuft auf eigenen Linux –Server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Datenbank angeblich nicht gut für SD-Karte von </a:t>
            </a:r>
            <a:r>
              <a:rPr lang="de-DE" sz="2000" dirty="0" err="1" smtClean="0"/>
              <a:t>Raspberry</a:t>
            </a:r>
            <a:r>
              <a:rPr lang="de-DE" sz="2000" dirty="0" smtClean="0"/>
              <a:t> PI</a:t>
            </a:r>
          </a:p>
          <a:p>
            <a:pPr>
              <a:buFont typeface="Arial" pitchFamily="34" charset="0"/>
              <a:buChar char="•"/>
            </a:pP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539</Words>
  <Application>Microsoft Office PowerPoint</Application>
  <PresentationFormat>Bildschirmpräsentation (4:3)</PresentationFormat>
  <Paragraphs>129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IntroducingPowerPoint2007</vt:lpstr>
      <vt:lpstr>(Yet  another) WetterStation mit Raspberry PI </vt:lpstr>
      <vt:lpstr>Ausgangslage</vt:lpstr>
      <vt:lpstr>Idee</vt:lpstr>
      <vt:lpstr>Betriebssystem</vt:lpstr>
      <vt:lpstr>Softwareplattform</vt:lpstr>
      <vt:lpstr>GUI Framework</vt:lpstr>
      <vt:lpstr>Program GUI</vt:lpstr>
      <vt:lpstr>Program Sensoren</vt:lpstr>
      <vt:lpstr>Datenbank</vt:lpstr>
      <vt:lpstr>Hardware</vt:lpstr>
      <vt:lpstr>Probleme bei Umsetzung</vt:lpstr>
      <vt:lpstr>Kosten</vt:lpstr>
      <vt:lpstr>Und Weiter?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2018-02-24T08:50:20Z</dcterms:created>
  <dcterms:modified xsi:type="dcterms:W3CDTF">2018-02-24T15:55:33Z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