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61" r:id="rId2"/>
    <p:sldId id="316" r:id="rId3"/>
    <p:sldId id="334" r:id="rId4"/>
    <p:sldId id="335" r:id="rId5"/>
    <p:sldId id="336" r:id="rId6"/>
    <p:sldId id="337" r:id="rId7"/>
    <p:sldId id="367" r:id="rId8"/>
    <p:sldId id="338" r:id="rId9"/>
    <p:sldId id="341" r:id="rId10"/>
    <p:sldId id="342" r:id="rId11"/>
    <p:sldId id="339" r:id="rId12"/>
    <p:sldId id="343" r:id="rId13"/>
    <p:sldId id="340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6" r:id="rId31"/>
    <p:sldId id="361" r:id="rId32"/>
    <p:sldId id="360" r:id="rId33"/>
    <p:sldId id="363" r:id="rId34"/>
    <p:sldId id="365" r:id="rId35"/>
    <p:sldId id="362" r:id="rId36"/>
    <p:sldId id="364" r:id="rId37"/>
    <p:sldId id="368" r:id="rId38"/>
    <p:sldId id="36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8"/>
    <p:restoredTop sz="94666"/>
  </p:normalViewPr>
  <p:slideViewPr>
    <p:cSldViewPr snapToGrid="0" snapToObjects="1">
      <p:cViewPr>
        <p:scale>
          <a:sx n="85" d="100"/>
          <a:sy n="85" d="100"/>
        </p:scale>
        <p:origin x="110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E013E-3083-D94A-96ED-162E0F11C7AB}" type="datetimeFigureOut">
              <a:rPr lang="en-US" smtClean="0"/>
              <a:t>9/30/17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7BD2C-DB9B-604D-848F-889551DE2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1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8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1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6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6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F8F1D-B283-7144-975F-D7623A331F83}" type="datetimeFigureOut">
              <a:rPr lang="en-US" smtClean="0"/>
              <a:t>9/30/17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F8F1D-B283-7144-975F-D7623A331F83}" type="datetimeFigureOut">
              <a:rPr lang="en-US" smtClean="0"/>
              <a:t>9/30/17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AA985-F816-7C4A-AF09-7E4B719D1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BI694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Bioinformatics &amp; </a:t>
            </a:r>
            <a:r>
              <a:rPr lang="en-US" dirty="0" err="1" smtClean="0"/>
              <a:t>Phylogenetics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2"/>
            <a:ext cx="9144000" cy="2495421"/>
          </a:xfrm>
        </p:spPr>
        <p:txBody>
          <a:bodyPr>
            <a:normAutofit/>
          </a:bodyPr>
          <a:lstStyle/>
          <a:p>
            <a:r>
              <a:rPr lang="en-US" dirty="0" smtClean="0"/>
              <a:t>Winter Semester 2017</a:t>
            </a:r>
          </a:p>
          <a:p>
            <a:endParaRPr lang="en-US" dirty="0"/>
          </a:p>
          <a:p>
            <a:r>
              <a:rPr lang="en-US" dirty="0" smtClean="0"/>
              <a:t>WEEK </a:t>
            </a:r>
            <a:r>
              <a:rPr lang="en-US" dirty="0" smtClean="0"/>
              <a:t>8</a:t>
            </a:r>
            <a:endParaRPr lang="en-US" dirty="0" smtClean="0"/>
          </a:p>
          <a:p>
            <a:r>
              <a:rPr lang="en-US" dirty="0" err="1" smtClean="0"/>
              <a:t>FastQ</a:t>
            </a:r>
            <a:r>
              <a:rPr lang="en-US" dirty="0" smtClean="0"/>
              <a:t> File Format, Quality Encoding, Genome/Transcriptome Assembly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0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636936"/>
            <a:ext cx="6870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???????????????????????????????????</a:t>
            </a:r>
            <a:endParaRPr lang="en-US" sz="3200" dirty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7194" y="2037853"/>
            <a:ext cx="29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7194" y="2839687"/>
            <a:ext cx="345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TATCTCGGCTCTAGG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67194" y="3240604"/>
            <a:ext cx="387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7194" y="3641521"/>
            <a:ext cx="474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TATCTCAGCTCTAGGCCCTCA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7194" y="4042438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67194" y="2438770"/>
            <a:ext cx="345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GGCGTCTATATCTCG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67194" y="4443355"/>
            <a:ext cx="476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7194" y="4844272"/>
            <a:ext cx="4247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7194" y="5245187"/>
            <a:ext cx="383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61688" y="1624053"/>
            <a:ext cx="3185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Courier New" charset="0"/>
                <a:cs typeface="Courier New" charset="0"/>
                <a:sym typeface="Wingdings"/>
              </a:rPr>
              <a:t>Reconstruct this</a:t>
            </a:r>
            <a:r>
              <a:rPr lang="mr-IN" sz="3200" dirty="0" smtClean="0">
                <a:solidFill>
                  <a:srgbClr val="FF0000"/>
                </a:solidFill>
                <a:ea typeface="Courier New" charset="0"/>
                <a:cs typeface="Courier New" charset="0"/>
                <a:sym typeface="Wingdings"/>
              </a:rPr>
              <a:t>…</a:t>
            </a:r>
            <a:endParaRPr lang="en-US" sz="3200" dirty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61688" y="3240603"/>
            <a:ext cx="1976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200" dirty="0" smtClean="0">
                <a:ea typeface="Courier New" charset="0"/>
                <a:cs typeface="Courier New" charset="0"/>
                <a:sym typeface="Wingdings"/>
              </a:rPr>
              <a:t>…</a:t>
            </a:r>
            <a:r>
              <a:rPr lang="en-US" sz="3200" dirty="0" smtClean="0">
                <a:ea typeface="Courier New" charset="0"/>
                <a:cs typeface="Courier New" charset="0"/>
                <a:sym typeface="Wingdings"/>
              </a:rPr>
              <a:t>from this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73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636936"/>
            <a:ext cx="7823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GGCGTCTATATCTCGGCTCTAGGCCCTCATTTTTT</a:t>
            </a:r>
            <a:endParaRPr lang="en-US" sz="3200" dirty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037853"/>
            <a:ext cx="29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7063" y="2839687"/>
            <a:ext cx="345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TATCTCGGCTCTAGG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8010" y="3240604"/>
            <a:ext cx="387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9416" y="3641521"/>
            <a:ext cx="474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TATCTCAGCTCTAGGCCCTCA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040" y="4042438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2438770"/>
            <a:ext cx="345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GGCGTCTATATCTCG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8624" y="4443355"/>
            <a:ext cx="476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0786" y="4844272"/>
            <a:ext cx="4247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3008" y="5245187"/>
            <a:ext cx="383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2053" y="1696896"/>
            <a:ext cx="314863" cy="4133066"/>
          </a:xfrm>
          <a:prstGeom prst="rect">
            <a:avLst/>
          </a:prstGeom>
          <a:noFill/>
          <a:ln w="60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51261" y="5871976"/>
            <a:ext cx="7777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Coverage = amount of redundant information</a:t>
            </a:r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4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636936"/>
            <a:ext cx="7823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GGCGTCTATATCTCGGCTCTAGGCCCTCATTTTTT</a:t>
            </a:r>
            <a:endParaRPr lang="en-US" sz="3200" dirty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037853"/>
            <a:ext cx="29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7063" y="2839687"/>
            <a:ext cx="345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TATCTCGGCTCTAGG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8010" y="3240604"/>
            <a:ext cx="387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9416" y="3641521"/>
            <a:ext cx="474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TATCTCAGCTCTAGGCCCTCA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040" y="4042438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2438770"/>
            <a:ext cx="345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GGCGTCTATATCTCG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8624" y="4443355"/>
            <a:ext cx="476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0786" y="4844272"/>
            <a:ext cx="4247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3008" y="5245187"/>
            <a:ext cx="383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12053" y="1696896"/>
            <a:ext cx="314863" cy="4133066"/>
          </a:xfrm>
          <a:prstGeom prst="rect">
            <a:avLst/>
          </a:prstGeom>
          <a:noFill/>
          <a:ln w="60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51261" y="5871976"/>
            <a:ext cx="2330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Coverage = 5</a:t>
            </a:r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7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636936"/>
            <a:ext cx="7823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GGCGTCTATATCTCGGCTCTAGGCCCTCATTTTTT</a:t>
            </a:r>
            <a:endParaRPr lang="en-US" sz="3200" dirty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037853"/>
            <a:ext cx="29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7063" y="2839687"/>
            <a:ext cx="345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TATCTCGGCTCTAGG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8010" y="3240604"/>
            <a:ext cx="387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9416" y="3641521"/>
            <a:ext cx="474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TATCTCAGCTCTAGGCCCTCA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040" y="4042438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2438770"/>
            <a:ext cx="345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GGCGTCTATATCTCG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8624" y="4443355"/>
            <a:ext cx="476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0786" y="4844272"/>
            <a:ext cx="4247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3008" y="5245187"/>
            <a:ext cx="383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26253" y="1696896"/>
            <a:ext cx="314863" cy="4133066"/>
          </a:xfrm>
          <a:prstGeom prst="rect">
            <a:avLst/>
          </a:prstGeom>
          <a:noFill/>
          <a:ln w="60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651261" y="5871976"/>
            <a:ext cx="2330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Coverage = 5</a:t>
            </a:r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636936"/>
            <a:ext cx="7823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GGCGTCTATATCTCGGCTCTAGGCCCTCATTTTTT</a:t>
            </a:r>
            <a:endParaRPr lang="en-US" sz="3200" dirty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037853"/>
            <a:ext cx="29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7063" y="2839687"/>
            <a:ext cx="345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TATCTCGGCTCTAGG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8010" y="3240604"/>
            <a:ext cx="387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9416" y="3641521"/>
            <a:ext cx="474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TATCTCAGCTCTAGGCCCTCA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040" y="4042438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2438770"/>
            <a:ext cx="345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GGCGTCTATATCTCG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8624" y="4443355"/>
            <a:ext cx="476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0786" y="4844272"/>
            <a:ext cx="4247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3008" y="5245187"/>
            <a:ext cx="383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1579" y="5871976"/>
            <a:ext cx="9901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Average </a:t>
            </a:r>
            <a:r>
              <a:rPr lang="en-US" sz="320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Coverage = Length of all reads / length of genome</a:t>
            </a:r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48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636936"/>
            <a:ext cx="7823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GGCGTCTATATCTCGGCTCTAGGCCCTCATTTTTT</a:t>
            </a:r>
            <a:endParaRPr lang="en-US" sz="3200" dirty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037853"/>
            <a:ext cx="29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7063" y="2839687"/>
            <a:ext cx="345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TATCTCGGCTCTAGG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8010" y="3240604"/>
            <a:ext cx="387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9416" y="3641521"/>
            <a:ext cx="474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TATCTCAGCTCTAGGCCCTCA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040" y="4042438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2438770"/>
            <a:ext cx="345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GGCGTCTATATCTCG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8624" y="4443355"/>
            <a:ext cx="476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0786" y="4844272"/>
            <a:ext cx="4247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3008" y="5245187"/>
            <a:ext cx="383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1579" y="5871976"/>
            <a:ext cx="6505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Average Coverage = 177 / 35 = 5-fold</a:t>
            </a:r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61688" y="1624053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Courier New" charset="0"/>
                <a:cs typeface="Courier New" charset="0"/>
                <a:sym typeface="Wingdings"/>
              </a:rPr>
              <a:t>35 bases</a:t>
            </a:r>
            <a:endParaRPr lang="en-US" sz="3200" dirty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61688" y="3240603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  <a:sym typeface="Wingdings"/>
              </a:rPr>
              <a:t>177 bases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21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98010" y="2446127"/>
            <a:ext cx="387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040" y="3247961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5125" y="4333180"/>
            <a:ext cx="9612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Suffix of one read is very similar to the prefix of another!</a:t>
            </a:r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74030" y="284704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0190" y="284704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26350" y="284704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3660" y="284704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40432" y="284704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7204" y="284704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3976" y="284704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80748" y="284704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7520" y="284704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74292" y="284704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1064" y="284704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67835" y="284704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9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1</a:t>
            </a:r>
            <a:r>
              <a:rPr lang="en-US" sz="4000" b="1" baseline="30000" dirty="0" smtClean="0"/>
              <a:t>st</a:t>
            </a:r>
            <a:r>
              <a:rPr lang="en-US" sz="4000" b="1" dirty="0" smtClean="0"/>
              <a:t> Law of 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98010" y="2101357"/>
            <a:ext cx="387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040" y="2903191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8284" y="1442092"/>
            <a:ext cx="7966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If suffix of read A is similar to prefix of read B</a:t>
            </a:r>
            <a:r>
              <a:rPr lang="mr-IN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…</a:t>
            </a:r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74030" y="250227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0190" y="250227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26350" y="250227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3660" y="250227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40432" y="250227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7204" y="250227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3976" y="250227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80748" y="250227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7520" y="250227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74292" y="250227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1064" y="250227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67835" y="250227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20432" y="4847055"/>
            <a:ext cx="387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81462" y="5648889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8284" y="3752833"/>
            <a:ext cx="76342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…</a:t>
            </a: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then A and B might </a:t>
            </a:r>
            <a:r>
              <a:rPr lang="en-US" sz="3200" i="1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overlap</a:t>
            </a: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 in the genome</a:t>
            </a:r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8547" y="5247972"/>
            <a:ext cx="7823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GGCGTCTATATCTCGGCTCTAGGCCCTCATTTTTT</a:t>
            </a:r>
            <a:endParaRPr lang="en-US" sz="3200" dirty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3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</a:t>
            </a:r>
            <a:r>
              <a:rPr lang="en-US" sz="4000" b="1" baseline="30000" dirty="0"/>
              <a:t>st</a:t>
            </a:r>
            <a:r>
              <a:rPr lang="en-US" sz="4000" b="1" dirty="0"/>
              <a:t> Law of 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98010" y="1366837"/>
            <a:ext cx="387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040" y="2168671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4780" y="3066536"/>
            <a:ext cx="7757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Why do we </a:t>
            </a:r>
            <a:r>
              <a:rPr lang="en-US" sz="320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observe differences/mismatches?</a:t>
            </a:r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74030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0190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26350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3660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40432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7204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3976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80748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7520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74292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1064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67835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1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</a:t>
            </a:r>
            <a:r>
              <a:rPr lang="en-US" sz="4000" b="1" baseline="30000" dirty="0"/>
              <a:t>st</a:t>
            </a:r>
            <a:r>
              <a:rPr lang="en-US" sz="4000" b="1" dirty="0"/>
              <a:t> Law of 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98010" y="1366837"/>
            <a:ext cx="387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040" y="2168671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4780" y="3066536"/>
            <a:ext cx="77574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Why do we observe differences/mismatches?</a:t>
            </a:r>
          </a:p>
          <a:p>
            <a:endParaRPr lang="en-US" sz="3200" dirty="0" smtClean="0">
              <a:solidFill>
                <a:schemeClr val="accent1"/>
              </a:solidFill>
              <a:ea typeface="Courier New" charset="0"/>
              <a:cs typeface="Courier New" charset="0"/>
              <a:sym typeface="Wingdings"/>
            </a:endParaRPr>
          </a:p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1. Sequencing errors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4030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0190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26350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3660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40432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7204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3976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80748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7520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74292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1064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67835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0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/>
          <a:lstStyle/>
          <a:p>
            <a:r>
              <a:rPr lang="en-US" smtClean="0"/>
              <a:t>Sequencing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573134"/>
            <a:ext cx="99568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</a:t>
            </a:r>
            <a:r>
              <a:rPr lang="en-US" sz="4000" b="1" baseline="30000" dirty="0"/>
              <a:t>st</a:t>
            </a:r>
            <a:r>
              <a:rPr lang="en-US" sz="4000" b="1" dirty="0"/>
              <a:t> Law of 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98010" y="1366837"/>
            <a:ext cx="387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040" y="2168671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4780" y="3066536"/>
            <a:ext cx="775744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Why do we observe differences/mismatches?</a:t>
            </a:r>
          </a:p>
          <a:p>
            <a:endParaRPr lang="en-US" sz="3200" dirty="0" smtClean="0">
              <a:solidFill>
                <a:schemeClr val="accent1"/>
              </a:solidFill>
              <a:ea typeface="Courier New" charset="0"/>
              <a:cs typeface="Courier New" charset="0"/>
              <a:sym typeface="Wingdings"/>
            </a:endParaRPr>
          </a:p>
          <a:p>
            <a:pPr marL="514350" indent="-514350">
              <a:buAutoNum type="arabicPeriod"/>
            </a:pP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Sequencing errors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Polyploidy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4030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00190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26350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93660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40432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87204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3976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80748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27520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74292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21064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67835" y="1767754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|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pic>
        <p:nvPicPr>
          <p:cNvPr id="1026" name="Picture 2" descr="ttp://www.biologyreference.com/photos/chromosome-aberrations-38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43" y="4507213"/>
            <a:ext cx="2224965" cy="224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2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2</a:t>
            </a:r>
            <a:r>
              <a:rPr lang="en-US" sz="4000" b="1" baseline="30000" dirty="0" smtClean="0"/>
              <a:t>nd</a:t>
            </a:r>
            <a:r>
              <a:rPr lang="en-US" sz="4000" b="1" dirty="0" smtClean="0"/>
              <a:t> Law </a:t>
            </a:r>
            <a:r>
              <a:rPr lang="en-US" sz="4000" b="1" dirty="0"/>
              <a:t>of 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09848" y="1212720"/>
            <a:ext cx="8453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More coverage leads to more and longer overlaps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306" y="3151710"/>
            <a:ext cx="7823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GGCGTCTATATCTCGGCTCTAGGCCCTCATTTTTT</a:t>
            </a:r>
            <a:endParaRPr lang="en-US" sz="3200" dirty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0306" y="3537637"/>
            <a:ext cx="29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379169" y="4339471"/>
            <a:ext cx="345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TATCTCGGCTCTAGG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371522" y="4721583"/>
            <a:ext cx="474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TATCTCAGCTCTAGGCCCTCA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941146" y="5122500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0306" y="3938554"/>
            <a:ext cx="345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GGCGTCTATATCTCG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70730" y="5523417"/>
            <a:ext cx="476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2892" y="5924334"/>
            <a:ext cx="4247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95878" y="2470393"/>
            <a:ext cx="345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TATCTCGGCTCTAGG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0306" y="2792545"/>
            <a:ext cx="345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GGCGTCTATATCTCG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88022" y="2125071"/>
            <a:ext cx="4247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337997" y="2472450"/>
            <a:ext cx="26598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m</a:t>
            </a: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ore coverage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37997" y="4631858"/>
            <a:ext cx="2392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l</a:t>
            </a: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ess coverage</a:t>
            </a:r>
          </a:p>
        </p:txBody>
      </p:sp>
    </p:spTree>
    <p:extLst>
      <p:ext uri="{BB962C8B-B14F-4D97-AF65-F5344CB8AC3E}">
        <p14:creationId xmlns:p14="http://schemas.microsoft.com/office/powerpoint/2010/main" val="108642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Greedy 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8200" y="1360908"/>
            <a:ext cx="29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8200" y="2162742"/>
            <a:ext cx="345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TATCTCGGCTCTAGG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200" y="2544854"/>
            <a:ext cx="474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>
                <a:ea typeface="Courier New" charset="0"/>
                <a:cs typeface="Courier New" charset="0"/>
              </a:rPr>
              <a:t>TATCTCAGCTCTAGGCCCTCA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200" y="2945771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761825"/>
            <a:ext cx="345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GGCGTCTATATCTCG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8200" y="3346688"/>
            <a:ext cx="476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8200" y="3747605"/>
            <a:ext cx="4247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Greedy 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8200" y="1360908"/>
            <a:ext cx="29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8200" y="2162742"/>
            <a:ext cx="345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TATCTCGGCTCTAGG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38200" y="2544854"/>
            <a:ext cx="474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</a:rPr>
              <a:t>TATCTCAGCTCTAGGCCCTCA</a:t>
            </a:r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8200" y="2945771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8200" y="1761825"/>
            <a:ext cx="345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GGCGTCTATATCTCG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38200" y="3346688"/>
            <a:ext cx="476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8200" y="3747605"/>
            <a:ext cx="4247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404016"/>
            <a:ext cx="6629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Given any read: find match and extend</a:t>
            </a:r>
          </a:p>
        </p:txBody>
      </p:sp>
    </p:spTree>
    <p:extLst>
      <p:ext uri="{BB962C8B-B14F-4D97-AF65-F5344CB8AC3E}">
        <p14:creationId xmlns:p14="http://schemas.microsoft.com/office/powerpoint/2010/main" val="96381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Greedy 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38200" y="2544854"/>
            <a:ext cx="474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</a:rPr>
              <a:t>TATCTCAGCTCTAGGCCCTCA</a:t>
            </a:r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77843" y="2945771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404016"/>
            <a:ext cx="6629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Given any read: find match and extend</a:t>
            </a:r>
          </a:p>
        </p:txBody>
      </p:sp>
    </p:spTree>
    <p:extLst>
      <p:ext uri="{BB962C8B-B14F-4D97-AF65-F5344CB8AC3E}">
        <p14:creationId xmlns:p14="http://schemas.microsoft.com/office/powerpoint/2010/main" val="20111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Greedy 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38200" y="2544854"/>
            <a:ext cx="474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</a:rPr>
              <a:t>TATCTCAGCTCTAGGCCCTCA</a:t>
            </a:r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77843" y="2945771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22419" y="3346688"/>
            <a:ext cx="476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4404016"/>
            <a:ext cx="6629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Given any read: find match and extend</a:t>
            </a:r>
          </a:p>
        </p:txBody>
      </p:sp>
    </p:spTree>
    <p:extLst>
      <p:ext uri="{BB962C8B-B14F-4D97-AF65-F5344CB8AC3E}">
        <p14:creationId xmlns:p14="http://schemas.microsoft.com/office/powerpoint/2010/main" val="14026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Greedy 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3213" y="1246100"/>
            <a:ext cx="5882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Prone to get stuck in local optima!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45" y="2218382"/>
            <a:ext cx="9791700" cy="3898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26059" y="6354983"/>
            <a:ext cx="409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Pop (2009) Briefings in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15360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Overlap Layout Consensus (OLC)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246100"/>
            <a:ext cx="103894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3 Phases:</a:t>
            </a:r>
          </a:p>
          <a:p>
            <a:pPr marL="514350" indent="-514350">
              <a:buAutoNum type="arabicParenR"/>
            </a:pP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Search for read overlaps using short seeds (k-</a:t>
            </a:r>
            <a:r>
              <a:rPr lang="en-US" sz="3200" dirty="0" err="1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mers</a:t>
            </a: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); extend seeds (sounds a bit like BLAST</a:t>
            </a:r>
            <a:r>
              <a:rPr lang="mr-IN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…</a:t>
            </a: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)</a:t>
            </a:r>
          </a:p>
          <a:p>
            <a:pPr marL="514350" indent="-514350">
              <a:buAutoNum type="arabicParenR" startAt="2"/>
            </a:pP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Construct a graph of overlapping reads</a:t>
            </a:r>
          </a:p>
          <a:p>
            <a:pPr marL="514350" indent="-514350">
              <a:buAutoNum type="arabicParenR" startAt="2"/>
            </a:pP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Perform a multiple sequence alignment and calculate consensus sequence</a:t>
            </a:r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637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Overlap Layout Consensus (OLC)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26059" y="6354983"/>
            <a:ext cx="409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Pop (2009) Briefings in Bioinformatics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8600"/>
            <a:ext cx="10687422" cy="416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7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/>
              <a:t>d</a:t>
            </a:r>
            <a:r>
              <a:rPr lang="en-US" sz="4000" b="1" i="1" dirty="0" smtClean="0"/>
              <a:t>e </a:t>
            </a:r>
            <a:r>
              <a:rPr lang="en-US" sz="4000" b="1" i="1" dirty="0" err="1" smtClean="0"/>
              <a:t>Bruijn</a:t>
            </a:r>
            <a:r>
              <a:rPr lang="en-US" sz="4000" b="1" dirty="0" smtClean="0"/>
              <a:t> graph assemblers</a:t>
            </a:r>
            <a:endParaRPr lang="en-US" sz="4000" b="1" i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5487" y="6354983"/>
            <a:ext cx="320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Miller </a:t>
            </a:r>
            <a:r>
              <a:rPr lang="en-US" sz="2000" i="1" dirty="0" smtClean="0">
                <a:ea typeface="Courier New" charset="0"/>
                <a:cs typeface="Courier New" charset="0"/>
                <a:sym typeface="Wingdings"/>
              </a:rPr>
              <a:t>et al. </a:t>
            </a:r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(2010) Genomics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55" y="1310804"/>
            <a:ext cx="6924414" cy="492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/>
          <a:lstStyle/>
          <a:p>
            <a:r>
              <a:rPr lang="en-US" dirty="0" err="1" smtClean="0"/>
              <a:t>FastQ</a:t>
            </a:r>
            <a:r>
              <a:rPr lang="en-US" dirty="0" smtClean="0"/>
              <a:t> File Format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45" y="2277464"/>
            <a:ext cx="9999110" cy="17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/>
              <a:t>d</a:t>
            </a:r>
            <a:r>
              <a:rPr lang="en-US" sz="4000" b="1" i="1" dirty="0" smtClean="0"/>
              <a:t>e </a:t>
            </a:r>
            <a:r>
              <a:rPr lang="en-US" sz="4000" b="1" i="1" dirty="0" err="1" smtClean="0"/>
              <a:t>Bruijn</a:t>
            </a:r>
            <a:r>
              <a:rPr lang="en-US" sz="4000" b="1" dirty="0" smtClean="0"/>
              <a:t> graph assemblers</a:t>
            </a:r>
            <a:endParaRPr lang="en-US" sz="4000" b="1" i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5487" y="6354983"/>
            <a:ext cx="320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Miller </a:t>
            </a:r>
            <a:r>
              <a:rPr lang="en-US" sz="2000" i="1" dirty="0" smtClean="0">
                <a:ea typeface="Courier New" charset="0"/>
                <a:cs typeface="Courier New" charset="0"/>
                <a:sym typeface="Wingdings"/>
              </a:rPr>
              <a:t>et al. </a:t>
            </a:r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(2010) Genomics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55" y="1310804"/>
            <a:ext cx="6924414" cy="492364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77882" y="2334451"/>
            <a:ext cx="40635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Every k-</a:t>
            </a:r>
            <a:r>
              <a:rPr lang="en-US" sz="3200" dirty="0" err="1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mer</a:t>
            </a: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 becomes a node</a:t>
            </a:r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  <a:sym typeface="Wingdings"/>
            </a:endParaRPr>
          </a:p>
          <a:p>
            <a:endParaRPr lang="en-US" sz="3200" dirty="0" smtClean="0">
              <a:solidFill>
                <a:schemeClr val="accent1"/>
              </a:solidFill>
              <a:ea typeface="Courier New" charset="0"/>
              <a:cs typeface="Courier New" charset="0"/>
              <a:sym typeface="Wingdings"/>
            </a:endParaRPr>
          </a:p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Two nodes are connected if they share a k-1-mer </a:t>
            </a:r>
          </a:p>
        </p:txBody>
      </p:sp>
    </p:spTree>
    <p:extLst>
      <p:ext uri="{BB962C8B-B14F-4D97-AF65-F5344CB8AC3E}">
        <p14:creationId xmlns:p14="http://schemas.microsoft.com/office/powerpoint/2010/main" val="209000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/>
              <a:t>d</a:t>
            </a:r>
            <a:r>
              <a:rPr lang="en-US" sz="4000" b="1" i="1" dirty="0" smtClean="0"/>
              <a:t>e </a:t>
            </a:r>
            <a:r>
              <a:rPr lang="en-US" sz="4000" b="1" i="1" dirty="0" err="1" smtClean="0"/>
              <a:t>Bruijn</a:t>
            </a:r>
            <a:r>
              <a:rPr lang="en-US" sz="4000" b="1" dirty="0" smtClean="0"/>
              <a:t> graph assemblers</a:t>
            </a:r>
            <a:endParaRPr lang="en-US" sz="4000" b="1" i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5487" y="6354983"/>
            <a:ext cx="320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Miller </a:t>
            </a:r>
            <a:r>
              <a:rPr lang="en-US" sz="2000" i="1" dirty="0" smtClean="0">
                <a:ea typeface="Courier New" charset="0"/>
                <a:cs typeface="Courier New" charset="0"/>
                <a:sym typeface="Wingdings"/>
              </a:rPr>
              <a:t>et al. </a:t>
            </a:r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(2010) Genomics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96" y="1143402"/>
            <a:ext cx="7193405" cy="50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/>
              <a:t>d</a:t>
            </a:r>
            <a:r>
              <a:rPr lang="en-US" sz="4000" b="1" i="1" dirty="0" smtClean="0"/>
              <a:t>e </a:t>
            </a:r>
            <a:r>
              <a:rPr lang="en-US" sz="4000" b="1" i="1" dirty="0" err="1" smtClean="0"/>
              <a:t>Bruijn</a:t>
            </a:r>
            <a:r>
              <a:rPr lang="en-US" sz="4000" b="1" dirty="0" smtClean="0"/>
              <a:t> graph assemblers</a:t>
            </a:r>
            <a:endParaRPr lang="en-US" sz="4000" b="1" i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26059" y="6354983"/>
            <a:ext cx="4097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Pop (2009) Briefings in Bioinformatics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85" y="1184590"/>
            <a:ext cx="4328083" cy="53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0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/>
              <a:t>d</a:t>
            </a:r>
            <a:r>
              <a:rPr lang="en-US" sz="4000" b="1" i="1" dirty="0" smtClean="0"/>
              <a:t>e </a:t>
            </a:r>
            <a:r>
              <a:rPr lang="en-US" sz="4000" b="1" i="1" dirty="0" err="1" smtClean="0"/>
              <a:t>Bruijn</a:t>
            </a:r>
            <a:r>
              <a:rPr lang="en-US" sz="4000" b="1" dirty="0" smtClean="0"/>
              <a:t> graph assemblers</a:t>
            </a:r>
            <a:endParaRPr lang="en-US" sz="4000" b="1" i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246100"/>
            <a:ext cx="10389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Why bother with a </a:t>
            </a:r>
            <a:r>
              <a:rPr lang="en-US" sz="3200" i="1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de </a:t>
            </a:r>
            <a:r>
              <a:rPr lang="en-US" sz="3200" i="1" dirty="0" err="1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Bruijn</a:t>
            </a: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 graph?</a:t>
            </a:r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7764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/>
              <a:t>d</a:t>
            </a:r>
            <a:r>
              <a:rPr lang="en-US" sz="4000" b="1" i="1" dirty="0" smtClean="0"/>
              <a:t>e </a:t>
            </a:r>
            <a:r>
              <a:rPr lang="en-US" sz="4000" b="1" i="1" dirty="0" err="1" smtClean="0"/>
              <a:t>Bruijn</a:t>
            </a:r>
            <a:r>
              <a:rPr lang="en-US" sz="4000" b="1" dirty="0" smtClean="0"/>
              <a:t> graph assemblers</a:t>
            </a:r>
            <a:endParaRPr lang="en-US" sz="4000" b="1" i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246100"/>
            <a:ext cx="103894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Why bother with a </a:t>
            </a:r>
            <a:r>
              <a:rPr lang="en-US" sz="3200" i="1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de </a:t>
            </a:r>
            <a:r>
              <a:rPr lang="en-US" sz="3200" i="1" dirty="0" err="1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Bruijn</a:t>
            </a: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 graph?</a:t>
            </a:r>
          </a:p>
          <a:p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  <a:sym typeface="Wingdings"/>
            </a:endParaRPr>
          </a:p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This approach to assembly fits into small memory space by</a:t>
            </a:r>
          </a:p>
          <a:p>
            <a:r>
              <a:rPr lang="en-US" sz="3200" dirty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c</a:t>
            </a: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reating a hash table (think Python dictionary) to store k-</a:t>
            </a:r>
            <a:r>
              <a:rPr lang="en-US" sz="3200" dirty="0" err="1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mer</a:t>
            </a: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/read associations.</a:t>
            </a:r>
          </a:p>
          <a:p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  <a:sym typeface="Wingdings"/>
            </a:endParaRPr>
          </a:p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Given error free data with reads that span across repeats, the </a:t>
            </a:r>
            <a:r>
              <a:rPr lang="en-US" sz="3200" i="1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de </a:t>
            </a:r>
            <a:r>
              <a:rPr lang="en-US" sz="3200" i="1" dirty="0" err="1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Bruijn</a:t>
            </a:r>
            <a:r>
              <a:rPr lang="en-US" sz="3200" i="1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graph would equal the k-</a:t>
            </a:r>
            <a:r>
              <a:rPr lang="en-US" sz="3200" dirty="0" err="1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mer</a:t>
            </a: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 graph.</a:t>
            </a:r>
            <a:endParaRPr lang="en-US" sz="3200" dirty="0">
              <a:solidFill>
                <a:schemeClr val="accent1"/>
              </a:solidFill>
              <a:ea typeface="Courier New" charset="0"/>
              <a:cs typeface="Courier New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7786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/>
              <a:t>d</a:t>
            </a:r>
            <a:r>
              <a:rPr lang="en-US" sz="4000" b="1" i="1" dirty="0" smtClean="0"/>
              <a:t>e </a:t>
            </a:r>
            <a:r>
              <a:rPr lang="en-US" sz="4000" b="1" i="1" dirty="0" err="1" smtClean="0"/>
              <a:t>Bruijn</a:t>
            </a:r>
            <a:r>
              <a:rPr lang="en-US" sz="4000" b="1" dirty="0" smtClean="0"/>
              <a:t> graph assemblers</a:t>
            </a:r>
            <a:endParaRPr lang="en-US" sz="4000" b="1" i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5487" y="6354983"/>
            <a:ext cx="320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Miller </a:t>
            </a:r>
            <a:r>
              <a:rPr lang="en-US" sz="2000" i="1" dirty="0" smtClean="0">
                <a:ea typeface="Courier New" charset="0"/>
                <a:cs typeface="Courier New" charset="0"/>
                <a:sym typeface="Wingdings"/>
              </a:rPr>
              <a:t>et al. </a:t>
            </a:r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(2010) Genomics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66" y="1256220"/>
            <a:ext cx="6357079" cy="549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/>
              <a:t>d</a:t>
            </a:r>
            <a:r>
              <a:rPr lang="en-US" sz="4000" b="1" i="1" dirty="0" smtClean="0"/>
              <a:t>e </a:t>
            </a:r>
            <a:r>
              <a:rPr lang="en-US" sz="4000" b="1" i="1" dirty="0" err="1" smtClean="0"/>
              <a:t>Bruijn</a:t>
            </a:r>
            <a:r>
              <a:rPr lang="en-US" sz="4000" b="1" dirty="0" smtClean="0"/>
              <a:t> graph assemblers</a:t>
            </a:r>
            <a:endParaRPr lang="en-US" sz="4000" b="1" i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5487" y="6354983"/>
            <a:ext cx="320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Miller </a:t>
            </a:r>
            <a:r>
              <a:rPr lang="en-US" sz="2000" i="1" dirty="0" smtClean="0">
                <a:ea typeface="Courier New" charset="0"/>
                <a:cs typeface="Courier New" charset="0"/>
                <a:sym typeface="Wingdings"/>
              </a:rPr>
              <a:t>et al. </a:t>
            </a:r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(2010) Genomics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0907"/>
            <a:ext cx="7406390" cy="54855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77882" y="2334451"/>
            <a:ext cx="4063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The k-</a:t>
            </a:r>
            <a:r>
              <a:rPr lang="en-US" sz="3200" dirty="0" err="1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mer</a:t>
            </a: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 graph is validated against the actual reads!</a:t>
            </a:r>
          </a:p>
        </p:txBody>
      </p:sp>
    </p:spTree>
    <p:extLst>
      <p:ext uri="{BB962C8B-B14F-4D97-AF65-F5344CB8AC3E}">
        <p14:creationId xmlns:p14="http://schemas.microsoft.com/office/powerpoint/2010/main" val="18758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1" dirty="0"/>
              <a:t>d</a:t>
            </a:r>
            <a:r>
              <a:rPr lang="en-US" sz="4000" b="1" i="1" dirty="0" smtClean="0"/>
              <a:t>e </a:t>
            </a:r>
            <a:r>
              <a:rPr lang="en-US" sz="4000" b="1" i="1" dirty="0" err="1" smtClean="0"/>
              <a:t>Bruijn</a:t>
            </a:r>
            <a:r>
              <a:rPr lang="en-US" sz="4000" b="1" dirty="0" smtClean="0"/>
              <a:t> graph assemblers</a:t>
            </a:r>
            <a:endParaRPr lang="en-US" sz="4000" b="1" i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95487" y="6354983"/>
            <a:ext cx="320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Miller </a:t>
            </a:r>
            <a:r>
              <a:rPr lang="en-US" sz="2000" i="1" dirty="0" smtClean="0">
                <a:ea typeface="Courier New" charset="0"/>
                <a:cs typeface="Courier New" charset="0"/>
                <a:sym typeface="Wingdings"/>
              </a:rPr>
              <a:t>et al. </a:t>
            </a:r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(2010) Genomics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0907"/>
            <a:ext cx="7406390" cy="5485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7882" y="2334451"/>
            <a:ext cx="4063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Contigs</a:t>
            </a:r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, Scaffolds, and</a:t>
            </a:r>
          </a:p>
          <a:p>
            <a:r>
              <a:rPr lang="en-US" sz="3200" dirty="0" smtClean="0">
                <a:solidFill>
                  <a:schemeClr val="accent1"/>
                </a:solidFill>
                <a:ea typeface="Courier New" charset="0"/>
                <a:cs typeface="Courier New" charset="0"/>
                <a:sym typeface="Wingdings"/>
              </a:rPr>
              <a:t>Long Reads</a:t>
            </a:r>
          </a:p>
        </p:txBody>
      </p:sp>
    </p:spTree>
    <p:extLst>
      <p:ext uri="{BB962C8B-B14F-4D97-AF65-F5344CB8AC3E}">
        <p14:creationId xmlns:p14="http://schemas.microsoft.com/office/powerpoint/2010/main" val="20170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Short Reads and </a:t>
            </a:r>
            <a:r>
              <a:rPr lang="en-US" sz="4000" b="1" dirty="0"/>
              <a:t>T</a:t>
            </a:r>
            <a:r>
              <a:rPr lang="en-US" sz="4000" b="1" dirty="0" smtClean="0"/>
              <a:t>heir </a:t>
            </a:r>
            <a:r>
              <a:rPr lang="en-US" sz="4000" b="1" dirty="0"/>
              <a:t>D</a:t>
            </a:r>
            <a:r>
              <a:rPr lang="en-US" sz="4000" b="1" dirty="0" smtClean="0"/>
              <a:t>rawbacks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26256" y="6354983"/>
            <a:ext cx="4446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Pop &amp; </a:t>
            </a:r>
            <a:r>
              <a:rPr lang="en-US" sz="2000" dirty="0" err="1" smtClean="0">
                <a:ea typeface="Courier New" charset="0"/>
                <a:cs typeface="Courier New" charset="0"/>
                <a:sym typeface="Wingdings"/>
              </a:rPr>
              <a:t>Salzberg</a:t>
            </a:r>
            <a:r>
              <a:rPr lang="en-US" sz="2000" dirty="0" smtClean="0">
                <a:ea typeface="Courier New" charset="0"/>
                <a:cs typeface="Courier New" charset="0"/>
                <a:sym typeface="Wingdings"/>
              </a:rPr>
              <a:t> (2008) Trends in Genetics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8" y="2337140"/>
            <a:ext cx="11145470" cy="19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/>
          <a:lstStyle/>
          <a:p>
            <a:r>
              <a:rPr lang="en-US" dirty="0" err="1" smtClean="0"/>
              <a:t>Phred</a:t>
            </a:r>
            <a:r>
              <a:rPr lang="en-US" dirty="0" smtClean="0"/>
              <a:t> Quality Scores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84" y="1151048"/>
            <a:ext cx="2943607" cy="617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38863"/>
            <a:ext cx="4841821" cy="8544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4984" y="2443400"/>
            <a:ext cx="11181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 smtClean="0"/>
              <a:t> corresponds to the probability of the </a:t>
            </a:r>
            <a:r>
              <a:rPr lang="en-US" sz="2400" dirty="0" err="1" smtClean="0"/>
              <a:t>basecall</a:t>
            </a:r>
            <a:r>
              <a:rPr lang="en-US" sz="2400" dirty="0" smtClean="0"/>
              <a:t> being incorrect; the old </a:t>
            </a:r>
            <a:r>
              <a:rPr lang="en-US" sz="2400" dirty="0" err="1" smtClean="0"/>
              <a:t>Solexa</a:t>
            </a:r>
            <a:r>
              <a:rPr lang="en-US" sz="2400" dirty="0" smtClean="0"/>
              <a:t> (Illumina)</a:t>
            </a:r>
          </a:p>
          <a:p>
            <a:r>
              <a:rPr lang="en-US" sz="2400" dirty="0" smtClean="0"/>
              <a:t>encoding reports the odds that the </a:t>
            </a:r>
            <a:r>
              <a:rPr lang="en-US" sz="2400" dirty="0" err="1" smtClean="0"/>
              <a:t>basecall</a:t>
            </a:r>
            <a:r>
              <a:rPr lang="en-US" sz="2400" dirty="0" smtClean="0"/>
              <a:t> is incorrect.</a:t>
            </a:r>
            <a:endParaRPr lang="en-US" sz="2400" dirty="0"/>
          </a:p>
        </p:txBody>
      </p:sp>
      <p:pic>
        <p:nvPicPr>
          <p:cNvPr id="27652" name="Picture 4" descr="elationship between Q and 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076184"/>
            <a:ext cx="6675844" cy="389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2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/>
          <a:lstStyle/>
          <a:p>
            <a:r>
              <a:rPr lang="en-US" dirty="0" err="1" smtClean="0"/>
              <a:t>Phred</a:t>
            </a:r>
            <a:r>
              <a:rPr lang="en-US" dirty="0" smtClean="0"/>
              <a:t> Quality Scores </a:t>
            </a:r>
            <a:r>
              <a:rPr lang="mr-IN" dirty="0" smtClean="0"/>
              <a:t>–</a:t>
            </a:r>
            <a:r>
              <a:rPr lang="en-US" dirty="0" smtClean="0"/>
              <a:t> ASCII offset encoding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3" y="1360908"/>
            <a:ext cx="6553535" cy="1169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74" name="Picture 2" descr="ttp://www.haghish.com/statistics/stata-blog/stata-programming/images/asci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419" y="1871708"/>
            <a:ext cx="6554918" cy="498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98619" y="2823189"/>
            <a:ext cx="10515600" cy="4351338"/>
          </a:xfrm>
        </p:spPr>
        <p:txBody>
          <a:bodyPr>
            <a:normAutofit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Phred</a:t>
            </a:r>
            <a:r>
              <a:rPr lang="en-US" dirty="0" smtClean="0"/>
              <a:t> score of 0 is encoded by ASCII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Character 33.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What is the </a:t>
            </a:r>
            <a:r>
              <a:rPr lang="en-US" dirty="0" err="1" smtClean="0"/>
              <a:t>phred</a:t>
            </a:r>
            <a:r>
              <a:rPr lang="en-US" dirty="0" smtClean="0"/>
              <a:t> score of *?</a:t>
            </a:r>
          </a:p>
        </p:txBody>
      </p:sp>
    </p:spTree>
    <p:extLst>
      <p:ext uri="{BB962C8B-B14F-4D97-AF65-F5344CB8AC3E}">
        <p14:creationId xmlns:p14="http://schemas.microsoft.com/office/powerpoint/2010/main" val="16452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What to do with these sequences?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636936"/>
            <a:ext cx="7823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GGCGTCTATATCTCGGCTCTAGGCCCTCATTTTTT</a:t>
            </a:r>
            <a:endParaRPr lang="en-US" sz="3200" dirty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037853"/>
            <a:ext cx="29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7063" y="2839687"/>
            <a:ext cx="345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TATCTCGGCTCTAGG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8010" y="3240604"/>
            <a:ext cx="387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9416" y="3641521"/>
            <a:ext cx="474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TATCTCAGCTCTAGGCCCTCA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040" y="4042438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2438770"/>
            <a:ext cx="345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GGCGTCTATATCTCG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8624" y="4443355"/>
            <a:ext cx="476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0786" y="4844272"/>
            <a:ext cx="4247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3008" y="5245187"/>
            <a:ext cx="383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0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636936"/>
            <a:ext cx="7823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GGCGTCTATATCTCGGCTCTAGGCCCTCATTTTTT</a:t>
            </a:r>
            <a:endParaRPr lang="en-US" sz="3200" dirty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037853"/>
            <a:ext cx="29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7063" y="2839687"/>
            <a:ext cx="345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TATCTCGGCTCTAGG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8010" y="3240604"/>
            <a:ext cx="387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9416" y="3641521"/>
            <a:ext cx="474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TATCTCAGCTCTAGGCCCTCA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040" y="4042438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2438770"/>
            <a:ext cx="345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GGCGTCTATATCTCG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8624" y="4443355"/>
            <a:ext cx="476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0786" y="4844272"/>
            <a:ext cx="4247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3008" y="5245187"/>
            <a:ext cx="383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61688" y="1624053"/>
            <a:ext cx="1612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Courier New" charset="0"/>
                <a:cs typeface="Courier New" charset="0"/>
                <a:sym typeface="Wingdings"/>
              </a:rPr>
              <a:t>Genome</a:t>
            </a:r>
            <a:endParaRPr lang="en-US" sz="3200" dirty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61688" y="3240603"/>
            <a:ext cx="1177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  <a:sym typeface="Wingdings"/>
              </a:rPr>
              <a:t>Reads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4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Assembly</a:t>
            </a:r>
            <a:endParaRPr lang="en-US" sz="4000" b="1" dirty="0"/>
          </a:p>
        </p:txBody>
      </p:sp>
      <p:sp>
        <p:nvSpPr>
          <p:cNvPr id="3" name="Rectangle 2"/>
          <p:cNvSpPr/>
          <p:nvPr/>
        </p:nvSpPr>
        <p:spPr>
          <a:xfrm>
            <a:off x="5456419" y="1068452"/>
            <a:ext cx="1259174" cy="1524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1636936"/>
            <a:ext cx="7823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Courier New" charset="0"/>
                <a:cs typeface="Courier New" charset="0"/>
              </a:rPr>
              <a:t>GGCGTCTATATCTCGGCTCTAGGCCCTCATTTTTT</a:t>
            </a:r>
            <a:endParaRPr lang="en-US" sz="3200" dirty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037853"/>
            <a:ext cx="299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7063" y="2839687"/>
            <a:ext cx="3456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TATCTCGGCTCTAGG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98010" y="3240604"/>
            <a:ext cx="3873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9416" y="3641521"/>
            <a:ext cx="4743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TATCTCAGCTCTAGGCCCTCA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9040" y="4042438"/>
            <a:ext cx="4985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CTCGGCTCTAGGCCCTCATTTT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2438770"/>
            <a:ext cx="345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GGCGTCTATATCTCG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88624" y="4443355"/>
            <a:ext cx="4767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GGCTCTAGGCCCTCATTTTTT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0786" y="4844272"/>
            <a:ext cx="4247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3008" y="5245187"/>
            <a:ext cx="3834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ea typeface="Courier New" charset="0"/>
                <a:cs typeface="Courier New" charset="0"/>
              </a:rPr>
              <a:t>CTAGGCCCTCATTTTTT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61688" y="1624053"/>
            <a:ext cx="3185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a typeface="Courier New" charset="0"/>
                <a:cs typeface="Courier New" charset="0"/>
                <a:sym typeface="Wingdings"/>
              </a:rPr>
              <a:t>Reconstruct this</a:t>
            </a:r>
            <a:r>
              <a:rPr lang="mr-IN" sz="3200" dirty="0" smtClean="0">
                <a:solidFill>
                  <a:srgbClr val="FF0000"/>
                </a:solidFill>
                <a:ea typeface="Courier New" charset="0"/>
                <a:cs typeface="Courier New" charset="0"/>
                <a:sym typeface="Wingdings"/>
              </a:rPr>
              <a:t>…</a:t>
            </a:r>
            <a:endParaRPr lang="en-US" sz="3200" dirty="0">
              <a:solidFill>
                <a:srgbClr val="FF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661688" y="3240603"/>
            <a:ext cx="1976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3200" dirty="0" smtClean="0">
                <a:ea typeface="Courier New" charset="0"/>
                <a:cs typeface="Courier New" charset="0"/>
                <a:sym typeface="Wingdings"/>
              </a:rPr>
              <a:t>…</a:t>
            </a:r>
            <a:r>
              <a:rPr lang="en-US" sz="3200" dirty="0" smtClean="0">
                <a:ea typeface="Courier New" charset="0"/>
                <a:cs typeface="Courier New" charset="0"/>
                <a:sym typeface="Wingdings"/>
              </a:rPr>
              <a:t>from this</a:t>
            </a:r>
            <a:endParaRPr lang="en-US" sz="3200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2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729</Words>
  <Application>Microsoft Macintosh PowerPoint</Application>
  <PresentationFormat>Widescreen</PresentationFormat>
  <Paragraphs>299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Calibri Light</vt:lpstr>
      <vt:lpstr>Courier New</vt:lpstr>
      <vt:lpstr>Mangal</vt:lpstr>
      <vt:lpstr>Wingdings</vt:lpstr>
      <vt:lpstr>Arial</vt:lpstr>
      <vt:lpstr>Office Theme</vt:lpstr>
      <vt:lpstr> BI694 Bioinformatics &amp; Phylogenetics</vt:lpstr>
      <vt:lpstr>Sequencing</vt:lpstr>
      <vt:lpstr>FastQ File Format…</vt:lpstr>
      <vt:lpstr>Phred Quality Scores</vt:lpstr>
      <vt:lpstr>Phred Quality Scores – ASCII offset encoding</vt:lpstr>
      <vt:lpstr>What to do with these sequences?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Assembly</vt:lpstr>
      <vt:lpstr>1st Law of Assembly</vt:lpstr>
      <vt:lpstr>1st Law of Assembly</vt:lpstr>
      <vt:lpstr>1st Law of Assembly</vt:lpstr>
      <vt:lpstr>1st Law of Assembly</vt:lpstr>
      <vt:lpstr>2nd Law of Assembly</vt:lpstr>
      <vt:lpstr>Greedy Assembly</vt:lpstr>
      <vt:lpstr>Greedy Assembly</vt:lpstr>
      <vt:lpstr>Greedy Assembly</vt:lpstr>
      <vt:lpstr>Greedy Assembly</vt:lpstr>
      <vt:lpstr>Greedy Assembly</vt:lpstr>
      <vt:lpstr>Overlap Layout Consensus (OLC)</vt:lpstr>
      <vt:lpstr>Overlap Layout Consensus (OLC)</vt:lpstr>
      <vt:lpstr>de Bruijn graph assemblers</vt:lpstr>
      <vt:lpstr>de Bruijn graph assemblers</vt:lpstr>
      <vt:lpstr>de Bruijn graph assemblers</vt:lpstr>
      <vt:lpstr>de Bruijn graph assemblers</vt:lpstr>
      <vt:lpstr>de Bruijn graph assemblers</vt:lpstr>
      <vt:lpstr>de Bruijn graph assemblers</vt:lpstr>
      <vt:lpstr>de Bruijn graph assemblers</vt:lpstr>
      <vt:lpstr>de Bruijn graph assemblers</vt:lpstr>
      <vt:lpstr>de Bruijn graph assemblers</vt:lpstr>
      <vt:lpstr>Short Reads and Their Drawbacks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BI694 Bioinformatics &amp; Phylogenetics</dc:title>
  <dc:creator>BASTIAN BENTLAGE</dc:creator>
  <cp:lastModifiedBy>BASTIAN BENTLAGE</cp:lastModifiedBy>
  <cp:revision>68</cp:revision>
  <cp:lastPrinted>2017-09-09T10:55:49Z</cp:lastPrinted>
  <dcterms:created xsi:type="dcterms:W3CDTF">2017-08-27T07:01:20Z</dcterms:created>
  <dcterms:modified xsi:type="dcterms:W3CDTF">2017-09-30T13:29:15Z</dcterms:modified>
</cp:coreProperties>
</file>