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1" r:id="rId2"/>
    <p:sldId id="259" r:id="rId3"/>
    <p:sldId id="305" r:id="rId4"/>
    <p:sldId id="306" r:id="rId5"/>
    <p:sldId id="308" r:id="rId6"/>
    <p:sldId id="309" r:id="rId7"/>
    <p:sldId id="310" r:id="rId8"/>
    <p:sldId id="312" r:id="rId9"/>
    <p:sldId id="313" r:id="rId10"/>
    <p:sldId id="315" r:id="rId11"/>
    <p:sldId id="317" r:id="rId12"/>
    <p:sldId id="318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66"/>
  </p:normalViewPr>
  <p:slideViewPr>
    <p:cSldViewPr snapToGrid="0" snapToObjects="1">
      <p:cViewPr>
        <p:scale>
          <a:sx n="85" d="100"/>
          <a:sy n="85" d="100"/>
        </p:scale>
        <p:origin x="92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-2.0</c:v>
                </c:pt>
                <c:pt idx="4">
                  <c:v>-1.0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-1.0</c:v>
                </c:pt>
                <c:pt idx="9">
                  <c:v>-2.0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687408"/>
        <c:axId val="868776976"/>
      </c:lineChart>
      <c:catAx>
        <c:axId val="868687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776976"/>
        <c:crosses val="autoZero"/>
        <c:auto val="1"/>
        <c:lblAlgn val="ctr"/>
        <c:lblOffset val="100"/>
        <c:noMultiLvlLbl val="0"/>
      </c:catAx>
      <c:valAx>
        <c:axId val="868776976"/>
        <c:scaling>
          <c:orientation val="minMax"/>
          <c:max val="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68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-2.0</c:v>
                </c:pt>
                <c:pt idx="4">
                  <c:v>-1.0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-1.0</c:v>
                </c:pt>
                <c:pt idx="9">
                  <c:v>-2.0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316176"/>
        <c:axId val="868317536"/>
      </c:lineChart>
      <c:catAx>
        <c:axId val="868316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317536"/>
        <c:crosses val="autoZero"/>
        <c:auto val="1"/>
        <c:lblAlgn val="ctr"/>
        <c:lblOffset val="100"/>
        <c:noMultiLvlLbl val="0"/>
      </c:catAx>
      <c:valAx>
        <c:axId val="868317536"/>
        <c:scaling>
          <c:orientation val="minMax"/>
          <c:max val="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31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-2.0</c:v>
                </c:pt>
                <c:pt idx="4">
                  <c:v>-1.0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-1.0</c:v>
                </c:pt>
                <c:pt idx="9">
                  <c:v>-2.0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981216"/>
        <c:axId val="868982576"/>
      </c:lineChart>
      <c:catAx>
        <c:axId val="868981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982576"/>
        <c:crosses val="autoZero"/>
        <c:auto val="1"/>
        <c:lblAlgn val="ctr"/>
        <c:lblOffset val="100"/>
        <c:noMultiLvlLbl val="0"/>
      </c:catAx>
      <c:valAx>
        <c:axId val="868982576"/>
        <c:scaling>
          <c:orientation val="minMax"/>
          <c:max val="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98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-2.0</c:v>
                </c:pt>
                <c:pt idx="4">
                  <c:v>-1.0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-1.0</c:v>
                </c:pt>
                <c:pt idx="9">
                  <c:v>-2.0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6298240"/>
        <c:axId val="1078726944"/>
      </c:lineChart>
      <c:catAx>
        <c:axId val="866298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726944"/>
        <c:crosses val="autoZero"/>
        <c:auto val="1"/>
        <c:lblAlgn val="ctr"/>
        <c:lblOffset val="100"/>
        <c:noMultiLvlLbl val="0"/>
      </c:catAx>
      <c:valAx>
        <c:axId val="1078726944"/>
        <c:scaling>
          <c:orientation val="minMax"/>
          <c:max val="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9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Sheet1!$A$2:$A$11</c:f>
              <c:numCache>
                <c:formatCode>General</c:formatCode>
                <c:ptCount val="10"/>
                <c:pt idx="0">
                  <c:v>-1.0</c:v>
                </c:pt>
                <c:pt idx="1">
                  <c:v>0.0</c:v>
                </c:pt>
                <c:pt idx="2">
                  <c:v>-1.0</c:v>
                </c:pt>
                <c:pt idx="3">
                  <c:v>-2.0</c:v>
                </c:pt>
                <c:pt idx="4">
                  <c:v>-1.0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-1.0</c:v>
                </c:pt>
                <c:pt idx="9">
                  <c:v>-2.0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7077040"/>
        <c:axId val="867079088"/>
      </c:lineChart>
      <c:catAx>
        <c:axId val="867077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079088"/>
        <c:crosses val="autoZero"/>
        <c:auto val="1"/>
        <c:lblAlgn val="ctr"/>
        <c:lblOffset val="100"/>
        <c:noMultiLvlLbl val="0"/>
      </c:catAx>
      <c:valAx>
        <c:axId val="867079088"/>
        <c:scaling>
          <c:orientation val="minMax"/>
          <c:max val="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07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E013E-3083-D94A-96ED-162E0F11C7AB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7BD2C-DB9B-604D-848F-889551DE2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8F1D-B283-7144-975F-D7623A331F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BI694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Bioinformatics &amp; </a:t>
            </a:r>
            <a:r>
              <a:rPr lang="en-US" dirty="0" err="1" smtClean="0"/>
              <a:t>Phylogenetics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495421"/>
          </a:xfrm>
        </p:spPr>
        <p:txBody>
          <a:bodyPr>
            <a:normAutofit/>
          </a:bodyPr>
          <a:lstStyle/>
          <a:p>
            <a:r>
              <a:rPr lang="en-US" dirty="0" smtClean="0"/>
              <a:t>Winter Semester 2017</a:t>
            </a:r>
          </a:p>
          <a:p>
            <a:endParaRPr lang="en-US" dirty="0"/>
          </a:p>
          <a:p>
            <a:r>
              <a:rPr lang="en-US" dirty="0" smtClean="0"/>
              <a:t>WEEK 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0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751"/>
              </p:ext>
            </p:extLst>
          </p:nvPr>
        </p:nvGraphicFramePr>
        <p:xfrm>
          <a:off x="8842506" y="273265"/>
          <a:ext cx="3067297" cy="212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80"/>
                <a:gridCol w="132683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</a:tblGrid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2) Determine highest segment score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smtClean="0">
                <a:sym typeface="Wingdings"/>
              </a:rPr>
              <a:t>Highest Scoring Pair (HSP)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75959"/>
              </p:ext>
            </p:extLst>
          </p:nvPr>
        </p:nvGraphicFramePr>
        <p:xfrm>
          <a:off x="2713796" y="1337497"/>
          <a:ext cx="8039100" cy="48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3899" y="1182539"/>
            <a:ext cx="498075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chance ¾ of comparisons will be mismatches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negative trend.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8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751"/>
              </p:ext>
            </p:extLst>
          </p:nvPr>
        </p:nvGraphicFramePr>
        <p:xfrm>
          <a:off x="8842506" y="273265"/>
          <a:ext cx="3067297" cy="212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80"/>
                <a:gridCol w="132683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</a:tblGrid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2) Determine highest segment score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smtClean="0">
                <a:sym typeface="Wingdings"/>
              </a:rPr>
              <a:t>Highest Scoring Pair (HSP)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75959"/>
              </p:ext>
            </p:extLst>
          </p:nvPr>
        </p:nvGraphicFramePr>
        <p:xfrm>
          <a:off x="2713796" y="1337497"/>
          <a:ext cx="8039100" cy="48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3899" y="1182539"/>
            <a:ext cx="498075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going into much detail: we can calculate our confidence in the HSP by comparing the best </a:t>
            </a:r>
            <a:r>
              <a:rPr lang="en-US" sz="2400" b="1" dirty="0" smtClean="0"/>
              <a:t>S</a:t>
            </a:r>
            <a:r>
              <a:rPr lang="en-US" sz="2400" dirty="0" smtClean="0"/>
              <a:t>core to the background.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81962" y="4395754"/>
            <a:ext cx="570117" cy="82082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751"/>
              </p:ext>
            </p:extLst>
          </p:nvPr>
        </p:nvGraphicFramePr>
        <p:xfrm>
          <a:off x="8842506" y="273265"/>
          <a:ext cx="3067297" cy="212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80"/>
                <a:gridCol w="132683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</a:tblGrid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2) Determine highest segment score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smtClean="0">
                <a:sym typeface="Wingdings"/>
              </a:rPr>
              <a:t>Highest Scoring Pair (HSP)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75959"/>
              </p:ext>
            </p:extLst>
          </p:nvPr>
        </p:nvGraphicFramePr>
        <p:xfrm>
          <a:off x="2713796" y="1337497"/>
          <a:ext cx="8039100" cy="48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3899" y="1182539"/>
            <a:ext cx="498075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going into much detail: we can calculate our confidence in the HSP by comparing the best </a:t>
            </a:r>
            <a:r>
              <a:rPr lang="en-US" sz="2400" b="1" dirty="0" smtClean="0"/>
              <a:t>S</a:t>
            </a:r>
            <a:r>
              <a:rPr lang="en-US" sz="2400" dirty="0" smtClean="0"/>
              <a:t>core to the background.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7381" y="3856413"/>
            <a:ext cx="498075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BLAST reports </a:t>
            </a:r>
            <a:r>
              <a:rPr lang="en-US" sz="2400" b="1" dirty="0" smtClean="0"/>
              <a:t>S</a:t>
            </a:r>
            <a:r>
              <a:rPr lang="en-US" sz="2400" dirty="0" smtClean="0"/>
              <a:t>core as bit score. Using the length of the query and size of database the </a:t>
            </a:r>
            <a:r>
              <a:rPr lang="en-US" sz="2400" b="1" dirty="0" smtClean="0"/>
              <a:t>e-value </a:t>
            </a:r>
            <a:r>
              <a:rPr lang="en-US" sz="2400" dirty="0" smtClean="0"/>
              <a:t>is calculated.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97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30752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2779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211" y="1337497"/>
            <a:ext cx="255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Create all </a:t>
            </a:r>
            <a:r>
              <a:rPr lang="en-US" b="1" dirty="0"/>
              <a:t>W</a:t>
            </a:r>
            <a:r>
              <a:rPr lang="en-US" dirty="0"/>
              <a:t>ords of length 3 (</a:t>
            </a:r>
            <a:r>
              <a:rPr lang="en-US" dirty="0" err="1"/>
              <a:t>kmers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7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3302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211" y="1337497"/>
            <a:ext cx="2557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Create all </a:t>
            </a:r>
            <a:r>
              <a:rPr lang="en-US" b="1" dirty="0" smtClean="0"/>
              <a:t>W</a:t>
            </a:r>
            <a:r>
              <a:rPr lang="en-US" dirty="0" smtClean="0"/>
              <a:t>ords of length 3 (</a:t>
            </a:r>
            <a:r>
              <a:rPr lang="en-US" dirty="0" err="1" smtClean="0"/>
              <a:t>kmers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r>
              <a:rPr lang="en-US" dirty="0" smtClean="0"/>
              <a:t>Find exact matches for all </a:t>
            </a:r>
            <a:r>
              <a:rPr lang="en-US" b="1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35142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211" y="1337497"/>
            <a:ext cx="255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Create all </a:t>
            </a:r>
            <a:r>
              <a:rPr lang="en-US" b="1" dirty="0"/>
              <a:t>W</a:t>
            </a:r>
            <a:r>
              <a:rPr lang="en-US" dirty="0"/>
              <a:t>ords of length 3 (</a:t>
            </a:r>
            <a:r>
              <a:rPr lang="en-US" dirty="0" err="1"/>
              <a:t>kmers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Find exact matches for all </a:t>
            </a:r>
            <a:r>
              <a:rPr lang="en-US" b="1" dirty="0" smtClean="0"/>
              <a:t>W</a:t>
            </a:r>
          </a:p>
          <a:p>
            <a:pPr marL="342900" indent="-342900">
              <a:buAutoNum type="arabicParenR"/>
            </a:pPr>
            <a:r>
              <a:rPr lang="en-US" dirty="0" smtClean="0"/>
              <a:t>Score all hits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04365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211" y="1337497"/>
            <a:ext cx="2557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Create all </a:t>
            </a:r>
            <a:r>
              <a:rPr lang="en-US" b="1" dirty="0"/>
              <a:t>W</a:t>
            </a:r>
            <a:r>
              <a:rPr lang="en-US" dirty="0"/>
              <a:t>ords of length 3 (</a:t>
            </a:r>
            <a:r>
              <a:rPr lang="en-US" dirty="0" err="1"/>
              <a:t>kmers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Find exact matches for all </a:t>
            </a:r>
            <a:r>
              <a:rPr lang="en-US" b="1" dirty="0" smtClean="0"/>
              <a:t>W</a:t>
            </a:r>
          </a:p>
          <a:p>
            <a:pPr marL="342900" indent="-342900">
              <a:buAutoNum type="arabicParenR"/>
            </a:pPr>
            <a:r>
              <a:rPr lang="en-US" dirty="0" smtClean="0"/>
              <a:t>Score all hits</a:t>
            </a:r>
          </a:p>
          <a:p>
            <a:pPr marL="342900" indent="-342900">
              <a:buAutoNum type="arabicParenR"/>
            </a:pPr>
            <a:r>
              <a:rPr lang="en-US" dirty="0" smtClean="0"/>
              <a:t>Keep hits above </a:t>
            </a:r>
            <a:r>
              <a:rPr lang="en-US" b="1" dirty="0" smtClean="0"/>
              <a:t>T</a:t>
            </a:r>
            <a:r>
              <a:rPr lang="en-US" dirty="0" smtClean="0"/>
              <a:t>hreshold (19)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77285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211" y="1337497"/>
            <a:ext cx="2557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Create all </a:t>
            </a:r>
            <a:r>
              <a:rPr lang="en-US" b="1" dirty="0"/>
              <a:t>W</a:t>
            </a:r>
            <a:r>
              <a:rPr lang="en-US" dirty="0"/>
              <a:t>ords of length 3 (</a:t>
            </a:r>
            <a:r>
              <a:rPr lang="en-US" dirty="0" err="1"/>
              <a:t>kmers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Find exact matches for all </a:t>
            </a:r>
            <a:r>
              <a:rPr lang="en-US" b="1" dirty="0" smtClean="0"/>
              <a:t>W</a:t>
            </a:r>
          </a:p>
          <a:p>
            <a:pPr marL="342900" indent="-342900">
              <a:buAutoNum type="arabicParenR"/>
            </a:pPr>
            <a:r>
              <a:rPr lang="en-US" dirty="0" smtClean="0"/>
              <a:t>Score all hits</a:t>
            </a:r>
          </a:p>
          <a:p>
            <a:pPr marL="342900" indent="-342900">
              <a:buAutoNum type="arabicParenR"/>
            </a:pPr>
            <a:r>
              <a:rPr lang="en-US" dirty="0" smtClean="0"/>
              <a:t>Keep hits above </a:t>
            </a:r>
            <a:r>
              <a:rPr lang="en-US" b="1" dirty="0" smtClean="0"/>
              <a:t>T</a:t>
            </a:r>
            <a:r>
              <a:rPr lang="en-US" dirty="0" smtClean="0"/>
              <a:t>hreshold (19)</a:t>
            </a:r>
          </a:p>
          <a:p>
            <a:pPr marL="342900" indent="-342900">
              <a:buAutoNum type="arabicParenR"/>
            </a:pPr>
            <a:r>
              <a:rPr lang="en-US" dirty="0" smtClean="0"/>
              <a:t>Extend alignment until </a:t>
            </a:r>
            <a:r>
              <a:rPr lang="en-US" b="1" dirty="0" smtClean="0"/>
              <a:t>T</a:t>
            </a:r>
            <a:r>
              <a:rPr lang="en-US" dirty="0" smtClean="0"/>
              <a:t> drops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25555" y="4527030"/>
            <a:ext cx="585107" cy="363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10506" y="4523394"/>
            <a:ext cx="585107" cy="363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92333"/>
              </p:ext>
            </p:extLst>
          </p:nvPr>
        </p:nvGraphicFramePr>
        <p:xfrm>
          <a:off x="4856817" y="1334264"/>
          <a:ext cx="6877145" cy="540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  <a:gridCol w="625195"/>
              </a:tblGrid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1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211" y="1337497"/>
            <a:ext cx="2557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 versions produce gapped alignments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seeds of short </a:t>
            </a:r>
            <a:r>
              <a:rPr lang="en-US" dirty="0" err="1" smtClean="0"/>
              <a:t>kmer</a:t>
            </a:r>
            <a:r>
              <a:rPr lang="en-US" dirty="0" smtClean="0"/>
              <a:t> matches are kept during initial search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matches are extended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 alignment reported is a Smith-Waterman alignment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158499" y="3567660"/>
            <a:ext cx="585107" cy="363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67110" y="3039367"/>
            <a:ext cx="585107" cy="363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BLAST: </a:t>
            </a:r>
            <a:r>
              <a:rPr lang="en-US" sz="3600" b="1" u="sng" dirty="0" smtClean="0"/>
              <a:t>B</a:t>
            </a:r>
            <a:r>
              <a:rPr lang="en-US" sz="3600" dirty="0" smtClean="0"/>
              <a:t>asic </a:t>
            </a:r>
            <a:r>
              <a:rPr lang="en-US" sz="3600" b="1" u="sng" dirty="0" smtClean="0"/>
              <a:t>L</a:t>
            </a:r>
            <a:r>
              <a:rPr lang="en-US" sz="3600" dirty="0" smtClean="0"/>
              <a:t>ocal </a:t>
            </a:r>
            <a:r>
              <a:rPr lang="en-US" sz="3600" b="1" u="sng" dirty="0" smtClean="0"/>
              <a:t>A</a:t>
            </a:r>
            <a:r>
              <a:rPr lang="en-US" sz="3600" dirty="0" smtClean="0"/>
              <a:t>lignment </a:t>
            </a:r>
            <a:r>
              <a:rPr lang="en-US" sz="3600" b="1" u="sng" dirty="0" smtClean="0"/>
              <a:t>T</a:t>
            </a:r>
            <a:r>
              <a:rPr lang="en-US" sz="3600" dirty="0" smtClean="0"/>
              <a:t>ool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Local alignment!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Used to compare sequences to database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Described by </a:t>
            </a:r>
            <a:r>
              <a:rPr lang="en-US" sz="3200" dirty="0" err="1" smtClean="0"/>
              <a:t>Altschul</a:t>
            </a:r>
            <a:r>
              <a:rPr lang="en-US" sz="3200" dirty="0" smtClean="0"/>
              <a:t> et al. 1990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pic>
        <p:nvPicPr>
          <p:cNvPr id="1026" name="Picture 2" descr="ttp://slideplayer.com/slide/7987579/25/images/36/BLOSUM62+Scoring+Matrix+BLOck+SUbstitution+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45" y="190500"/>
            <a:ext cx="888682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8348" y="1978702"/>
            <a:ext cx="6415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Query		NLYENFVQATFNALTAEKV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NY ENF+Q+  + L   +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Subject	NYAENTIQSIISTVEPAQR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8348" y="3345305"/>
            <a:ext cx="641579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Centerline provides the following information: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Courier" charset="0"/>
                <a:cs typeface="Courier" charset="0"/>
              </a:rPr>
              <a:t>Letter designates identity of high similarity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Courier" charset="0"/>
                <a:cs typeface="Courier" charset="0"/>
              </a:rPr>
              <a:t>Plus indicates similarity but not very similar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ea typeface="Courier" charset="0"/>
                <a:cs typeface="Courier" charset="0"/>
              </a:rPr>
              <a:t>No symbol equals low similarity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69455"/>
              </p:ext>
            </p:extLst>
          </p:nvPr>
        </p:nvGraphicFramePr>
        <p:xfrm>
          <a:off x="1957049" y="2518485"/>
          <a:ext cx="47838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/>
                <a:gridCol w="421005"/>
                <a:gridCol w="421005"/>
                <a:gridCol w="421005"/>
                <a:gridCol w="379730"/>
                <a:gridCol w="738909"/>
                <a:gridCol w="379730"/>
                <a:gridCol w="421005"/>
                <a:gridCol w="421005"/>
                <a:gridCol w="421005"/>
                <a:gridCol w="3797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9450" y="1601540"/>
            <a:ext cx="641579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Nucleotide scoring matrices for </a:t>
            </a:r>
            <a:r>
              <a:rPr lang="en-US" dirty="0" err="1" smtClean="0">
                <a:ea typeface="Courier" charset="0"/>
                <a:cs typeface="Courier" charset="0"/>
              </a:rPr>
              <a:t>ungapped</a:t>
            </a:r>
            <a:r>
              <a:rPr lang="en-US" dirty="0" smtClean="0">
                <a:ea typeface="Courier" charset="0"/>
                <a:cs typeface="Courier" charset="0"/>
              </a:rPr>
              <a:t> (left) and gapped alignments (right)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850" y="5156708"/>
            <a:ext cx="641579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Gap opening score: -11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Gap extension:	-1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statistics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75724"/>
            <a:ext cx="10515600" cy="49049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Score (Bits)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conversion of of summed substitution scores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Expect</a:t>
            </a:r>
            <a:r>
              <a:rPr lang="pt-BR" sz="3200" dirty="0" smtClean="0"/>
              <a:t>(e) </a:t>
            </a:r>
            <a:r>
              <a:rPr lang="pt-BR" sz="3200" dirty="0" err="1" smtClean="0"/>
              <a:t>value</a:t>
            </a:r>
            <a:endParaRPr lang="pt-BR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score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1 </a:t>
            </a:r>
            <a:r>
              <a:rPr lang="pt-BR" dirty="0" err="1" smtClean="0"/>
              <a:t>alignment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a query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chance </a:t>
            </a:r>
            <a:r>
              <a:rPr lang="pt-BR" dirty="0" err="1" smtClean="0"/>
              <a:t>produce</a:t>
            </a:r>
            <a:r>
              <a:rPr lang="pt-BR" dirty="0" smtClean="0"/>
              <a:t> a score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in a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</a:t>
            </a:r>
            <a:r>
              <a:rPr lang="pt-BR" dirty="0" smtClean="0"/>
              <a:t>-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a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a </a:t>
            </a:r>
            <a:r>
              <a:rPr lang="pt-BR" dirty="0" err="1" smtClean="0"/>
              <a:t>certain</a:t>
            </a:r>
            <a:r>
              <a:rPr lang="pt-BR" dirty="0" smtClean="0"/>
              <a:t> </a:t>
            </a:r>
            <a:r>
              <a:rPr lang="pt-BR" dirty="0" err="1" smtClean="0"/>
              <a:t>size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77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statistics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75724"/>
            <a:ext cx="10515600" cy="49049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Rules of thumb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 value of =&lt; e-5: often used for annotating genes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 value of =&lt; e-30: strong evidence of </a:t>
            </a:r>
            <a:r>
              <a:rPr lang="en-US" dirty="0" err="1" smtClean="0"/>
              <a:t>homolgy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Length of hit is important when evaluating e values</a:t>
            </a:r>
          </a:p>
        </p:txBody>
      </p:sp>
    </p:spTree>
    <p:extLst>
      <p:ext uri="{BB962C8B-B14F-4D97-AF65-F5344CB8AC3E}">
        <p14:creationId xmlns:p14="http://schemas.microsoft.com/office/powerpoint/2010/main" val="16909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programs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23417"/>
              </p:ext>
            </p:extLst>
          </p:nvPr>
        </p:nvGraphicFramePr>
        <p:xfrm>
          <a:off x="1380639" y="1987277"/>
          <a:ext cx="9966916" cy="194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874"/>
                <a:gridCol w="4125144"/>
                <a:gridCol w="4485898"/>
              </a:tblGrid>
              <a:tr h="3880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Search</a:t>
                      </a:r>
                      <a:endParaRPr lang="en-US" sz="1800" b="1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Query</a:t>
                      </a:r>
                      <a:endParaRPr lang="en-US" sz="1800" b="1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Database</a:t>
                      </a:r>
                      <a:endParaRPr lang="en-US" sz="1800" b="1" dirty="0"/>
                    </a:p>
                  </a:txBody>
                  <a:tcPr marL="95678" marR="95678" marT="47838" marB="47838"/>
                </a:tc>
              </a:tr>
              <a:tr h="38802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blastn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nucleotide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nucleotide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</a:tr>
              <a:tr h="38802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blastx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translated nucleotide in all 6 frames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protein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</a:tr>
              <a:tr h="38802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tblastx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translated nucleotide in all 6 frames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translated </a:t>
                      </a:r>
                      <a:r>
                        <a:rPr lang="en-US" sz="1800" dirty="0" err="1" smtClean="0"/>
                        <a:t>nucelotide</a:t>
                      </a:r>
                      <a:r>
                        <a:rPr lang="en-US" sz="1800" dirty="0" smtClean="0"/>
                        <a:t> in all 6 frames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</a:tr>
              <a:tr h="38802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blastp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protein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protein</a:t>
                      </a:r>
                      <a:endParaRPr lang="en-US" sz="1800" dirty="0"/>
                    </a:p>
                  </a:txBody>
                  <a:tcPr marL="95678" marR="95678" marT="47838" marB="478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tp://www.discoveryandinnovation.com/BIOL202/study_guide/images/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15" y="1330926"/>
            <a:ext cx="5984824" cy="50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programs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57695"/>
              </p:ext>
            </p:extLst>
          </p:nvPr>
        </p:nvGraphicFramePr>
        <p:xfrm>
          <a:off x="6985415" y="668144"/>
          <a:ext cx="4931765" cy="96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905"/>
                <a:gridCol w="2041177"/>
                <a:gridCol w="2219683"/>
              </a:tblGrid>
              <a:tr h="19200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Search</a:t>
                      </a:r>
                      <a:endParaRPr lang="en-US" sz="900" b="1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Query</a:t>
                      </a:r>
                      <a:endParaRPr lang="en-US" sz="900" b="1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Database</a:t>
                      </a:r>
                      <a:endParaRPr lang="en-US" sz="900" b="1" dirty="0"/>
                    </a:p>
                  </a:txBody>
                  <a:tcPr marL="47343" marR="47343" marT="23671" marB="23671"/>
                </a:tc>
              </a:tr>
              <a:tr h="19200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blastn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nucleotide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nucleotide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</a:tr>
              <a:tr h="19200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blastx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translated nucleotide in all 6 frames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protein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</a:tr>
              <a:tr h="19200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tblastx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translated nucleotide in all 6 frames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translated </a:t>
                      </a:r>
                      <a:r>
                        <a:rPr lang="en-US" sz="900" dirty="0" err="1" smtClean="0"/>
                        <a:t>nucelotide</a:t>
                      </a:r>
                      <a:r>
                        <a:rPr lang="en-US" sz="900" dirty="0" smtClean="0"/>
                        <a:t> in all 6 frames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</a:tr>
              <a:tr h="19200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blastp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protein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protein</a:t>
                      </a:r>
                      <a:endParaRPr lang="en-US" sz="900" dirty="0"/>
                    </a:p>
                  </a:txBody>
                  <a:tcPr marL="47343" marR="47343" marT="23671" marB="236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BLAST: </a:t>
            </a:r>
            <a:r>
              <a:rPr lang="en-US" sz="3600" b="1" u="sng" dirty="0" smtClean="0"/>
              <a:t>B</a:t>
            </a:r>
            <a:r>
              <a:rPr lang="en-US" sz="3600" dirty="0" smtClean="0"/>
              <a:t>asic </a:t>
            </a:r>
            <a:r>
              <a:rPr lang="en-US" sz="3600" b="1" u="sng" dirty="0" smtClean="0"/>
              <a:t>L</a:t>
            </a:r>
            <a:r>
              <a:rPr lang="en-US" sz="3600" dirty="0" smtClean="0"/>
              <a:t>ocal </a:t>
            </a:r>
            <a:r>
              <a:rPr lang="en-US" sz="3600" b="1" u="sng" dirty="0" smtClean="0"/>
              <a:t>A</a:t>
            </a:r>
            <a:r>
              <a:rPr lang="en-US" sz="3600" dirty="0" smtClean="0"/>
              <a:t>lignment </a:t>
            </a:r>
            <a:r>
              <a:rPr lang="en-US" sz="3600" b="1" u="sng" dirty="0" smtClean="0"/>
              <a:t>T</a:t>
            </a:r>
            <a:r>
              <a:rPr lang="en-US" sz="3600" dirty="0" smtClean="0"/>
              <a:t>ool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Identify highest scoring pair (HSP) between sequences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Produces </a:t>
            </a:r>
            <a:r>
              <a:rPr lang="en-US" sz="3200" dirty="0" err="1" smtClean="0"/>
              <a:t>ungapped</a:t>
            </a:r>
            <a:r>
              <a:rPr lang="en-US" sz="3200" dirty="0" smtClean="0"/>
              <a:t> alignments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Newer versions allow for gaps in alignment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1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1048"/>
              </p:ext>
            </p:extLst>
          </p:nvPr>
        </p:nvGraphicFramePr>
        <p:xfrm>
          <a:off x="3372789" y="989493"/>
          <a:ext cx="8143880" cy="578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59"/>
                <a:gridCol w="360859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</a:tblGrid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Database (e.g., genome)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</a:tr>
              <a:tr h="482398">
                <a:tc rowSpan="10"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50886"/>
              </p:ext>
            </p:extLst>
          </p:nvPr>
        </p:nvGraphicFramePr>
        <p:xfrm>
          <a:off x="3372789" y="989493"/>
          <a:ext cx="8143880" cy="578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59"/>
                <a:gridCol w="360859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</a:tblGrid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Database (e.g., genome)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</a:tr>
              <a:tr h="482398">
                <a:tc rowSpan="10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find the best subset of sequences that match between query and database?</a:t>
            </a:r>
          </a:p>
          <a:p>
            <a:endParaRPr lang="en-US" dirty="0"/>
          </a:p>
          <a:p>
            <a:r>
              <a:rPr lang="en-US" dirty="0" smtClean="0"/>
              <a:t>We want to find the best </a:t>
            </a:r>
            <a:r>
              <a:rPr lang="en-US" dirty="0" err="1" smtClean="0"/>
              <a:t>ungapped</a:t>
            </a:r>
            <a:r>
              <a:rPr lang="en-US" dirty="0" smtClean="0"/>
              <a:t> local alignment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9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06119"/>
              </p:ext>
            </p:extLst>
          </p:nvPr>
        </p:nvGraphicFramePr>
        <p:xfrm>
          <a:off x="3372789" y="989493"/>
          <a:ext cx="8342138" cy="578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17"/>
                <a:gridCol w="360859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</a:tblGrid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212" y="3798956"/>
            <a:ext cx="270774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find the best matching sub-sequences?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06119"/>
              </p:ext>
            </p:extLst>
          </p:nvPr>
        </p:nvGraphicFramePr>
        <p:xfrm>
          <a:off x="3372789" y="989493"/>
          <a:ext cx="8342138" cy="578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117"/>
                <a:gridCol w="360859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  <a:gridCol w="674742"/>
              </a:tblGrid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4823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2) Determine highest segment score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smtClean="0">
                <a:sym typeface="Wingdings"/>
              </a:rPr>
              <a:t>Highest Scoring Pair (HSP)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751"/>
              </p:ext>
            </p:extLst>
          </p:nvPr>
        </p:nvGraphicFramePr>
        <p:xfrm>
          <a:off x="8842506" y="273265"/>
          <a:ext cx="3067297" cy="212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80"/>
                <a:gridCol w="132683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</a:tblGrid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2) Determine highest segment score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smtClean="0">
                <a:sym typeface="Wingdings"/>
              </a:rPr>
              <a:t>Highest Scoring Pair (HSP)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75959"/>
              </p:ext>
            </p:extLst>
          </p:nvPr>
        </p:nvGraphicFramePr>
        <p:xfrm>
          <a:off x="2713796" y="1337497"/>
          <a:ext cx="8039100" cy="48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7063" y="6160957"/>
            <a:ext cx="138860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minimum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16330" y="2095946"/>
            <a:ext cx="145804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maximum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567" y="5363"/>
            <a:ext cx="10515600" cy="1325563"/>
          </a:xfrm>
        </p:spPr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751"/>
              </p:ext>
            </p:extLst>
          </p:nvPr>
        </p:nvGraphicFramePr>
        <p:xfrm>
          <a:off x="8842506" y="273265"/>
          <a:ext cx="3067297" cy="2128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80"/>
                <a:gridCol w="132683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  <a:gridCol w="248094"/>
              </a:tblGrid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33622" marR="33622" marT="16810" marB="16810" anchor="ctr"/>
                </a:tc>
              </a:tr>
              <a:tr h="17737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 marL="33622" marR="33622" marT="16810" marB="1681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3622" marR="33622" marT="16810" marB="1681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11" y="1337497"/>
            <a:ext cx="2303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Scoring matrix with: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Sii</a:t>
            </a:r>
            <a:r>
              <a:rPr lang="en-US" dirty="0" smtClean="0"/>
              <a:t> = +1</a:t>
            </a:r>
          </a:p>
          <a:p>
            <a:r>
              <a:rPr lang="en-US" dirty="0"/>
              <a:t>	</a:t>
            </a:r>
            <a:r>
              <a:rPr lang="en-US" dirty="0" err="1" smtClean="0"/>
              <a:t>Sij</a:t>
            </a:r>
            <a:r>
              <a:rPr lang="en-US" dirty="0" smtClean="0"/>
              <a:t> = -1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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j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2) Determine highest segment score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smtClean="0">
                <a:sym typeface="Wingdings"/>
              </a:rPr>
              <a:t>Highest Scoring Pair (HSP)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75959"/>
              </p:ext>
            </p:extLst>
          </p:nvPr>
        </p:nvGraphicFramePr>
        <p:xfrm>
          <a:off x="2713796" y="1337497"/>
          <a:ext cx="8039100" cy="48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47063" y="6160957"/>
            <a:ext cx="138860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minimum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16330" y="2095946"/>
            <a:ext cx="145804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maximum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0504" y="2668249"/>
            <a:ext cx="14499" cy="325286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08145" y="4294682"/>
            <a:ext cx="242066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S</a:t>
            </a:r>
            <a:r>
              <a:rPr lang="en-US" sz="2400" smtClean="0"/>
              <a:t>core = max - 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1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1230</Words>
  <Application>Microsoft Macintosh PowerPoint</Application>
  <PresentationFormat>Widescreen</PresentationFormat>
  <Paragraphs>798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Courier</vt:lpstr>
      <vt:lpstr>Mangal</vt:lpstr>
      <vt:lpstr>Symbol</vt:lpstr>
      <vt:lpstr>Wingdings</vt:lpstr>
      <vt:lpstr>Arial</vt:lpstr>
      <vt:lpstr>Office Theme</vt:lpstr>
      <vt:lpstr> BI694 Bioinformatics &amp; Phylogenetics</vt:lpstr>
      <vt:lpstr>Overview</vt:lpstr>
      <vt:lpstr>Overview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 algorithm</vt:lpstr>
      <vt:lpstr>BLAST</vt:lpstr>
      <vt:lpstr>BLAST</vt:lpstr>
      <vt:lpstr>BLAST</vt:lpstr>
      <vt:lpstr>BLAST statistics</vt:lpstr>
      <vt:lpstr>BLAST statistics</vt:lpstr>
      <vt:lpstr>BLAST programs</vt:lpstr>
      <vt:lpstr>BLAST programs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BI694 Bioinformatics &amp; Phylogenetics</dc:title>
  <dc:creator>BASTIAN BENTLAGE</dc:creator>
  <cp:lastModifiedBy>BASTIAN BENTLAGE</cp:lastModifiedBy>
  <cp:revision>58</cp:revision>
  <cp:lastPrinted>2017-09-11T22:17:51Z</cp:lastPrinted>
  <dcterms:created xsi:type="dcterms:W3CDTF">2017-08-27T07:01:20Z</dcterms:created>
  <dcterms:modified xsi:type="dcterms:W3CDTF">2017-09-11T22:18:40Z</dcterms:modified>
</cp:coreProperties>
</file>