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76" r:id="rId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FCAC9-05B0-0A42-8D62-40A8D0F91BA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C2576-5DAB-A645-A0C7-1658B226A1F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03050-F977-B84A-88EF-6C9B2417AF6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2B36-B88D-B548-8586-9E5A004F3D9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5D565BD-BBFC-8347-91C3-8F3B5FE3C157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1923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2A013F-A054-5247-976B-613587DA7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8EC85-872F-2E4D-A588-CF2F676D41C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29DA0C7-D4B2-8C40-B47B-CCCB06EAA46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09C24-F88E-4247-898D-8D49677296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6067-20B1-AD4C-BB6A-619B73B9AF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1F5AA-D808-A746-98B4-6BB249CF6B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4B9AA7C-CA6E-8642-BF83-64CF7F229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952A-2E5B-EC41-8641-06A383A971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BA9534-D873-F544-BA00-C4C924B37077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2B798-6A63-BB4A-856F-F5A9B2B9DE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ADC79-5E37-9B4A-B5A2-6C5036FE51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FE45A-63FF-D043-A4AC-CB98D222E7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E7CD2D-15D7-8349-BDC1-AB97823AC95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F8D45-3B42-DF48-947A-ED5D8F076B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3C446-F027-5943-8A8F-BF4EB82D6A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F3B7F-2B0E-4440-9263-7C9BBA7D3D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36D4E2-63B9-1F45-9D33-42B8CB334DC2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8E745-5810-7745-A2E8-A91EF22BF1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C5060-B193-914A-8A08-53CD03C663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CD2E-B0A6-D54F-A465-0DF27A3DAC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393D3C-6B12-574D-BB37-68B71B7DE8F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01C3D-C988-944D-B869-EDBA778C69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13FD6-EC6A-C440-88CB-A53D4A67FB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1DF94-580F-1D4A-B724-96E5E2B23A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D9EEE4-0977-F24A-8FCB-8635AC9A6C67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753BDE-A58D-924B-B322-BBE203ED49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284FD-1DAC-0946-B07D-663D278617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CD0D-7509-C04B-99A7-6FD368705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DCDBB-EF3C-A34B-A2A3-2C43D83E9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083DF-B771-BA40-8CA7-22FDAEDD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BB8F-85B4-744B-A18A-69DD3B47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CEF7-1E70-8742-98A8-C4A9563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638021-2473-804D-8351-2E65B9CE27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C69E-7F5F-A44E-BCBB-8F9114D0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F1C9-0448-EA4B-83CE-E66462940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4615-97E2-2B46-B74C-9B49167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ADEBA-F873-D04B-BFFC-D62C9DE7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FF7D-A4F5-F840-9FD8-A1E4A704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D8945-1CDC-2E40-8466-85BA20B07E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702F1-1705-A64E-8B8D-03BAD1177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5D3C-3EA0-434A-BAF7-A861FB4A9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E766-8855-434D-BDD9-B6986ABD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1BC2-61B9-8341-8FE3-4D791D7C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DE9D-2730-064E-B545-F7719993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833910-852A-FA42-B990-D92EF51637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FEB-FC83-0E48-B463-E9050725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9AB-ADC6-9043-91F5-6C6C2679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F2FE-7A01-6D4D-A759-1231BEB5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055D-BE1C-A446-82E9-B3654E16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DC71-17D3-9F4E-A17D-1E2961B2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A2B4F0-4C91-A44B-9370-59F1727993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4BE1-2043-2F44-9EE1-1455893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764D-02CC-494E-887C-E77760B4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6D8C-7AFE-4149-A982-24C3B4E2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6E58-E3D1-1D4F-B57E-99491BC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5C7A-63DF-2D49-924B-155D0201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78B9C-F478-D740-BF8F-C2008E1344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44C-BFE7-8D40-BEC5-42D82B0B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6535-842C-DC47-BF05-87A337A5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E052-0781-E348-B077-1D28BC655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0D3A2-8159-3C4B-9113-6630E969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59AAA-D111-1B44-847F-04953102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6257-074C-364D-BBCD-F1569245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57631B-490F-4F40-9EA4-79B6FCCEF9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3D8B-7C5E-CC45-AA48-59B94000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9F4B-6BC1-DB49-AE15-DF942D70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A432-F939-CE44-A552-9E2B1E04D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6A4C-9AC8-6D47-8E66-2A766D719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7270D-D32E-2847-8D63-29C112121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339C3-BBDF-FD4C-8C36-52930656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CDE11-7A03-0E4B-938B-B384A904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8D57-7F4F-2F43-991A-C5C73BA5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180EDE-8938-5542-AB46-A5F60DEC09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DE6F-F063-3B40-BA9C-CF44C389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A0C0C-3F7A-644A-A3FE-C59DC8C5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97CCF-886B-8143-BD83-8C2F43B3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02A3D-8CF3-124C-BC46-0861EBFA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B1FBC-F5E7-384B-AA02-09C76DCCE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35E32-4BFF-4546-A7CA-14FF49CA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33CD9-5C2F-334A-BF05-3C719D4E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138E-39EE-404A-9D77-FD41B800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5BE102-568B-6C4F-BB6C-E1D47CA522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53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AED-B371-CE42-B1E4-A3B87BE2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2B85-5867-714B-BFE3-02D4EB32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D136-67B6-8044-863D-8C634B7B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34B0E-3148-5740-9356-702F9503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AE6B3-5F32-6847-BD8E-7FECBE00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9AD6B-8BD7-414C-9AB0-A8F4944C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784564-65B6-D24E-8F01-5F064656E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EEFE-C1EB-2545-B7BE-93AE19A9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0A47E-2793-054C-8401-78918141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4C12-C710-DD48-8EC0-A0A90182C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CF4B-33D2-BC4E-B585-22BC937C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4A736-743C-6146-A658-3B583AE4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26899-0DBE-9545-9C98-D36E10D0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5BF7D7-2618-4D4B-B12E-0A51F1BE2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1E684-57CE-394D-915F-099FD4EC7D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5D6F4-133A-B743-B121-7313F38BC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A700-9DAE-A04A-9FC6-AA6039B084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56E7-00AE-7641-8724-169F3CF0954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F9D0-5DB0-6C40-A360-7E4067686D3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7FD13E7-1BFE-A74D-AECD-89F7FA4E990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3E0EB3C-90E8-8C4B-AF2C-0EC97434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1159" y="2011320"/>
            <a:ext cx="886824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>
            <a:extLst>
              <a:ext uri="{FF2B5EF4-FFF2-40B4-BE49-F238E27FC236}">
                <a16:creationId xmlns:a16="http://schemas.microsoft.com/office/drawing/2014/main" id="{2574C4D8-4168-2540-837E-1BB84E3165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5840" y="1280520"/>
            <a:ext cx="5212080" cy="5925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619F7-A411-2446-A5BE-CF1EE3D01280}"/>
              </a:ext>
            </a:extLst>
          </p:cNvPr>
          <p:cNvSpPr txBox="1"/>
          <p:nvPr/>
        </p:nvSpPr>
        <p:spPr>
          <a:xfrm>
            <a:off x="7955280" y="7116479"/>
            <a:ext cx="181152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80" algn="l"/>
                <a:tab pos="711360" algn="l"/>
                <a:tab pos="1066680" algn="l"/>
                <a:tab pos="1422359" algn="l"/>
                <a:tab pos="1778040" algn="l"/>
                <a:tab pos="2133720" algn="l"/>
                <a:tab pos="2489040" algn="l"/>
                <a:tab pos="2844720" algn="l"/>
                <a:tab pos="3200400" algn="l"/>
                <a:tab pos="3556080" algn="l"/>
                <a:tab pos="3911760" algn="l"/>
                <a:tab pos="4267080" algn="l"/>
              </a:tabLst>
            </a:pPr>
            <a:r>
              <a:rPr lang="en-US" sz="1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-Roman" pitchFamily="18"/>
                <a:cs typeface="Times-Roman" pitchFamily="18"/>
              </a:rPr>
              <a:t>Collins (1998) PNAS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C0A562-EE6D-D94F-A5F3-861AC6EB46E6}"/>
              </a:ext>
            </a:extLst>
          </p:cNvPr>
          <p:cNvSpPr txBox="1"/>
          <p:nvPr/>
        </p:nvSpPr>
        <p:spPr>
          <a:xfrm>
            <a:off x="416520" y="276840"/>
            <a:ext cx="4235560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Maximum likelihood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C2F87AD-77E6-2445-A156-515BC314BF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5840" y="1280520"/>
            <a:ext cx="2560319" cy="29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B37B2-41C9-C74D-9EA9-438E7B43CD6D}"/>
              </a:ext>
            </a:extLst>
          </p:cNvPr>
          <p:cNvSpPr txBox="1"/>
          <p:nvPr/>
        </p:nvSpPr>
        <p:spPr>
          <a:xfrm>
            <a:off x="914400" y="4480560"/>
            <a:ext cx="8260920" cy="195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Bootstrapping ML phylogenies: 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RAxML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implements fast algorithm for ML search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400" b="0" i="0" u="none" strike="noStrike" kern="1200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$ </a:t>
            </a:r>
            <a:r>
              <a:rPr lang="en-US" sz="14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raxmlHPC</a:t>
            </a:r>
            <a:r>
              <a:rPr lang="en-US" sz="14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 	-f a \ </a:t>
            </a:r>
            <a:r>
              <a:rPr lang="en-US" sz="1400" b="0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# rapid bootstrap and search for best ML tree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			-m GTRGAMMA \ </a:t>
            </a:r>
            <a:r>
              <a:rPr lang="en-US" sz="1400" b="0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# model of evolution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			-p 12345 \ </a:t>
            </a:r>
            <a:r>
              <a:rPr lang="en-US" sz="1400" b="0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# random no seed for tree search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			-x 12345 \ </a:t>
            </a:r>
            <a:r>
              <a:rPr lang="en-US" sz="1400" b="0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# random number seed for bootstrap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			-# 100 \ </a:t>
            </a:r>
            <a:r>
              <a:rPr lang="en-US" sz="1400" b="0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# no of bootstrap replicates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			-s </a:t>
            </a:r>
            <a:r>
              <a:rPr lang="en-US" sz="14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AndaleMono" pitchFamily="2"/>
                <a:cs typeface="AndaleMono" pitchFamily="2"/>
              </a:rPr>
              <a:t>RootOfBilateria_RAxML.phy</a:t>
            </a:r>
            <a:r>
              <a:rPr lang="en-US" sz="1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AndaleMono" pitchFamily="2"/>
                <a:cs typeface="AndaleMono" pitchFamily="2"/>
              </a:rPr>
              <a:t> \ </a:t>
            </a:r>
            <a:r>
              <a:rPr lang="en-US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AndaleMono" pitchFamily="2"/>
                <a:cs typeface="AndaleMono" pitchFamily="2"/>
              </a:rPr>
              <a:t># alignment file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AndaleMono" pitchFamily="2"/>
                <a:cs typeface="AndaleMono" pitchFamily="2"/>
              </a:rPr>
              <a:t>			-n </a:t>
            </a:r>
            <a:r>
              <a:rPr lang="en-US" sz="14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AndaleMono" pitchFamily="2"/>
                <a:cs typeface="AndaleMono" pitchFamily="2"/>
              </a:rPr>
              <a:t>Bilatria_RAxML</a:t>
            </a:r>
            <a:r>
              <a:rPr lang="en-US" sz="1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AndaleMono" pitchFamily="2"/>
                <a:cs typeface="AndaleMono" pitchFamily="2"/>
              </a:rPr>
              <a:t> </a:t>
            </a:r>
            <a:r>
              <a:rPr lang="en-US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AndaleMono" pitchFamily="2"/>
                <a:cs typeface="AndaleMono" pitchFamily="2"/>
              </a:rPr>
              <a:t># name of run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EF604-C36C-154D-BD96-4247B8465C68}"/>
              </a:ext>
            </a:extLst>
          </p:cNvPr>
          <p:cNvSpPr txBox="1"/>
          <p:nvPr/>
        </p:nvSpPr>
        <p:spPr>
          <a:xfrm>
            <a:off x="416520" y="276840"/>
            <a:ext cx="2080867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Bayesian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75974ED-BE84-9242-A4DB-86D4C5137E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5840" y="1280520"/>
            <a:ext cx="2560319" cy="29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E1A13-BE47-C64D-B282-DC67C3BA915E}"/>
              </a:ext>
            </a:extLst>
          </p:cNvPr>
          <p:cNvSpPr txBox="1"/>
          <p:nvPr/>
        </p:nvSpPr>
        <p:spPr>
          <a:xfrm>
            <a:off x="914400" y="4480560"/>
            <a:ext cx="8986838" cy="30993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lvl="0" hangingPunct="0"/>
            <a:r>
              <a:rPr lang="en-US" dirty="0" err="1">
                <a:latin typeface="Liberation sans" pitchFamily="34"/>
                <a:ea typeface="Noto Sans CJK SC Regular" pitchFamily="2"/>
                <a:cs typeface="FreeSans" pitchFamily="2"/>
              </a:rPr>
              <a:t>MrBayes</a:t>
            </a:r>
            <a:r>
              <a:rPr lang="en-US" dirty="0">
                <a:latin typeface="Liberation sans" pitchFamily="34"/>
                <a:ea typeface="Noto Sans CJK SC Regular" pitchFamily="2"/>
                <a:cs typeface="FreeSans" pitchFamily="2"/>
              </a:rPr>
              <a:t>:</a:t>
            </a:r>
          </a:p>
          <a:p>
            <a:pPr lvl="0" hangingPunct="0"/>
            <a:endParaRPr lang="en-US" dirty="0">
              <a:latin typeface="Liberation sans" pitchFamily="34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lset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nst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=6 rates=gamma 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# set the model</a:t>
            </a:r>
          </a:p>
          <a:p>
            <a:pPr lvl="0" hangingPunct="0"/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prset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statefreqpr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=fixed(equal)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set the prior</a:t>
            </a:r>
          </a:p>
          <a:p>
            <a:pPr lvl="0" hangingPunct="0"/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mcmcp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\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ngen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=100000 \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number of generations to run sampler for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printfreq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=100 \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How often will output be printed to screen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samplefreq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=100 \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set frequency for sampling trees and their likelihoods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nruns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=2 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nchains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=4 \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How many chains and runs are conducted?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savebrlens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=yes \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save the branch lengths of tree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mcmcdiagn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=yes 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# save diagnostics of run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mcmc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start MCMC sampler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sump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calculate summary statistics</a:t>
            </a:r>
          </a:p>
          <a:p>
            <a:pPr lvl="0" hangingPunct="0"/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sumt</a:t>
            </a:r>
            <a:r>
              <a:rPr lang="en-US" sz="1400" dirty="0">
                <a:latin typeface="Courier New" panose="02070309020205020404" pitchFamily="49" charset="0"/>
                <a:ea typeface="Noto Sans CJK SC Regular" pitchFamily="2"/>
                <a:cs typeface="Courier New" panose="02070309020205020404" pitchFamily="49" charset="0"/>
              </a:rPr>
              <a:t> # calculate consensus tree</a:t>
            </a:r>
            <a:endParaRPr lang="en-US" sz="1400" b="0" i="0" u="none" strike="noStrike" kern="1200" dirty="0">
              <a:ln>
                <a:noFill/>
              </a:ln>
              <a:latin typeface="Courier New" panose="02070309020205020404" pitchFamily="49" charset="0"/>
              <a:ea typeface="Noto Sans CJK SC Regular" pitchFamily="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2CD61-2AE6-9242-B768-52875A9F728B}"/>
              </a:ext>
            </a:extLst>
          </p:cNvPr>
          <p:cNvSpPr txBox="1"/>
          <p:nvPr/>
        </p:nvSpPr>
        <p:spPr>
          <a:xfrm>
            <a:off x="415440" y="275040"/>
            <a:ext cx="2080867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b="0" i="0" u="none" strike="noStrike" kern="1200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Bayesian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7D29F-F844-5946-820C-BD8C5067074E}"/>
              </a:ext>
            </a:extLst>
          </p:cNvPr>
          <p:cNvSpPr txBox="1"/>
          <p:nvPr/>
        </p:nvSpPr>
        <p:spPr>
          <a:xfrm>
            <a:off x="457200" y="2055600"/>
            <a:ext cx="7522229" cy="34980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 we there yet – basic run diagnostics recipe: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$ library(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rwty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Courier New" pitchFamily="50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# load trees and parameter estimates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$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mb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 &lt;-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load.multi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('./', format='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mb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')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Courier New" pitchFamily="50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# Let's look at how we are sampling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treespace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$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mb.rwty.topology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 &lt;-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makeplot.topology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(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mb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,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burnin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=0)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Courier New" pitchFamily="50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$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mb.rwty.param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 &lt;-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makeplot.param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(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mb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,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burnin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=0)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Courier New" pitchFamily="50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$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stats.rwty.treespace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 &lt;- 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makeplot.treespace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(</a:t>
            </a:r>
            <a:r>
              <a:rPr lang="en-US" sz="1800" b="1" i="0" u="none" strike="noStrike" kern="1200" dirty="0" err="1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mb</a:t>
            </a:r>
            <a:r>
              <a:rPr lang="en-US" sz="1800" b="1" i="0" u="none" strike="noStrike" kern="1200" dirty="0">
                <a:ln>
                  <a:noFill/>
                </a:ln>
                <a:latin typeface="Courier New" pitchFamily="50"/>
                <a:ea typeface="Noto Sans CJK SC Regular" pitchFamily="2"/>
                <a:cs typeface="FreeSans" pitchFamily="2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</TotalTime>
  <Words>142</Words>
  <Application>Microsoft Macintosh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Liberation Sans</vt:lpstr>
      <vt:lpstr>Liberation Sans</vt:lpstr>
      <vt:lpstr>Times New Roman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BASTIAN BENTLAGE</cp:lastModifiedBy>
  <cp:revision>38</cp:revision>
  <dcterms:created xsi:type="dcterms:W3CDTF">2017-02-04T21:11:59Z</dcterms:created>
  <dcterms:modified xsi:type="dcterms:W3CDTF">2019-12-05T23:10:05Z</dcterms:modified>
</cp:coreProperties>
</file>