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fr-FR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FA36"/>
    <a:srgbClr val="E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 snapToGrid="0">
      <p:cViewPr varScale="1">
        <p:scale>
          <a:sx n="14" d="100"/>
          <a:sy n="14" d="100"/>
        </p:scale>
        <p:origin x="24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399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8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746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399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069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82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2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08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91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13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69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1BB4-C990-4DF4-8959-6F2C2E612988}" type="datetimeFigureOut">
              <a:rPr lang="fr-CH" smtClean="0"/>
              <a:t>28.05.2015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687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32477484"/>
            <a:ext cx="30275213" cy="92658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 28"/>
          <p:cNvSpPr/>
          <p:nvPr/>
        </p:nvSpPr>
        <p:spPr>
          <a:xfrm>
            <a:off x="-1" y="23956591"/>
            <a:ext cx="30275213" cy="8520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/>
          <p:cNvSpPr/>
          <p:nvPr/>
        </p:nvSpPr>
        <p:spPr>
          <a:xfrm>
            <a:off x="-71697" y="14422915"/>
            <a:ext cx="30275213" cy="9549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Rectangle 26"/>
          <p:cNvSpPr/>
          <p:nvPr/>
        </p:nvSpPr>
        <p:spPr>
          <a:xfrm>
            <a:off x="-34044" y="5409387"/>
            <a:ext cx="30275213" cy="8927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/>
          <p:cNvSpPr/>
          <p:nvPr/>
        </p:nvSpPr>
        <p:spPr>
          <a:xfrm>
            <a:off x="-30570" y="-7789"/>
            <a:ext cx="30275213" cy="54171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089314" y="6316387"/>
            <a:ext cx="11084435" cy="7035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400" dirty="0">
                <a:solidFill>
                  <a:schemeClr val="bg1"/>
                </a:solidFill>
              </a:rPr>
              <a:t>Vous voulez construire 3 étagères, et vous avez 5 mètres de bois à disposition.</a:t>
            </a:r>
          </a:p>
          <a:p>
            <a:pPr algn="ctr"/>
            <a:r>
              <a:rPr lang="fr-CH" sz="4400" dirty="0">
                <a:solidFill>
                  <a:schemeClr val="bg1"/>
                </a:solidFill>
              </a:rPr>
              <a:t>Vous aimeriez que la </a:t>
            </a:r>
            <a:r>
              <a:rPr lang="fr-CH" sz="4400" dirty="0" smtClean="0">
                <a:solidFill>
                  <a:schemeClr val="bg1"/>
                </a:solidFill>
              </a:rPr>
              <a:t>longueur </a:t>
            </a:r>
            <a:r>
              <a:rPr lang="fr-CH" sz="4400" dirty="0">
                <a:solidFill>
                  <a:schemeClr val="bg1"/>
                </a:solidFill>
              </a:rPr>
              <a:t>de la 1ère étagère soit supérieur de 5 mètres à 3 fois </a:t>
            </a:r>
          </a:p>
          <a:p>
            <a:pPr algn="ctr"/>
            <a:r>
              <a:rPr lang="fr-CH" sz="4400" dirty="0">
                <a:solidFill>
                  <a:schemeClr val="bg1"/>
                </a:solidFill>
              </a:rPr>
              <a:t>la longueur de la 3e étagère moins la longueur de la 2e.</a:t>
            </a:r>
          </a:p>
          <a:p>
            <a:pPr algn="ctr"/>
            <a:r>
              <a:rPr lang="fr-CH" sz="4400" dirty="0">
                <a:solidFill>
                  <a:schemeClr val="bg1"/>
                </a:solidFill>
              </a:rPr>
              <a:t>De plus vous voulez que la 3e étagère soit 2 fois plus petite que la 1e étagère.</a:t>
            </a:r>
          </a:p>
          <a:p>
            <a:pPr algn="ctr"/>
            <a:r>
              <a:rPr lang="fr-CH" sz="4400" dirty="0">
                <a:solidFill>
                  <a:schemeClr val="bg1"/>
                </a:solidFill>
              </a:rPr>
              <a:t>Vous souhaitez ne pas gaspiller de bois et tout utiliser</a:t>
            </a:r>
            <a:r>
              <a:rPr lang="fr-CH" sz="4400" dirty="0" smtClean="0">
                <a:solidFill>
                  <a:schemeClr val="bg1"/>
                </a:solidFill>
              </a:rPr>
              <a:t>.</a:t>
            </a:r>
            <a:endParaRPr lang="fr-CH" sz="4400" dirty="0">
              <a:solidFill>
                <a:schemeClr val="bg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 rot="2470314">
            <a:off x="12441960" y="15886379"/>
            <a:ext cx="5513321" cy="1338457"/>
          </a:xfrm>
          <a:prstGeom prst="rightArrow">
            <a:avLst>
              <a:gd name="adj1" fmla="val 25940"/>
              <a:gd name="adj2" fmla="val 44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à coins arrondis 12"/>
          <p:cNvSpPr/>
          <p:nvPr/>
        </p:nvSpPr>
        <p:spPr>
          <a:xfrm>
            <a:off x="18127588" y="32951330"/>
            <a:ext cx="10934523" cy="827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4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884909" y="26045062"/>
            <a:ext cx="11186908" cy="544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800" dirty="0"/>
              <a:t>z = 0.8 mètre</a:t>
            </a:r>
          </a:p>
          <a:p>
            <a:pPr algn="ctr"/>
            <a:r>
              <a:rPr lang="fr-CH" sz="8800" dirty="0"/>
              <a:t>X = 1.6 mètres</a:t>
            </a:r>
          </a:p>
          <a:p>
            <a:pPr algn="ctr"/>
            <a:r>
              <a:rPr lang="fr-CH" sz="8800" dirty="0"/>
              <a:t>y = 2.6 mètres</a:t>
            </a:r>
            <a:endParaRPr lang="fr-CH" sz="88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8342765" y="16397281"/>
            <a:ext cx="10504171" cy="5601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800" dirty="0"/>
              <a:t>x + y + z = 5</a:t>
            </a:r>
          </a:p>
          <a:p>
            <a:pPr algn="ctr"/>
            <a:r>
              <a:rPr lang="pl-PL" sz="8800" dirty="0"/>
              <a:t>x - 5 = -y + 3z</a:t>
            </a:r>
          </a:p>
          <a:p>
            <a:pPr algn="ctr"/>
            <a:r>
              <a:rPr lang="pl-PL" sz="8800" dirty="0"/>
              <a:t>z = 0.5x</a:t>
            </a:r>
            <a:endParaRPr lang="fr-CH" sz="8800" dirty="0"/>
          </a:p>
        </p:txBody>
      </p:sp>
      <p:sp>
        <p:nvSpPr>
          <p:cNvPr id="16" name="Flèche droite 15"/>
          <p:cNvSpPr/>
          <p:nvPr/>
        </p:nvSpPr>
        <p:spPr>
          <a:xfrm rot="2437541">
            <a:off x="11953642" y="34549631"/>
            <a:ext cx="4811560" cy="1250911"/>
          </a:xfrm>
          <a:prstGeom prst="rightArrow">
            <a:avLst>
              <a:gd name="adj1" fmla="val 25940"/>
              <a:gd name="adj2" fmla="val 44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 droite 16"/>
          <p:cNvSpPr/>
          <p:nvPr/>
        </p:nvSpPr>
        <p:spPr>
          <a:xfrm rot="8160520">
            <a:off x="12669649" y="25510765"/>
            <a:ext cx="5480922" cy="1387295"/>
          </a:xfrm>
          <a:prstGeom prst="rightArrow">
            <a:avLst>
              <a:gd name="adj1" fmla="val 25940"/>
              <a:gd name="adj2" fmla="val 44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/>
          <p:cNvSpPr txBox="1"/>
          <p:nvPr/>
        </p:nvSpPr>
        <p:spPr>
          <a:xfrm>
            <a:off x="-71697" y="352748"/>
            <a:ext cx="3030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de semestre, 2</a:t>
            </a:r>
            <a:r>
              <a:rPr lang="fr-CH" sz="4800" baseline="300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ème</a:t>
            </a:r>
            <a:r>
              <a:rPr lang="fr-CH" sz="4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année de Bachelor en informatique en HES</a:t>
            </a:r>
            <a:endParaRPr lang="fr-CH" sz="4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88344" y="1427769"/>
            <a:ext cx="24505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Réalisation </a:t>
            </a:r>
            <a:r>
              <a:rPr lang="fr-FR" sz="6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une animation permettant la résolution d’un système de m équations à n </a:t>
            </a:r>
            <a:r>
              <a:rPr lang="fr-FR" sz="60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inconnues</a:t>
            </a:r>
            <a:endParaRPr lang="fr-CH" sz="60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-596303" y="3410031"/>
            <a:ext cx="30275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b="1" dirty="0" smtClean="0"/>
              <a:t>Bastien </a:t>
            </a:r>
            <a:r>
              <a:rPr lang="fr-CH" sz="5400" b="1" dirty="0" err="1" smtClean="0"/>
              <a:t>Burri</a:t>
            </a:r>
            <a:r>
              <a:rPr lang="fr-CH" sz="5400" b="1" dirty="0" smtClean="0"/>
              <a:t>, Kevin </a:t>
            </a:r>
            <a:r>
              <a:rPr lang="fr-CH" sz="5400" b="1" dirty="0" err="1" smtClean="0"/>
              <a:t>Vulliemin</a:t>
            </a:r>
            <a:r>
              <a:rPr lang="fr-CH" sz="5400" b="1" dirty="0" smtClean="0"/>
              <a:t>, Mattieu </a:t>
            </a:r>
            <a:r>
              <a:rPr lang="fr-CH" sz="5400" b="1" dirty="0" err="1" smtClean="0"/>
              <a:t>Bandelier</a:t>
            </a:r>
            <a:r>
              <a:rPr lang="fr-CH" sz="5400" b="1" dirty="0"/>
              <a:t> </a:t>
            </a:r>
            <a:r>
              <a:rPr lang="fr-CH" sz="5400" b="1" dirty="0" smtClean="0"/>
              <a:t>et Nicolas Gonin</a:t>
            </a:r>
            <a:endParaRPr lang="fr-CH" sz="5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-386134" y="4572826"/>
            <a:ext cx="30305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000" dirty="0" smtClean="0"/>
              <a:t>Professeur responsable: </a:t>
            </a:r>
            <a:r>
              <a:rPr lang="fr-CH" sz="4000" dirty="0" err="1" smtClean="0"/>
              <a:t>Stephane</a:t>
            </a:r>
            <a:r>
              <a:rPr lang="fr-CH" sz="4000" dirty="0" smtClean="0"/>
              <a:t> Gobron</a:t>
            </a:r>
            <a:endParaRPr lang="fr-CH" sz="4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5819279" y="7206166"/>
            <a:ext cx="10911840" cy="557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smtClean="0"/>
              <a:t>Description du problème:</a:t>
            </a:r>
            <a:br>
              <a:rPr lang="fr-CH" b="1" dirty="0" smtClean="0"/>
            </a:br>
            <a:r>
              <a:rPr lang="fr-CH" sz="7200" dirty="0"/>
              <a:t>Ne vous affolez pas ! Ce problème peut aisément être résolu à l'aide de simple système </a:t>
            </a:r>
            <a:endParaRPr lang="fr-CH" sz="7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456904" y="17135469"/>
            <a:ext cx="10911840" cy="427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Vulgarisation mathématique:</a:t>
            </a:r>
            <a:br>
              <a:rPr lang="fr-CH" b="1" dirty="0" smtClean="0"/>
            </a:br>
            <a:r>
              <a:rPr lang="fr-CH" dirty="0" smtClean="0"/>
              <a:t>Vous traduisez le problème en un système d’équations linéaire.</a:t>
            </a:r>
            <a:endParaRPr lang="fr-CH" dirty="0"/>
          </a:p>
        </p:txBody>
      </p:sp>
      <p:sp>
        <p:nvSpPr>
          <p:cNvPr id="32" name="ZoneTexte 31"/>
          <p:cNvSpPr txBox="1"/>
          <p:nvPr/>
        </p:nvSpPr>
        <p:spPr>
          <a:xfrm>
            <a:off x="17810035" y="26993243"/>
            <a:ext cx="10911840" cy="32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Résolution algébrique:</a:t>
            </a:r>
            <a:br>
              <a:rPr lang="fr-CH" b="1" dirty="0" smtClean="0"/>
            </a:br>
            <a:r>
              <a:rPr lang="fr-CH" dirty="0" smtClean="0"/>
              <a:t>Vous avez résolu le système à l’aide de </a:t>
            </a:r>
            <a:r>
              <a:rPr lang="fr-CH" dirty="0" err="1" smtClean="0"/>
              <a:t>Nsolver</a:t>
            </a:r>
            <a:r>
              <a:rPr lang="fr-CH" dirty="0" smtClean="0"/>
              <a:t>.</a:t>
            </a:r>
            <a:endParaRPr lang="fr-CH" dirty="0"/>
          </a:p>
        </p:txBody>
      </p:sp>
      <p:sp>
        <p:nvSpPr>
          <p:cNvPr id="33" name="ZoneTexte 32"/>
          <p:cNvSpPr txBox="1"/>
          <p:nvPr/>
        </p:nvSpPr>
        <p:spPr>
          <a:xfrm>
            <a:off x="1771171" y="36020676"/>
            <a:ext cx="10911840" cy="32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Visualisation géométrique:</a:t>
            </a:r>
            <a:br>
              <a:rPr lang="fr-CH" b="1" dirty="0" smtClean="0"/>
            </a:br>
            <a:r>
              <a:rPr lang="fr-CH" dirty="0" smtClean="0"/>
              <a:t>Vous pouvez visualiser la situation.</a:t>
            </a:r>
            <a:endParaRPr lang="fr-CH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123" y="33319588"/>
            <a:ext cx="8688012" cy="889759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018" y="41775377"/>
            <a:ext cx="6053917" cy="101236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44" y="41775376"/>
            <a:ext cx="3645924" cy="10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160</Words>
  <Application>Microsoft Office PowerPoint</Application>
  <PresentationFormat>Personnalisé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Gonin</dc:creator>
  <cp:lastModifiedBy>Nicolas Gonin</cp:lastModifiedBy>
  <cp:revision>13</cp:revision>
  <dcterms:created xsi:type="dcterms:W3CDTF">2015-05-18T14:09:36Z</dcterms:created>
  <dcterms:modified xsi:type="dcterms:W3CDTF">2015-05-28T08:29:49Z</dcterms:modified>
</cp:coreProperties>
</file>