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fr-FR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5FA36"/>
    <a:srgbClr val="E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 snapToGrid="0">
      <p:cViewPr varScale="1">
        <p:scale>
          <a:sx n="14" d="100"/>
          <a:sy n="14" d="100"/>
        </p:scale>
        <p:origin x="174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31.05.2015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399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31.05.2015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8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31.05.2015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746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31.05.2015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399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31.05.2015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069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31.05.2015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82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31.05.2015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223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31.05.2015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085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31.05.2015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91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31.05.2015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13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31.05.2015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698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1BB4-C990-4DF4-8959-6F2C2E612988}" type="datetimeFigureOut">
              <a:rPr lang="fr-CH" smtClean="0"/>
              <a:t>31.05.2015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687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5769923"/>
            <a:ext cx="30275213" cy="3777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/>
          <p:cNvSpPr/>
          <p:nvPr/>
        </p:nvSpPr>
        <p:spPr>
          <a:xfrm>
            <a:off x="-30570" y="-7789"/>
            <a:ext cx="30305783" cy="57777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8" name="ZoneTexte 17"/>
          <p:cNvSpPr txBox="1"/>
          <p:nvPr/>
        </p:nvSpPr>
        <p:spPr>
          <a:xfrm>
            <a:off x="-71697" y="352748"/>
            <a:ext cx="30305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 de semestre, 2</a:t>
            </a:r>
            <a:r>
              <a:rPr lang="fr-CH" sz="4800" baseline="300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ème</a:t>
            </a:r>
            <a:r>
              <a:rPr lang="fr-CH" sz="4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année de Bachelor en informatique en HES</a:t>
            </a:r>
            <a:endParaRPr lang="fr-CH" sz="4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88344" y="1427769"/>
            <a:ext cx="24505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Réalisation </a:t>
            </a:r>
            <a:r>
              <a:rPr lang="fr-FR" sz="6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une animation permettant la résolution d’un système de m équations à n </a:t>
            </a:r>
            <a:r>
              <a:rPr lang="fr-FR" sz="60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inconnues</a:t>
            </a:r>
            <a:endParaRPr lang="fr-CH" sz="60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-596303" y="3410031"/>
            <a:ext cx="30275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400" b="1" dirty="0" smtClean="0"/>
              <a:t>Bastien </a:t>
            </a:r>
            <a:r>
              <a:rPr lang="fr-CH" sz="5400" b="1" dirty="0" err="1" smtClean="0"/>
              <a:t>Burri</a:t>
            </a:r>
            <a:r>
              <a:rPr lang="fr-CH" sz="5400" b="1" dirty="0" smtClean="0"/>
              <a:t>, Kevin </a:t>
            </a:r>
            <a:r>
              <a:rPr lang="fr-CH" sz="5400" b="1" dirty="0" err="1" smtClean="0"/>
              <a:t>Vulliemin</a:t>
            </a:r>
            <a:r>
              <a:rPr lang="fr-CH" sz="5400" b="1" dirty="0" smtClean="0"/>
              <a:t>, Mattieu </a:t>
            </a:r>
            <a:r>
              <a:rPr lang="fr-CH" sz="5400" b="1" dirty="0" err="1" smtClean="0"/>
              <a:t>Bandelier</a:t>
            </a:r>
            <a:r>
              <a:rPr lang="fr-CH" sz="5400" b="1" dirty="0"/>
              <a:t> </a:t>
            </a:r>
            <a:r>
              <a:rPr lang="fr-CH" sz="5400" b="1" dirty="0" smtClean="0"/>
              <a:t>et Nicolas Gonin</a:t>
            </a:r>
            <a:endParaRPr lang="fr-CH" sz="5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-386134" y="4572826"/>
            <a:ext cx="3030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dirty="0" smtClean="0"/>
              <a:t>Professeur responsable: </a:t>
            </a:r>
            <a:r>
              <a:rPr lang="fr-CH" sz="3600" dirty="0" err="1" smtClean="0"/>
              <a:t>Stephane</a:t>
            </a:r>
            <a:r>
              <a:rPr lang="fr-CH" sz="3600" dirty="0" smtClean="0"/>
              <a:t> Gobron</a:t>
            </a:r>
            <a:endParaRPr lang="fr-CH" sz="3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774185" y="8085197"/>
            <a:ext cx="11279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200" b="1" dirty="0" smtClean="0"/>
              <a:t>Description du </a:t>
            </a:r>
            <a:r>
              <a:rPr lang="fr-CH" sz="7200" b="1" dirty="0" smtClean="0"/>
              <a:t>problème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sz="6000" dirty="0"/>
              <a:t>Ne vous affolez pas ! Ce problème peut aisément être résolu à l'aide de simple système 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958121" y="16872250"/>
            <a:ext cx="10911840" cy="427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/>
              <a:t>Vulgarisation </a:t>
            </a:r>
            <a:r>
              <a:rPr lang="fr-CH" b="1" dirty="0" smtClean="0"/>
              <a:t>mathématique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dirty="0" smtClean="0"/>
              <a:t>Vous traduisez le problème en un système d’équations linéaire.</a:t>
            </a:r>
            <a:endParaRPr lang="fr-CH" dirty="0"/>
          </a:p>
        </p:txBody>
      </p:sp>
      <p:sp>
        <p:nvSpPr>
          <p:cNvPr id="32" name="ZoneTexte 31"/>
          <p:cNvSpPr txBox="1"/>
          <p:nvPr/>
        </p:nvSpPr>
        <p:spPr>
          <a:xfrm>
            <a:off x="774185" y="26034017"/>
            <a:ext cx="10911840" cy="323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/>
              <a:t>Résolution </a:t>
            </a:r>
            <a:r>
              <a:rPr lang="fr-CH" b="1" dirty="0" smtClean="0"/>
              <a:t>algébrique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dirty="0" smtClean="0"/>
              <a:t>Vous avez résolu le système à l’aide de </a:t>
            </a:r>
            <a:r>
              <a:rPr lang="fr-CH" dirty="0" err="1" smtClean="0"/>
              <a:t>Nsolver</a:t>
            </a:r>
            <a:r>
              <a:rPr lang="fr-CH" dirty="0" smtClean="0"/>
              <a:t>.</a:t>
            </a:r>
            <a:endParaRPr lang="fr-CH" dirty="0"/>
          </a:p>
        </p:txBody>
      </p:sp>
      <p:sp>
        <p:nvSpPr>
          <p:cNvPr id="33" name="ZoneTexte 32"/>
          <p:cNvSpPr txBox="1"/>
          <p:nvPr/>
        </p:nvSpPr>
        <p:spPr>
          <a:xfrm>
            <a:off x="854363" y="36052155"/>
            <a:ext cx="10911840" cy="323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/>
              <a:t>Visualisation </a:t>
            </a:r>
            <a:r>
              <a:rPr lang="fr-CH" b="1" dirty="0" smtClean="0"/>
              <a:t>géométrique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dirty="0" smtClean="0"/>
              <a:t>Vous pouvez visualiser la situation.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733" y="42162890"/>
            <a:ext cx="6053917" cy="101236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2" y="42214960"/>
            <a:ext cx="3645924" cy="1012361"/>
          </a:xfrm>
          <a:prstGeom prst="rect">
            <a:avLst/>
          </a:prstGeom>
        </p:spPr>
      </p:pic>
      <p:grpSp>
        <p:nvGrpSpPr>
          <p:cNvPr id="39" name="Groupe 38"/>
          <p:cNvGrpSpPr/>
          <p:nvPr/>
        </p:nvGrpSpPr>
        <p:grpSpPr>
          <a:xfrm>
            <a:off x="12155006" y="6845072"/>
            <a:ext cx="17467290" cy="36061255"/>
            <a:chOff x="12178695" y="6324248"/>
            <a:chExt cx="17467290" cy="36061255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5318885" y="24405437"/>
              <a:ext cx="11186908" cy="5448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8800" dirty="0" smtClean="0"/>
                <a:t>x </a:t>
              </a:r>
              <a:r>
                <a:rPr lang="fr-CH" sz="8800" dirty="0"/>
                <a:t>= 1.6 mètres</a:t>
              </a:r>
            </a:p>
            <a:p>
              <a:pPr algn="ctr"/>
              <a:r>
                <a:rPr lang="fr-CH" sz="8800" dirty="0"/>
                <a:t>y = 2.6 </a:t>
              </a:r>
              <a:r>
                <a:rPr lang="fr-CH" sz="8800" dirty="0" smtClean="0"/>
                <a:t>mètres</a:t>
              </a:r>
              <a:endParaRPr lang="fr-CH" sz="8800" dirty="0" smtClean="0"/>
            </a:p>
            <a:p>
              <a:pPr algn="ctr"/>
              <a:r>
                <a:rPr lang="fr-CH" sz="8800" dirty="0" smtClean="0"/>
                <a:t>z </a:t>
              </a:r>
              <a:r>
                <a:rPr lang="fr-CH" sz="8800" dirty="0"/>
                <a:t>= 0.8 </a:t>
              </a:r>
              <a:r>
                <a:rPr lang="fr-CH" sz="8800" dirty="0" smtClean="0"/>
                <a:t>mètre</a:t>
              </a:r>
              <a:endParaRPr lang="fr-CH" sz="8800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5660254" y="15787233"/>
              <a:ext cx="10504171" cy="56011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800" dirty="0"/>
                <a:t>x + y + z = 5</a:t>
              </a:r>
            </a:p>
            <a:p>
              <a:pPr algn="ctr"/>
              <a:r>
                <a:rPr lang="pl-PL" sz="8800" dirty="0"/>
                <a:t>x </a:t>
              </a:r>
              <a:r>
                <a:rPr lang="pl-PL" sz="8800" dirty="0" smtClean="0"/>
                <a:t>= 3z</a:t>
              </a:r>
              <a:r>
                <a:rPr lang="fr-CH" sz="8800" dirty="0" smtClean="0"/>
                <a:t> – y + 5</a:t>
              </a:r>
              <a:endParaRPr lang="pl-PL" sz="8800" dirty="0"/>
            </a:p>
            <a:p>
              <a:pPr algn="ctr"/>
              <a:r>
                <a:rPr lang="pl-PL" sz="8800" dirty="0"/>
                <a:t>z = 0.5x</a:t>
              </a:r>
              <a:endParaRPr lang="fr-CH" sz="8800" dirty="0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15173507" y="32870968"/>
              <a:ext cx="11477663" cy="9514535"/>
              <a:chOff x="1100619" y="33115039"/>
              <a:chExt cx="11477663" cy="9514535"/>
            </a:xfrm>
          </p:grpSpPr>
          <p:sp>
            <p:nvSpPr>
              <p:cNvPr id="13" name="Rectangle à coins arrondis 12"/>
              <p:cNvSpPr/>
              <p:nvPr/>
            </p:nvSpPr>
            <p:spPr>
              <a:xfrm>
                <a:off x="1100619" y="33115039"/>
                <a:ext cx="11477663" cy="86603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4400" dirty="0"/>
              </a:p>
            </p:txBody>
          </p:sp>
          <p:pic>
            <p:nvPicPr>
              <p:cNvPr id="2" name="Image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6354" y="33731982"/>
                <a:ext cx="8688012" cy="8897592"/>
              </a:xfrm>
              <a:prstGeom prst="rect">
                <a:avLst/>
              </a:prstGeom>
            </p:spPr>
          </p:pic>
        </p:grpSp>
        <p:grpSp>
          <p:nvGrpSpPr>
            <p:cNvPr id="25" name="Groupe 24"/>
            <p:cNvGrpSpPr/>
            <p:nvPr/>
          </p:nvGrpSpPr>
          <p:grpSpPr>
            <a:xfrm>
              <a:off x="12178695" y="6324248"/>
              <a:ext cx="17467290" cy="6450569"/>
              <a:chOff x="12178695" y="6324248"/>
              <a:chExt cx="17467290" cy="6450569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12178695" y="6324248"/>
                <a:ext cx="17467290" cy="64505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endParaRPr lang="fr-CH" sz="4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ZoneTexte 4"/>
              <p:cNvSpPr txBox="1"/>
              <p:nvPr/>
            </p:nvSpPr>
            <p:spPr>
              <a:xfrm>
                <a:off x="12877678" y="7261312"/>
                <a:ext cx="1603693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CH" sz="4800" dirty="0">
                    <a:solidFill>
                      <a:schemeClr val="bg1"/>
                    </a:solidFill>
                  </a:rPr>
                  <a:t>Vous voulez construire 3 étagères et vous avez 5 mètres de bois.</a:t>
                </a:r>
              </a:p>
              <a:p>
                <a:pPr algn="just"/>
                <a:r>
                  <a:rPr lang="fr-CH" sz="4800" dirty="0">
                    <a:solidFill>
                      <a:schemeClr val="bg1"/>
                    </a:solidFill>
                  </a:rPr>
                  <a:t>La longueur de la 1ère étagère doit être supérieure de 5 mètres au triple de la longueur de la 3éme étagère moins la longueur de la 2ème.</a:t>
                </a:r>
              </a:p>
              <a:p>
                <a:pPr algn="just"/>
                <a:r>
                  <a:rPr lang="fr-CH" sz="4800" dirty="0">
                    <a:solidFill>
                      <a:schemeClr val="bg1"/>
                    </a:solidFill>
                  </a:rPr>
                  <a:t>De plus vous voulez que la 3e étagère soit 2 fois plus petite que la </a:t>
                </a:r>
                <a:r>
                  <a:rPr lang="fr-CH" sz="4800" dirty="0" smtClean="0">
                    <a:solidFill>
                      <a:schemeClr val="bg1"/>
                    </a:solidFill>
                  </a:rPr>
                  <a:t>1ére </a:t>
                </a:r>
                <a:r>
                  <a:rPr lang="fr-CH" sz="4800" dirty="0">
                    <a:solidFill>
                      <a:schemeClr val="bg1"/>
                    </a:solidFill>
                  </a:rPr>
                  <a:t>étagère.</a:t>
                </a:r>
              </a:p>
              <a:p>
                <a:pPr algn="just"/>
                <a:endParaRPr lang="fr-CH" sz="4800" dirty="0"/>
              </a:p>
            </p:txBody>
          </p:sp>
        </p:grpSp>
        <p:sp>
          <p:nvSpPr>
            <p:cNvPr id="21" name="Flèche vers le bas 20"/>
            <p:cNvSpPr/>
            <p:nvPr/>
          </p:nvSpPr>
          <p:spPr>
            <a:xfrm>
              <a:off x="20157681" y="30308085"/>
              <a:ext cx="1273570" cy="21560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Flèche vers le bas 36"/>
            <p:cNvSpPr/>
            <p:nvPr/>
          </p:nvSpPr>
          <p:spPr>
            <a:xfrm>
              <a:off x="20361043" y="21778337"/>
              <a:ext cx="1070208" cy="2387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Flèche vers le bas 37"/>
            <p:cNvSpPr/>
            <p:nvPr/>
          </p:nvSpPr>
          <p:spPr>
            <a:xfrm>
              <a:off x="20361043" y="13170076"/>
              <a:ext cx="1070208" cy="23730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36926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139</Words>
  <Application>Microsoft Office PowerPoint</Application>
  <PresentationFormat>Personnalisé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Gonin</dc:creator>
  <cp:lastModifiedBy>Nicolas Gonin</cp:lastModifiedBy>
  <cp:revision>20</cp:revision>
  <dcterms:created xsi:type="dcterms:W3CDTF">2015-05-18T14:09:36Z</dcterms:created>
  <dcterms:modified xsi:type="dcterms:W3CDTF">2015-05-31T11:39:20Z</dcterms:modified>
</cp:coreProperties>
</file>