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fr-F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5FA36"/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 snapToGrid="0">
      <p:cViewPr>
        <p:scale>
          <a:sx n="25" d="100"/>
          <a:sy n="25" d="100"/>
        </p:scale>
        <p:origin x="2664" y="-3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399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8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746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399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0697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82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23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08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91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1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69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1BB4-C990-4DF4-8959-6F2C2E61298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85F4-B89E-42DB-B5ED-0F79786130C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687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6838670"/>
            <a:ext cx="30275213" cy="3596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/>
          <p:cNvSpPr/>
          <p:nvPr/>
        </p:nvSpPr>
        <p:spPr>
          <a:xfrm>
            <a:off x="-30570" y="-7790"/>
            <a:ext cx="30305783" cy="68464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ZoneTexte 17"/>
          <p:cNvSpPr txBox="1"/>
          <p:nvPr/>
        </p:nvSpPr>
        <p:spPr>
          <a:xfrm>
            <a:off x="-71697" y="352748"/>
            <a:ext cx="3030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de semestre, 2</a:t>
            </a:r>
            <a:r>
              <a:rPr lang="fr-CH" sz="2800" baseline="300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ème</a:t>
            </a:r>
            <a:r>
              <a:rPr lang="fr-CH" sz="2800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année de Bachelor en informatique en HES</a:t>
            </a:r>
            <a:endParaRPr lang="fr-CH" sz="280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-652917" y="5207512"/>
            <a:ext cx="3027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4400" b="1" dirty="0" smtClean="0"/>
              <a:t>Bastien </a:t>
            </a:r>
            <a:r>
              <a:rPr lang="fr-CH" sz="4400" b="1" dirty="0" err="1" smtClean="0"/>
              <a:t>Burri</a:t>
            </a:r>
            <a:r>
              <a:rPr lang="fr-CH" sz="4400" b="1" dirty="0" smtClean="0"/>
              <a:t>, Kevin </a:t>
            </a:r>
            <a:r>
              <a:rPr lang="fr-CH" sz="4400" b="1" dirty="0" err="1" smtClean="0"/>
              <a:t>Vulliemin</a:t>
            </a:r>
            <a:r>
              <a:rPr lang="fr-CH" sz="4400" b="1" dirty="0" smtClean="0"/>
              <a:t>, Mattieu </a:t>
            </a:r>
            <a:r>
              <a:rPr lang="fr-CH" sz="4400" b="1" dirty="0" err="1" smtClean="0"/>
              <a:t>Bandelier</a:t>
            </a:r>
            <a:r>
              <a:rPr lang="fr-CH" sz="4400" b="1" dirty="0"/>
              <a:t> </a:t>
            </a:r>
            <a:r>
              <a:rPr lang="fr-CH" sz="4400" b="1" dirty="0" smtClean="0"/>
              <a:t>et Nicolas Gonin</a:t>
            </a:r>
            <a:endParaRPr lang="fr-CH" sz="44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-386134" y="5986721"/>
            <a:ext cx="3030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800" dirty="0" smtClean="0"/>
              <a:t>Professeur responsable: </a:t>
            </a:r>
            <a:r>
              <a:rPr lang="fr-CH" sz="2800" dirty="0" err="1" smtClean="0"/>
              <a:t>Stephane</a:t>
            </a:r>
            <a:r>
              <a:rPr lang="fr-CH" sz="2800" dirty="0" smtClean="0"/>
              <a:t> Gobron</a:t>
            </a:r>
            <a:endParaRPr lang="fr-CH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733" y="41389601"/>
            <a:ext cx="6053917" cy="9931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4" y="41484651"/>
            <a:ext cx="3645924" cy="993196"/>
          </a:xfrm>
          <a:prstGeom prst="rect">
            <a:avLst/>
          </a:prstGeom>
        </p:spPr>
      </p:pic>
      <p:grpSp>
        <p:nvGrpSpPr>
          <p:cNvPr id="41" name="Groupe 40"/>
          <p:cNvGrpSpPr/>
          <p:nvPr/>
        </p:nvGrpSpPr>
        <p:grpSpPr>
          <a:xfrm>
            <a:off x="1553103" y="1457118"/>
            <a:ext cx="26427310" cy="3019735"/>
            <a:chOff x="1658709" y="1061747"/>
            <a:chExt cx="26427310" cy="3019735"/>
          </a:xfrm>
        </p:grpSpPr>
        <p:sp>
          <p:nvSpPr>
            <p:cNvPr id="22" name="ZoneTexte 21"/>
            <p:cNvSpPr txBox="1"/>
            <p:nvPr/>
          </p:nvSpPr>
          <p:spPr>
            <a:xfrm>
              <a:off x="2386771" y="1305587"/>
              <a:ext cx="24505920" cy="255454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0" b="1" dirty="0"/>
                <a:t>Réalisation </a:t>
              </a:r>
              <a:r>
                <a:rPr lang="fr-FR" sz="8000" b="1" dirty="0" smtClean="0"/>
                <a:t>d’une </a:t>
              </a:r>
              <a:r>
                <a:rPr lang="fr-FR" sz="8000" b="1" dirty="0"/>
                <a:t>animation permettant la résolution d’un système de m équations à n inconnues</a:t>
              </a:r>
              <a:endParaRPr lang="fr-CH" sz="8000" b="1" dirty="0"/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1658710" y="4081482"/>
              <a:ext cx="264273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1658709" y="1061747"/>
              <a:ext cx="264273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ZoneTexte 46"/>
          <p:cNvSpPr txBox="1"/>
          <p:nvPr/>
        </p:nvSpPr>
        <p:spPr>
          <a:xfrm>
            <a:off x="-38786011" y="-1130635"/>
            <a:ext cx="161548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5400" dirty="0">
                <a:solidFill>
                  <a:schemeClr val="bg1"/>
                </a:solidFill>
              </a:rPr>
              <a:t>Vous voulez construire 3 étagères et vous avez 5 mètres de bois.</a:t>
            </a:r>
          </a:p>
          <a:p>
            <a:pPr algn="just"/>
            <a:r>
              <a:rPr lang="fr-CH" sz="5400" dirty="0">
                <a:solidFill>
                  <a:schemeClr val="bg1"/>
                </a:solidFill>
              </a:rPr>
              <a:t>La longueur de la 1ère étagère doit être supérieure de 5 mètres au triple de la longueur de la 3éme étagère moins la longueur de la 2ème.</a:t>
            </a:r>
          </a:p>
          <a:p>
            <a:pPr algn="just"/>
            <a:r>
              <a:rPr lang="fr-CH" sz="5400" dirty="0">
                <a:solidFill>
                  <a:schemeClr val="bg1"/>
                </a:solidFill>
              </a:rPr>
              <a:t>De plus vous voulez que la 3e étagère soit 2 fois plus petite que la 1ére étagère.</a:t>
            </a:r>
          </a:p>
          <a:p>
            <a:pPr algn="just"/>
            <a:endParaRPr lang="fr-CH" sz="54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465382" y="7570848"/>
            <a:ext cx="29522613" cy="33756414"/>
            <a:chOff x="465382" y="7570848"/>
            <a:chExt cx="29522613" cy="41433428"/>
          </a:xfrm>
        </p:grpSpPr>
        <p:grpSp>
          <p:nvGrpSpPr>
            <p:cNvPr id="57" name="Groupe 56"/>
            <p:cNvGrpSpPr/>
            <p:nvPr/>
          </p:nvGrpSpPr>
          <p:grpSpPr>
            <a:xfrm>
              <a:off x="559149" y="17611683"/>
              <a:ext cx="29156914" cy="9093363"/>
              <a:chOff x="543864" y="7570848"/>
              <a:chExt cx="29156914" cy="9093363"/>
            </a:xfrm>
          </p:grpSpPr>
          <p:sp>
            <p:nvSpPr>
              <p:cNvPr id="58" name="Rectangle à coins arrondis 57"/>
              <p:cNvSpPr/>
              <p:nvPr/>
            </p:nvSpPr>
            <p:spPr>
              <a:xfrm>
                <a:off x="543864" y="7570848"/>
                <a:ext cx="29156914" cy="909336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H" b="1" dirty="0">
                    <a:solidFill>
                      <a:schemeClr val="tx1"/>
                    </a:solidFill>
                  </a:rPr>
                  <a:t>Vulgarisation mathématique</a:t>
                </a:r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900715" y="9423474"/>
                <a:ext cx="10824709" cy="6328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pl-PL" sz="8800" dirty="0"/>
                  <a:t>x + y + z = 5</a:t>
                </a:r>
              </a:p>
              <a:p>
                <a:pPr algn="ctr"/>
                <a:r>
                  <a:rPr lang="fr-CH" sz="8800" dirty="0"/>
                  <a:t>  </a:t>
                </a:r>
                <a:r>
                  <a:rPr lang="pl-PL" sz="8800" dirty="0"/>
                  <a:t>x = 3z</a:t>
                </a:r>
                <a:r>
                  <a:rPr lang="fr-CH" sz="8800" dirty="0"/>
                  <a:t> – y + </a:t>
                </a:r>
                <a:r>
                  <a:rPr lang="fr-CH" sz="8800" dirty="0" smtClean="0"/>
                  <a:t>5</a:t>
                </a:r>
              </a:p>
              <a:p>
                <a:pPr algn="ctr"/>
                <a:r>
                  <a:rPr lang="pl-PL" sz="8800" dirty="0" smtClean="0"/>
                  <a:t>z </a:t>
                </a:r>
                <a:r>
                  <a:rPr lang="pl-PL" sz="8800" dirty="0"/>
                  <a:t>= </a:t>
                </a:r>
                <a:r>
                  <a:rPr lang="pl-PL" sz="8800" dirty="0" smtClean="0"/>
                  <a:t>0.5x</a:t>
                </a:r>
                <a:endParaRPr lang="fr-CH" sz="88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15884842" y="11618205"/>
                <a:ext cx="112797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6000" dirty="0"/>
                  <a:t>Vous traduisez le problème en un système d’équations linéaire.</a:t>
                </a:r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543864" y="7570848"/>
              <a:ext cx="29444131" cy="9093363"/>
              <a:chOff x="543864" y="7570848"/>
              <a:chExt cx="29444131" cy="9093363"/>
            </a:xfrm>
          </p:grpSpPr>
          <p:sp>
            <p:nvSpPr>
              <p:cNvPr id="49" name="Rectangle à coins arrondis 48"/>
              <p:cNvSpPr/>
              <p:nvPr/>
            </p:nvSpPr>
            <p:spPr>
              <a:xfrm>
                <a:off x="543864" y="7570848"/>
                <a:ext cx="29156914" cy="909336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H" b="1" dirty="0" smtClean="0">
                    <a:solidFill>
                      <a:schemeClr val="tx1"/>
                    </a:solidFill>
                  </a:rPr>
                  <a:t>Description du problème</a:t>
                </a:r>
                <a:endParaRPr lang="fr-CH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e 24"/>
              <p:cNvGrpSpPr/>
              <p:nvPr/>
            </p:nvGrpSpPr>
            <p:grpSpPr>
              <a:xfrm>
                <a:off x="900715" y="9423474"/>
                <a:ext cx="17467290" cy="6328455"/>
                <a:chOff x="14233916" y="10551704"/>
                <a:chExt cx="17467290" cy="6450569"/>
              </a:xfrm>
            </p:grpSpPr>
            <p:sp>
              <p:nvSpPr>
                <p:cNvPr id="8" name="Rectangle à coins arrondis 7"/>
                <p:cNvSpPr/>
                <p:nvPr/>
              </p:nvSpPr>
              <p:spPr>
                <a:xfrm>
                  <a:off x="14233916" y="10551704"/>
                  <a:ext cx="17467290" cy="645056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ctr"/>
                <a:lstStyle/>
                <a:p>
                  <a:pPr algn="ctr"/>
                  <a:endParaRPr lang="fr-CH" sz="4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5173507" y="11517458"/>
                  <a:ext cx="16036938" cy="46116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CH" sz="4800" dirty="0">
                      <a:solidFill>
                        <a:schemeClr val="bg1"/>
                      </a:solidFill>
                    </a:rPr>
                    <a:t>Vous voulez construire 3 étagères et vous avez 5 mètres de bois.</a:t>
                  </a:r>
                </a:p>
                <a:p>
                  <a:pPr algn="just"/>
                  <a:r>
                    <a:rPr lang="fr-CH" sz="4800" dirty="0">
                      <a:solidFill>
                        <a:schemeClr val="bg1"/>
                      </a:solidFill>
                    </a:rPr>
                    <a:t>La longueur de la 1ère étagère doit être supérieure de 5 mètres au triple de la longueur de la 3éme étagère moins la longueur de la 2ème.</a:t>
                  </a:r>
                </a:p>
                <a:p>
                  <a:pPr algn="just"/>
                  <a:r>
                    <a:rPr lang="fr-CH" sz="4800" dirty="0">
                      <a:solidFill>
                        <a:schemeClr val="bg1"/>
                      </a:solidFill>
                    </a:rPr>
                    <a:t>L</a:t>
                  </a:r>
                  <a:r>
                    <a:rPr lang="fr-CH" sz="4800" dirty="0" smtClean="0">
                      <a:solidFill>
                        <a:schemeClr val="bg1"/>
                      </a:solidFill>
                    </a:rPr>
                    <a:t>a </a:t>
                  </a:r>
                  <a:r>
                    <a:rPr lang="fr-CH" sz="4800" dirty="0">
                      <a:solidFill>
                        <a:schemeClr val="bg1"/>
                      </a:solidFill>
                    </a:rPr>
                    <a:t>3e </a:t>
                  </a:r>
                  <a:r>
                    <a:rPr lang="fr-CH" sz="4800">
                      <a:solidFill>
                        <a:schemeClr val="bg1"/>
                      </a:solidFill>
                    </a:rPr>
                    <a:t>étagère </a:t>
                  </a:r>
                  <a:r>
                    <a:rPr lang="fr-CH" sz="4800" smtClean="0">
                      <a:solidFill>
                        <a:schemeClr val="bg1"/>
                      </a:solidFill>
                    </a:rPr>
                    <a:t>doit être 2 </a:t>
                  </a:r>
                  <a:r>
                    <a:rPr lang="fr-CH" sz="4800" dirty="0">
                      <a:solidFill>
                        <a:schemeClr val="bg1"/>
                      </a:solidFill>
                    </a:rPr>
                    <a:t>fois plus petite que la </a:t>
                  </a:r>
                  <a:r>
                    <a:rPr lang="fr-CH" sz="4800" dirty="0" smtClean="0">
                      <a:solidFill>
                        <a:schemeClr val="bg1"/>
                      </a:solidFill>
                    </a:rPr>
                    <a:t>1ére </a:t>
                  </a:r>
                  <a:r>
                    <a:rPr lang="fr-CH" sz="4800" dirty="0">
                      <a:solidFill>
                        <a:schemeClr val="bg1"/>
                      </a:solidFill>
                    </a:rPr>
                    <a:t>étagère.</a:t>
                  </a:r>
                </a:p>
                <a:p>
                  <a:pPr algn="just"/>
                  <a:endParaRPr lang="fr-CH" sz="4800" dirty="0"/>
                </a:p>
              </p:txBody>
            </p:sp>
          </p:grpSp>
          <p:sp>
            <p:nvSpPr>
              <p:cNvPr id="26" name="ZoneTexte 25"/>
              <p:cNvSpPr txBox="1"/>
              <p:nvPr/>
            </p:nvSpPr>
            <p:spPr>
              <a:xfrm>
                <a:off x="18708282" y="10972001"/>
                <a:ext cx="112797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6000" dirty="0" smtClean="0"/>
                  <a:t>Ne </a:t>
                </a:r>
                <a:r>
                  <a:rPr lang="fr-CH" sz="6000" dirty="0"/>
                  <a:t>vous affolez pas ! Ce problème peut aisément être résolu à l'aide de simple système </a:t>
                </a:r>
              </a:p>
            </p:txBody>
          </p:sp>
        </p:grpSp>
        <p:sp>
          <p:nvSpPr>
            <p:cNvPr id="48" name="Flèche vers le bas 47"/>
            <p:cNvSpPr/>
            <p:nvPr/>
          </p:nvSpPr>
          <p:spPr>
            <a:xfrm>
              <a:off x="3972798" y="16075585"/>
              <a:ext cx="2929348" cy="30470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4" name="Groupe 33"/>
            <p:cNvGrpSpPr/>
            <p:nvPr/>
          </p:nvGrpSpPr>
          <p:grpSpPr>
            <a:xfrm>
              <a:off x="465382" y="27677186"/>
              <a:ext cx="29156914" cy="9093363"/>
              <a:chOff x="543864" y="7570848"/>
              <a:chExt cx="29156914" cy="9093363"/>
            </a:xfrm>
          </p:grpSpPr>
          <p:sp>
            <p:nvSpPr>
              <p:cNvPr id="35" name="Rectangle à coins arrondis 34"/>
              <p:cNvSpPr/>
              <p:nvPr/>
            </p:nvSpPr>
            <p:spPr>
              <a:xfrm>
                <a:off x="543864" y="7570848"/>
                <a:ext cx="29156914" cy="909336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H" b="1" dirty="0" smtClean="0">
                    <a:solidFill>
                      <a:schemeClr val="tx1"/>
                    </a:solidFill>
                  </a:rPr>
                  <a:t>Résolution algébrique</a:t>
                </a:r>
                <a:endParaRPr lang="fr-CH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900715" y="9423474"/>
                <a:ext cx="10824709" cy="63284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/>
                <a:r>
                  <a:rPr lang="fr-CH" sz="8800" dirty="0"/>
                  <a:t>x = 1.6 mètres</a:t>
                </a:r>
              </a:p>
              <a:p>
                <a:pPr algn="ctr"/>
                <a:r>
                  <a:rPr lang="fr-CH" sz="8800" dirty="0"/>
                  <a:t>y = 2.6 mètres</a:t>
                </a:r>
              </a:p>
              <a:p>
                <a:pPr algn="ctr"/>
                <a:r>
                  <a:rPr lang="fr-CH" sz="8800" dirty="0"/>
                  <a:t>z = 0.8 mètre</a:t>
                </a: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5884842" y="11618205"/>
                <a:ext cx="1127971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6000" dirty="0"/>
                  <a:t>Vous avez résolu le système à l’aide de notre programme.</a:t>
                </a:r>
              </a:p>
              <a:p>
                <a:r>
                  <a:rPr lang="fr-CH" sz="6000" dirty="0" smtClean="0"/>
                  <a:t>.</a:t>
                </a:r>
                <a:endParaRPr lang="fr-CH" sz="6000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543864" y="37718021"/>
              <a:ext cx="29156914" cy="11286255"/>
              <a:chOff x="-31819025" y="10045164"/>
              <a:chExt cx="29156914" cy="11286255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-31819025" y="10045164"/>
                <a:ext cx="29156914" cy="11141502"/>
                <a:chOff x="543864" y="7570848"/>
                <a:chExt cx="29156914" cy="9093363"/>
              </a:xfrm>
            </p:grpSpPr>
            <p:sp>
              <p:nvSpPr>
                <p:cNvPr id="44" name="Rectangle à coins arrondis 43"/>
                <p:cNvSpPr/>
                <p:nvPr/>
              </p:nvSpPr>
              <p:spPr>
                <a:xfrm>
                  <a:off x="543864" y="7570848"/>
                  <a:ext cx="29156914" cy="9093363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CH" b="1" dirty="0" smtClean="0">
                      <a:solidFill>
                        <a:schemeClr val="tx1"/>
                      </a:solidFill>
                    </a:rPr>
                    <a:t>Visualisation géométrique</a:t>
                  </a:r>
                  <a:endParaRPr lang="fr-CH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ZoneTexte 45"/>
                <p:cNvSpPr txBox="1"/>
                <p:nvPr/>
              </p:nvSpPr>
              <p:spPr>
                <a:xfrm>
                  <a:off x="15884842" y="11618205"/>
                  <a:ext cx="11279713" cy="17539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6000" dirty="0"/>
                    <a:t>Vous pouvez visualiser la situation pour les système à trois inconnues.</a:t>
                  </a:r>
                </a:p>
              </p:txBody>
            </p:sp>
          </p:grpSp>
          <p:grpSp>
            <p:nvGrpSpPr>
              <p:cNvPr id="9" name="Groupe 8"/>
              <p:cNvGrpSpPr/>
              <p:nvPr/>
            </p:nvGrpSpPr>
            <p:grpSpPr>
              <a:xfrm>
                <a:off x="-31337623" y="11997002"/>
                <a:ext cx="11477663" cy="9334417"/>
                <a:chOff x="1100619" y="33115039"/>
                <a:chExt cx="11477663" cy="9514535"/>
              </a:xfrm>
            </p:grpSpPr>
            <p:sp>
              <p:nvSpPr>
                <p:cNvPr id="13" name="Rectangle à coins arrondis 12"/>
                <p:cNvSpPr/>
                <p:nvPr/>
              </p:nvSpPr>
              <p:spPr>
                <a:xfrm>
                  <a:off x="1100619" y="33115039"/>
                  <a:ext cx="11477663" cy="866033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sz="4400" dirty="0"/>
                </a:p>
              </p:txBody>
            </p:sp>
            <p:pic>
              <p:nvPicPr>
                <p:cNvPr id="2" name="Image 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6354" y="33731982"/>
                  <a:ext cx="8688012" cy="8897592"/>
                </a:xfrm>
                <a:prstGeom prst="rect">
                  <a:avLst/>
                </a:prstGeom>
              </p:spPr>
            </p:pic>
          </p:grpSp>
        </p:grpSp>
        <p:sp>
          <p:nvSpPr>
            <p:cNvPr id="51" name="Flèche vers le bas 50"/>
            <p:cNvSpPr/>
            <p:nvPr/>
          </p:nvSpPr>
          <p:spPr>
            <a:xfrm>
              <a:off x="3915659" y="36320201"/>
              <a:ext cx="2929348" cy="30470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Flèche vers le bas 51"/>
            <p:cNvSpPr/>
            <p:nvPr/>
          </p:nvSpPr>
          <p:spPr>
            <a:xfrm>
              <a:off x="4111306" y="26134462"/>
              <a:ext cx="2929348" cy="30470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692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245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Gonin</dc:creator>
  <cp:lastModifiedBy>Nicolas Gonin</cp:lastModifiedBy>
  <cp:revision>28</cp:revision>
  <dcterms:created xsi:type="dcterms:W3CDTF">2015-05-18T14:09:36Z</dcterms:created>
  <dcterms:modified xsi:type="dcterms:W3CDTF">2015-06-03T11:19:49Z</dcterms:modified>
</cp:coreProperties>
</file>