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  <p:sldMasterId id="2147483677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6" r:id="rId11"/>
    <p:sldId id="265" r:id="rId12"/>
    <p:sldId id="268" r:id="rId13"/>
    <p:sldId id="269" r:id="rId14"/>
    <p:sldId id="270" r:id="rId15"/>
    <p:sldId id="272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F3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7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23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2B15C-CED5-4376-841D-FD6A2CD08A5D}" type="datetimeFigureOut">
              <a:rPr lang="fr-CH" smtClean="0"/>
              <a:t>06.06.2015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4F23B-849F-4EB0-9FED-2C38E4A896C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897419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51C4D-42E3-44C2-8025-45DEF85D17C8}" type="datetimeFigureOut">
              <a:rPr lang="fr-CH" smtClean="0"/>
              <a:t>06.06.2015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D1F0F-A526-402A-A10E-20C27801EF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262317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101482"/>
            <a:ext cx="6858000" cy="1162294"/>
          </a:xfrm>
        </p:spPr>
        <p:txBody>
          <a:bodyPr>
            <a:normAutofit/>
          </a:bodyPr>
          <a:lstStyle>
            <a:lvl1pPr marL="0" indent="0" algn="ctr">
              <a:buNone/>
              <a:defRPr sz="3200" b="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11" name="Espace réservé du contenu 9"/>
          <p:cNvSpPr>
            <a:spLocks noGrp="1"/>
          </p:cNvSpPr>
          <p:nvPr>
            <p:ph sz="quarter" idx="10" hasCustomPrompt="1"/>
          </p:nvPr>
        </p:nvSpPr>
        <p:spPr>
          <a:xfrm>
            <a:off x="270163" y="913651"/>
            <a:ext cx="8607137" cy="2086725"/>
          </a:xfrm>
          <a:gradFill flip="none" rotWithShape="0">
            <a:gsLst>
              <a:gs pos="78000">
                <a:schemeClr val="tx1">
                  <a:alpha val="50000"/>
                </a:schemeClr>
              </a:gs>
              <a:gs pos="23000">
                <a:schemeClr val="tx1">
                  <a:alpha val="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effectLst>
            <a:softEdge rad="381000"/>
          </a:effectLst>
        </p:spPr>
        <p:txBody>
          <a:bodyPr anchor="b">
            <a:spAutoFit/>
          </a:bodyPr>
          <a:lstStyle>
            <a:lvl1pPr marL="0" indent="0" algn="ctr">
              <a:buNone/>
              <a:defRPr sz="7200" b="1">
                <a:effectLst>
                  <a:reflection blurRad="6350" stA="21000" endPos="46000" dir="5400000" sy="-100000" algn="bl" rotWithShape="0"/>
                </a:effectLst>
              </a:defRPr>
            </a:lvl1pPr>
          </a:lstStyle>
          <a:p>
            <a:pPr lvl="0"/>
            <a:r>
              <a:rPr lang="fr-FR" dirty="0" smtClean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91927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2341" y="6118792"/>
            <a:ext cx="850540" cy="580000"/>
          </a:xfrm>
        </p:spPr>
        <p:txBody>
          <a:bodyPr/>
          <a:lstStyle/>
          <a:p>
            <a:fld id="{C214D402-94C6-4E56-8BC2-0A53FF3B77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5760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italis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190" y="1412111"/>
            <a:ext cx="5304734" cy="4598271"/>
          </a:xfrm>
        </p:spPr>
        <p:txBody>
          <a:bodyPr/>
          <a:lstStyle>
            <a:lvl1pPr algn="l">
              <a:defRPr b="1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6274966" y="1412110"/>
            <a:ext cx="1965284" cy="4598272"/>
          </a:xfrm>
          <a:prstGeom prst="rect">
            <a:avLst/>
          </a:prstGeom>
          <a:noFill/>
        </p:spPr>
        <p:txBody>
          <a:bodyPr wrap="square" lIns="90000" rtlCol="0">
            <a:normAutofit fontScale="85000" lnSpcReduction="10000"/>
          </a:bodyPr>
          <a:lstStyle/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r>
              <a:rPr lang="fr-CH" sz="2400" b="1" dirty="0" smtClean="0">
                <a:solidFill>
                  <a:schemeClr val="bg1"/>
                </a:solidFill>
              </a:rPr>
              <a:t>Initialisation</a:t>
            </a:r>
          </a:p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r>
              <a:rPr lang="fr-CH" sz="2400" dirty="0" smtClean="0">
                <a:solidFill>
                  <a:schemeClr val="bg1"/>
                </a:solidFill>
              </a:rPr>
              <a:t>Planification</a:t>
            </a:r>
          </a:p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r>
              <a:rPr lang="fr-CH" sz="2400" dirty="0" smtClean="0">
                <a:solidFill>
                  <a:schemeClr val="bg1"/>
                </a:solidFill>
              </a:rPr>
              <a:t>Exécution</a:t>
            </a:r>
          </a:p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r>
              <a:rPr lang="fr-CH" sz="2400" dirty="0" smtClean="0">
                <a:solidFill>
                  <a:schemeClr val="bg1"/>
                </a:solidFill>
              </a:rPr>
              <a:t>Clôture</a:t>
            </a:r>
          </a:p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endParaRPr lang="fr-CH" sz="2400" dirty="0">
              <a:solidFill>
                <a:schemeClr val="bg1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0"/>
          </p:nvPr>
        </p:nvSpPr>
        <p:spPr>
          <a:xfrm>
            <a:off x="7622340" y="6118792"/>
            <a:ext cx="808595" cy="580000"/>
          </a:xfrm>
        </p:spPr>
        <p:txBody>
          <a:bodyPr/>
          <a:lstStyle/>
          <a:p>
            <a:fld id="{C214D402-94C6-4E56-8BC2-0A53FF3B7787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3185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190" y="1412111"/>
            <a:ext cx="5304734" cy="4598271"/>
          </a:xfrm>
        </p:spPr>
        <p:txBody>
          <a:bodyPr/>
          <a:lstStyle>
            <a:lvl1pPr algn="l">
              <a:defRPr b="1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6206923" y="1412110"/>
            <a:ext cx="2173677" cy="4598272"/>
          </a:xfrm>
          <a:prstGeom prst="rect">
            <a:avLst/>
          </a:prstGeom>
          <a:noFill/>
        </p:spPr>
        <p:txBody>
          <a:bodyPr wrap="square" lIns="90000" rtlCol="0">
            <a:normAutofit fontScale="92500"/>
          </a:bodyPr>
          <a:lstStyle/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r>
              <a:rPr lang="fr-CH" sz="2400" b="0" dirty="0" smtClean="0">
                <a:solidFill>
                  <a:schemeClr val="bg1"/>
                </a:solidFill>
              </a:rPr>
              <a:t>Initialisation</a:t>
            </a:r>
          </a:p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r>
              <a:rPr lang="fr-CH" sz="2400" b="1" dirty="0" smtClean="0">
                <a:solidFill>
                  <a:schemeClr val="bg1"/>
                </a:solidFill>
              </a:rPr>
              <a:t>Planification</a:t>
            </a:r>
          </a:p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r>
              <a:rPr lang="fr-CH" sz="2400" dirty="0" smtClean="0">
                <a:solidFill>
                  <a:schemeClr val="bg1"/>
                </a:solidFill>
              </a:rPr>
              <a:t>Exécution</a:t>
            </a:r>
          </a:p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r>
              <a:rPr lang="fr-CH" sz="2400" dirty="0" smtClean="0">
                <a:solidFill>
                  <a:schemeClr val="bg1"/>
                </a:solidFill>
              </a:rPr>
              <a:t>Clôture</a:t>
            </a:r>
          </a:p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endParaRPr lang="fr-CH" sz="2400" dirty="0">
              <a:solidFill>
                <a:schemeClr val="bg1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0"/>
          </p:nvPr>
        </p:nvSpPr>
        <p:spPr>
          <a:xfrm>
            <a:off x="7622340" y="6118792"/>
            <a:ext cx="758261" cy="580000"/>
          </a:xfrm>
        </p:spPr>
        <p:txBody>
          <a:bodyPr/>
          <a:lstStyle/>
          <a:p>
            <a:fld id="{C214D402-94C6-4E56-8BC2-0A53FF3B7787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3903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éc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190" y="1412111"/>
            <a:ext cx="5304734" cy="4598271"/>
          </a:xfrm>
        </p:spPr>
        <p:txBody>
          <a:bodyPr/>
          <a:lstStyle>
            <a:lvl1pPr algn="l">
              <a:defRPr b="1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6283354" y="1412110"/>
            <a:ext cx="1956895" cy="4598272"/>
          </a:xfrm>
          <a:prstGeom prst="rect">
            <a:avLst/>
          </a:prstGeom>
          <a:noFill/>
        </p:spPr>
        <p:txBody>
          <a:bodyPr wrap="square" lIns="90000" rtlCol="0">
            <a:normAutofit fontScale="85000" lnSpcReduction="10000"/>
          </a:bodyPr>
          <a:lstStyle/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r>
              <a:rPr lang="fr-CH" sz="2400" b="0" dirty="0" smtClean="0">
                <a:solidFill>
                  <a:schemeClr val="bg1"/>
                </a:solidFill>
              </a:rPr>
              <a:t>Initialisation</a:t>
            </a:r>
          </a:p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r>
              <a:rPr lang="fr-CH" sz="2400" b="0" dirty="0" smtClean="0">
                <a:solidFill>
                  <a:schemeClr val="bg1"/>
                </a:solidFill>
              </a:rPr>
              <a:t>Planification</a:t>
            </a:r>
          </a:p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r>
              <a:rPr lang="fr-CH" sz="2400" b="1" dirty="0" smtClean="0">
                <a:solidFill>
                  <a:schemeClr val="bg1"/>
                </a:solidFill>
              </a:rPr>
              <a:t>Exécution</a:t>
            </a:r>
          </a:p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r>
              <a:rPr lang="fr-CH" sz="2400" dirty="0" smtClean="0">
                <a:solidFill>
                  <a:schemeClr val="bg1"/>
                </a:solidFill>
              </a:rPr>
              <a:t>Clôture</a:t>
            </a:r>
          </a:p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endParaRPr lang="fr-CH" sz="2400" dirty="0">
              <a:solidFill>
                <a:schemeClr val="bg1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0"/>
          </p:nvPr>
        </p:nvSpPr>
        <p:spPr>
          <a:xfrm>
            <a:off x="7622340" y="6118792"/>
            <a:ext cx="758261" cy="580000"/>
          </a:xfrm>
        </p:spPr>
        <p:txBody>
          <a:bodyPr/>
          <a:lstStyle/>
          <a:p>
            <a:fld id="{C214D402-94C6-4E56-8BC2-0A53FF3B7787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7696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ô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190" y="1412111"/>
            <a:ext cx="5304734" cy="4598271"/>
          </a:xfrm>
        </p:spPr>
        <p:txBody>
          <a:bodyPr/>
          <a:lstStyle>
            <a:lvl1pPr algn="l">
              <a:defRPr b="1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6291744" y="1412110"/>
            <a:ext cx="1948506" cy="4598272"/>
          </a:xfrm>
          <a:prstGeom prst="rect">
            <a:avLst/>
          </a:prstGeom>
          <a:noFill/>
        </p:spPr>
        <p:txBody>
          <a:bodyPr wrap="square" lIns="90000" rtlCol="0">
            <a:normAutofit fontScale="85000" lnSpcReduction="10000"/>
          </a:bodyPr>
          <a:lstStyle/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r>
              <a:rPr lang="fr-CH" sz="2400" b="0" dirty="0" smtClean="0">
                <a:solidFill>
                  <a:schemeClr val="bg1"/>
                </a:solidFill>
              </a:rPr>
              <a:t>Initialisation</a:t>
            </a:r>
          </a:p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r>
              <a:rPr lang="fr-CH" sz="2400" b="0" dirty="0" smtClean="0">
                <a:solidFill>
                  <a:schemeClr val="bg1"/>
                </a:solidFill>
              </a:rPr>
              <a:t>Planification</a:t>
            </a:r>
          </a:p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r>
              <a:rPr lang="fr-CH" sz="2400" dirty="0" smtClean="0">
                <a:solidFill>
                  <a:schemeClr val="bg1"/>
                </a:solidFill>
              </a:rPr>
              <a:t>Exécution</a:t>
            </a:r>
          </a:p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r>
              <a:rPr lang="fr-CH" sz="2400" b="1" dirty="0" smtClean="0">
                <a:solidFill>
                  <a:schemeClr val="bg1"/>
                </a:solidFill>
              </a:rPr>
              <a:t>Clôture</a:t>
            </a:r>
          </a:p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endParaRPr lang="fr-CH" sz="2400" dirty="0">
              <a:solidFill>
                <a:schemeClr val="bg1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0"/>
          </p:nvPr>
        </p:nvSpPr>
        <p:spPr>
          <a:xfrm>
            <a:off x="7622340" y="6118792"/>
            <a:ext cx="791817" cy="580000"/>
          </a:xfrm>
        </p:spPr>
        <p:txBody>
          <a:bodyPr/>
          <a:lstStyle/>
          <a:p>
            <a:fld id="{C214D402-94C6-4E56-8BC2-0A53FF3B7787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0466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alpha val="89000"/>
              </a:schemeClr>
            </a:gs>
            <a:gs pos="48000">
              <a:schemeClr val="tx1">
                <a:alpha val="62000"/>
              </a:schemeClr>
            </a:gs>
            <a:gs pos="100000">
              <a:schemeClr val="bg2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2189" y="284177"/>
            <a:ext cx="7338060" cy="10121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189" y="1412112"/>
            <a:ext cx="7338060" cy="3118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pic>
        <p:nvPicPr>
          <p:cNvPr id="13" name="Picture 2" descr="http://iasprod.ig.he-arc.ch/template/bpms/GP/img/interface/logoHes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209800"/>
            <a:ext cx="1724962" cy="98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/>
          <p:cNvPicPr/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45"/>
          <a:stretch/>
        </p:blipFill>
        <p:spPr bwMode="auto">
          <a:xfrm>
            <a:off x="5673904" y="5418950"/>
            <a:ext cx="2843597" cy="89284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19037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cap="none" baseline="0">
          <a:solidFill>
            <a:schemeClr val="bg1"/>
          </a:solidFill>
          <a:effectLst>
            <a:reflection blurRad="6350" stA="21000" endPos="46000" dir="5400000" sy="-100000" algn="bl" rotWithShape="0"/>
          </a:effectLst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Tx/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1">
                <a:alpha val="89000"/>
              </a:schemeClr>
            </a:gs>
            <a:gs pos="48000">
              <a:schemeClr val="tx1">
                <a:alpha val="62000"/>
              </a:schemeClr>
            </a:gs>
            <a:gs pos="100000">
              <a:schemeClr val="bg2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2189" y="680813"/>
            <a:ext cx="7338060" cy="615553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7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effectLst>
            <a:softEdge rad="381000"/>
          </a:effectLst>
        </p:spPr>
        <p:txBody>
          <a:bodyPr vert="horz" lIns="91440" tIns="45720" rIns="91440" bIns="45720" rtlCol="0" anchor="b">
            <a:sp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189" y="1412111"/>
            <a:ext cx="7338060" cy="4598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2340" y="6118792"/>
            <a:ext cx="858929" cy="580000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r-CH" dirty="0" smtClean="0"/>
              <a:t>Page </a:t>
            </a:r>
            <a:fld id="{C214D402-94C6-4E56-8BC2-0A53FF3B7787}" type="slidenum">
              <a:rPr lang="fr-CH" smtClean="0"/>
              <a:pPr/>
              <a:t>‹N°›</a:t>
            </a:fld>
            <a:endParaRPr lang="fr-CH" dirty="0"/>
          </a:p>
        </p:txBody>
      </p:sp>
      <p:pic>
        <p:nvPicPr>
          <p:cNvPr id="7" name="Image 6"/>
          <p:cNvPicPr/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45"/>
          <a:stretch/>
        </p:blipFill>
        <p:spPr bwMode="auto">
          <a:xfrm>
            <a:off x="902190" y="6118792"/>
            <a:ext cx="1847230" cy="58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32798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cap="none" baseline="0">
          <a:solidFill>
            <a:schemeClr val="bg1"/>
          </a:solidFill>
          <a:effectLst>
            <a:reflection blurRad="6350" stA="21000" endPos="46000" dir="5400000" sy="-100000" algn="bl" rotWithShape="0"/>
          </a:effectLst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Tx/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smtClean="0"/>
              <a:t>Année 2, Projet 2</a:t>
            </a:r>
          </a:p>
          <a:p>
            <a:r>
              <a:rPr lang="fr-CH" smtClean="0"/>
              <a:t>Défense des spécifications</a:t>
            </a:r>
            <a:endParaRPr lang="fr-CH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0"/>
          </p:nvPr>
        </p:nvSpPr>
        <p:spPr>
          <a:xfrm>
            <a:off x="270163" y="1910847"/>
            <a:ext cx="8607137" cy="1089529"/>
          </a:xfrm>
        </p:spPr>
        <p:txBody>
          <a:bodyPr/>
          <a:lstStyle/>
          <a:p>
            <a:r>
              <a:rPr lang="fr-CH" dirty="0" err="1" smtClean="0"/>
              <a:t>NSolver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4025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902189" y="157593"/>
            <a:ext cx="7338060" cy="1138773"/>
          </a:xfrm>
        </p:spPr>
        <p:txBody>
          <a:bodyPr/>
          <a:lstStyle/>
          <a:p>
            <a:r>
              <a:rPr lang="fr-CH" dirty="0" smtClean="0"/>
              <a:t>Résoudre une équation</a:t>
            </a:r>
            <a:br>
              <a:rPr lang="fr-CH" dirty="0" smtClean="0"/>
            </a:br>
            <a:r>
              <a:rPr lang="fr-CH" dirty="0" smtClean="0"/>
              <a:t>par étape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4D402-94C6-4E56-8BC2-0A53FF3B7787}" type="slidenum">
              <a:rPr lang="fr-CH" smtClean="0"/>
              <a:pPr/>
              <a:t>9</a:t>
            </a:fld>
            <a:endParaRPr lang="fr-CH" dirty="0"/>
          </a:p>
        </p:txBody>
      </p:sp>
      <p:pic>
        <p:nvPicPr>
          <p:cNvPr id="7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07" y="1502233"/>
            <a:ext cx="5658640" cy="4410691"/>
          </a:xfrm>
        </p:spPr>
      </p:pic>
      <p:sp>
        <p:nvSpPr>
          <p:cNvPr id="8" name="Ellipse 7"/>
          <p:cNvSpPr/>
          <p:nvPr/>
        </p:nvSpPr>
        <p:spPr>
          <a:xfrm>
            <a:off x="4110361" y="4030462"/>
            <a:ext cx="1260629" cy="56817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019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2989" y="492740"/>
            <a:ext cx="8096433" cy="537070"/>
          </a:xfrm>
        </p:spPr>
        <p:txBody>
          <a:bodyPr/>
          <a:lstStyle/>
          <a:p>
            <a:r>
              <a:rPr lang="fr-CH" sz="3400" dirty="0" smtClean="0"/>
              <a:t>Diagramme de séquence système</a:t>
            </a:r>
            <a:endParaRPr lang="fr-CH" sz="3400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89" y="1080410"/>
            <a:ext cx="7949892" cy="4987782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D402-94C6-4E56-8BC2-0A53FF3B7787}" type="slidenum">
              <a:rPr lang="fr-CH" smtClean="0"/>
              <a:pPr/>
              <a:t>10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7566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901700" y="165586"/>
            <a:ext cx="7570228" cy="890858"/>
          </a:xfrm>
        </p:spPr>
        <p:txBody>
          <a:bodyPr/>
          <a:lstStyle/>
          <a:p>
            <a:r>
              <a:rPr lang="fr-CH" dirty="0" smtClean="0"/>
              <a:t>Diagramme de communication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8693"/>
            <a:ext cx="9144000" cy="4524599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D402-94C6-4E56-8BC2-0A53FF3B7787}" type="slidenum">
              <a:rPr lang="fr-CH" smtClean="0"/>
              <a:pPr/>
              <a:t>11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70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1369" y="352340"/>
            <a:ext cx="7966603" cy="615553"/>
          </a:xfrm>
        </p:spPr>
        <p:txBody>
          <a:bodyPr/>
          <a:lstStyle/>
          <a:p>
            <a:r>
              <a:rPr lang="fr-CH" dirty="0" smtClean="0"/>
              <a:t>Diagramme de séquence détaillé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" y="1325576"/>
            <a:ext cx="9141090" cy="4285111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D402-94C6-4E56-8BC2-0A53FF3B7787}" type="slidenum">
              <a:rPr lang="fr-CH" smtClean="0"/>
              <a:pPr/>
              <a:t>12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2088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902189" y="680813"/>
            <a:ext cx="7338060" cy="615553"/>
          </a:xfrm>
        </p:spPr>
        <p:txBody>
          <a:bodyPr/>
          <a:lstStyle/>
          <a:p>
            <a:r>
              <a:rPr lang="fr-CH" dirty="0"/>
              <a:t>Sauvegarder </a:t>
            </a:r>
            <a:r>
              <a:rPr lang="fr-CH" dirty="0" smtClean="0"/>
              <a:t>un problème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4D402-94C6-4E56-8BC2-0A53FF3B7787}" type="slidenum">
              <a:rPr lang="fr-CH" smtClean="0"/>
              <a:pPr/>
              <a:t>13</a:t>
            </a:fld>
            <a:endParaRPr lang="fr-CH" dirty="0"/>
          </a:p>
        </p:txBody>
      </p:sp>
      <p:pic>
        <p:nvPicPr>
          <p:cNvPr id="7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07" y="1502233"/>
            <a:ext cx="5658640" cy="4410691"/>
          </a:xfrm>
        </p:spPr>
      </p:pic>
      <p:sp>
        <p:nvSpPr>
          <p:cNvPr id="8" name="Ellipse 7"/>
          <p:cNvSpPr/>
          <p:nvPr/>
        </p:nvSpPr>
        <p:spPr>
          <a:xfrm>
            <a:off x="2130641" y="3932808"/>
            <a:ext cx="1313895" cy="56817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9819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2989" y="492740"/>
            <a:ext cx="8096433" cy="537070"/>
          </a:xfrm>
        </p:spPr>
        <p:txBody>
          <a:bodyPr/>
          <a:lstStyle/>
          <a:p>
            <a:r>
              <a:rPr lang="fr-CH" sz="3400" dirty="0" smtClean="0"/>
              <a:t>Diagramme de séquence système</a:t>
            </a:r>
            <a:endParaRPr lang="fr-CH" sz="3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D402-94C6-4E56-8BC2-0A53FF3B7787}" type="slidenum">
              <a:rPr lang="fr-CH" smtClean="0"/>
              <a:pPr/>
              <a:t>14</a:t>
            </a:fld>
            <a:endParaRPr lang="fr-CH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60" y="1102155"/>
            <a:ext cx="7860322" cy="4670283"/>
          </a:xfrm>
        </p:spPr>
      </p:pic>
    </p:spTree>
    <p:extLst>
      <p:ext uri="{BB962C8B-B14F-4D97-AF65-F5344CB8AC3E}">
        <p14:creationId xmlns:p14="http://schemas.microsoft.com/office/powerpoint/2010/main" val="273178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901700" y="165586"/>
            <a:ext cx="7570228" cy="890858"/>
          </a:xfrm>
        </p:spPr>
        <p:txBody>
          <a:bodyPr/>
          <a:lstStyle/>
          <a:p>
            <a:r>
              <a:rPr lang="fr-CH" dirty="0" smtClean="0"/>
              <a:t>Diagramme de communication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D402-94C6-4E56-8BC2-0A53FF3B7787}" type="slidenum">
              <a:rPr lang="fr-CH" smtClean="0"/>
              <a:pPr/>
              <a:t>15</a:t>
            </a:fld>
            <a:endParaRPr lang="fr-CH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9685"/>
            <a:ext cx="9144000" cy="4435865"/>
          </a:xfrm>
        </p:spPr>
      </p:pic>
    </p:spTree>
    <p:extLst>
      <p:ext uri="{BB962C8B-B14F-4D97-AF65-F5344CB8AC3E}">
        <p14:creationId xmlns:p14="http://schemas.microsoft.com/office/powerpoint/2010/main" val="420113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Prototype</a:t>
            </a:r>
            <a:endParaRPr lang="fr-CH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4D402-94C6-4E56-8BC2-0A53FF3B7787}" type="slidenum">
              <a:rPr lang="fr-CH" smtClean="0"/>
              <a:pPr/>
              <a:t>16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1119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Poster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4D402-94C6-4E56-8BC2-0A53FF3B7787}" type="slidenum">
              <a:rPr lang="fr-CH" smtClean="0"/>
              <a:pPr/>
              <a:t>17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140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CH" dirty="0" smtClean="0"/>
              <a:t>Initialisation</a:t>
            </a:r>
          </a:p>
          <a:p>
            <a:pPr lvl="1"/>
            <a:r>
              <a:rPr lang="fr-CH" dirty="0" smtClean="0"/>
              <a:t>Cahiers des charges</a:t>
            </a:r>
          </a:p>
          <a:p>
            <a:pPr lvl="1"/>
            <a:r>
              <a:rPr lang="fr-CH" dirty="0" smtClean="0"/>
              <a:t>Cas d’utilisation</a:t>
            </a:r>
          </a:p>
          <a:p>
            <a:pPr lvl="1"/>
            <a:r>
              <a:rPr lang="fr-CH" dirty="0" smtClean="0"/>
              <a:t>Maquette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 smtClean="0"/>
              <a:t>Planification</a:t>
            </a:r>
          </a:p>
          <a:p>
            <a:pPr lvl="1"/>
            <a:r>
              <a:rPr lang="fr-CH" dirty="0" smtClean="0"/>
              <a:t>Distribution des rôles</a:t>
            </a:r>
          </a:p>
          <a:p>
            <a:pPr lvl="1"/>
            <a:r>
              <a:rPr lang="fr-CH" dirty="0" smtClean="0"/>
              <a:t>Planning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 smtClean="0"/>
              <a:t>Exécution</a:t>
            </a:r>
          </a:p>
          <a:p>
            <a:pPr lvl="1"/>
            <a:r>
              <a:rPr lang="fr-CH" dirty="0" smtClean="0"/>
              <a:t>Diagramme de classe</a:t>
            </a:r>
          </a:p>
          <a:p>
            <a:pPr lvl="1"/>
            <a:r>
              <a:rPr lang="fr-CH" dirty="0" smtClean="0"/>
              <a:t>Diagramme de communication</a:t>
            </a:r>
          </a:p>
          <a:p>
            <a:pPr lvl="1"/>
            <a:r>
              <a:rPr lang="fr-CH" dirty="0"/>
              <a:t>Diagramme </a:t>
            </a:r>
            <a:r>
              <a:rPr lang="fr-CH" dirty="0" smtClean="0"/>
              <a:t>de séquence système</a:t>
            </a:r>
          </a:p>
          <a:p>
            <a:pPr lvl="1"/>
            <a:r>
              <a:rPr lang="fr-CH" dirty="0" smtClean="0"/>
              <a:t>Diagramme de séquence détaillés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 smtClean="0"/>
              <a:t>Clôture</a:t>
            </a:r>
          </a:p>
          <a:p>
            <a:pPr lvl="1"/>
            <a:r>
              <a:rPr lang="fr-CH" dirty="0" smtClean="0"/>
              <a:t>Prototype</a:t>
            </a:r>
          </a:p>
          <a:p>
            <a:pPr lvl="1"/>
            <a:r>
              <a:rPr lang="fr-CH" dirty="0" smtClean="0"/>
              <a:t>Poster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D402-94C6-4E56-8BC2-0A53FF3B7787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5762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Cahiers des charges</a:t>
            </a:r>
            <a:endParaRPr lang="fr-CH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4D402-94C6-4E56-8BC2-0A53FF3B7787}" type="slidenum">
              <a:rPr lang="fr-CH" smtClean="0"/>
              <a:pPr/>
              <a:t>2</a:t>
            </a:fld>
            <a:endParaRPr lang="fr-CH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Résolution efficiente avec un algorithme performant sans animation d’un système de m équations à n inconnus.</a:t>
            </a:r>
            <a:endParaRPr lang="fr-CH" dirty="0"/>
          </a:p>
          <a:p>
            <a:endParaRPr lang="fr-CH" dirty="0" smtClean="0"/>
          </a:p>
          <a:p>
            <a:pPr lvl="0"/>
            <a:r>
              <a:rPr lang="fr-FR" dirty="0"/>
              <a:t>Résolution avec animation d'un système de maximum 5 équations à n inconnues.</a:t>
            </a:r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9902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Cas d’utilisation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4D402-94C6-4E56-8BC2-0A53FF3B7787}" type="slidenum">
              <a:rPr lang="fr-CH" smtClean="0"/>
              <a:pPr/>
              <a:t>3</a:t>
            </a:fld>
            <a:endParaRPr lang="fr-CH" dirty="0"/>
          </a:p>
        </p:txBody>
      </p:sp>
      <p:pic>
        <p:nvPicPr>
          <p:cNvPr id="5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61" y="1506230"/>
            <a:ext cx="5658640" cy="4410691"/>
          </a:xfrm>
        </p:spPr>
      </p:pic>
    </p:spTree>
    <p:extLst>
      <p:ext uri="{BB962C8B-B14F-4D97-AF65-F5344CB8AC3E}">
        <p14:creationId xmlns:p14="http://schemas.microsoft.com/office/powerpoint/2010/main" val="93365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753"/>
            <a:ext cx="9166756" cy="5948039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D402-94C6-4E56-8BC2-0A53FF3B7787}" type="slidenum">
              <a:rPr lang="fr-CH" smtClean="0"/>
              <a:pPr/>
              <a:t>4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220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Distribution des rôles</a:t>
            </a:r>
            <a:endParaRPr lang="fr-CH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00351" y="1810521"/>
            <a:ext cx="7221989" cy="4598271"/>
          </a:xfrm>
        </p:spPr>
        <p:txBody>
          <a:bodyPr>
            <a:normAutofit/>
          </a:bodyPr>
          <a:lstStyle/>
          <a:p>
            <a:r>
              <a:rPr lang="fr-CH" sz="1800" b="0" dirty="0" smtClean="0"/>
              <a:t>Chef de projet: </a:t>
            </a:r>
            <a:r>
              <a:rPr lang="fr-CH" sz="1800" dirty="0" smtClean="0"/>
              <a:t>Nicolas Gonin</a:t>
            </a:r>
          </a:p>
          <a:p>
            <a:r>
              <a:rPr lang="fr-CH" sz="1800" b="0" dirty="0"/>
              <a:t>Responsable métier: </a:t>
            </a:r>
            <a:r>
              <a:rPr lang="fr-CH" sz="1800" dirty="0"/>
              <a:t>Nicolas </a:t>
            </a:r>
            <a:r>
              <a:rPr lang="fr-CH" sz="1800" dirty="0" smtClean="0"/>
              <a:t>Gonin</a:t>
            </a:r>
          </a:p>
          <a:p>
            <a:r>
              <a:rPr lang="fr-CH" sz="1800" b="0" dirty="0" smtClean="0"/>
              <a:t>Responsable de l’intégration: </a:t>
            </a:r>
            <a:r>
              <a:rPr lang="fr-CH" sz="1800" dirty="0" smtClean="0"/>
              <a:t>Kevin </a:t>
            </a:r>
            <a:r>
              <a:rPr lang="fr-CH" sz="1800" dirty="0" err="1" smtClean="0"/>
              <a:t>Vulliemin</a:t>
            </a:r>
            <a:endParaRPr lang="fr-CH" sz="1800" dirty="0" smtClean="0"/>
          </a:p>
          <a:p>
            <a:r>
              <a:rPr lang="fr-CH" sz="1800" b="0" dirty="0" smtClean="0"/>
              <a:t>Responsable du Design général: </a:t>
            </a:r>
            <a:r>
              <a:rPr lang="fr-CH" sz="1800" dirty="0" smtClean="0"/>
              <a:t>Kevin </a:t>
            </a:r>
            <a:r>
              <a:rPr lang="fr-CH" sz="1800" dirty="0" err="1" smtClean="0"/>
              <a:t>Vulliemin</a:t>
            </a:r>
            <a:endParaRPr lang="fr-CH" sz="1800" dirty="0" smtClean="0"/>
          </a:p>
          <a:p>
            <a:r>
              <a:rPr lang="fr-CH" sz="1800" b="0" dirty="0" smtClean="0"/>
              <a:t>Responsable module graphique: </a:t>
            </a:r>
            <a:r>
              <a:rPr lang="fr-CH" sz="1800" dirty="0" smtClean="0"/>
              <a:t>Matthieu </a:t>
            </a:r>
            <a:r>
              <a:rPr lang="fr-CH" sz="1800" dirty="0" err="1" smtClean="0"/>
              <a:t>Bandelier</a:t>
            </a:r>
            <a:endParaRPr lang="fr-CH" sz="1800" dirty="0" smtClean="0"/>
          </a:p>
          <a:p>
            <a:r>
              <a:rPr lang="fr-CH" sz="1800" b="0" dirty="0"/>
              <a:t>Responsable des spécifications: </a:t>
            </a:r>
            <a:r>
              <a:rPr lang="fr-CH" sz="1800" dirty="0"/>
              <a:t>Matthieu </a:t>
            </a:r>
            <a:r>
              <a:rPr lang="fr-CH" sz="1800" dirty="0" err="1" smtClean="0"/>
              <a:t>Bandelier</a:t>
            </a:r>
            <a:endParaRPr lang="fr-CH" sz="1800" dirty="0"/>
          </a:p>
          <a:p>
            <a:r>
              <a:rPr lang="fr-CH" sz="1800" b="0" dirty="0" smtClean="0"/>
              <a:t>Responsable interface graphique: </a:t>
            </a:r>
            <a:r>
              <a:rPr lang="fr-CH" sz="1800" dirty="0" smtClean="0"/>
              <a:t>Bastien </a:t>
            </a:r>
            <a:r>
              <a:rPr lang="fr-CH" sz="1800" dirty="0" err="1" smtClean="0"/>
              <a:t>Burri</a:t>
            </a:r>
            <a:endParaRPr lang="fr-CH" sz="18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4D402-94C6-4E56-8BC2-0A53FF3B7787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6582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Planning</a:t>
            </a:r>
            <a:endParaRPr lang="fr-CH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4D402-94C6-4E56-8BC2-0A53FF3B7787}" type="slidenum">
              <a:rPr lang="fr-CH" smtClean="0"/>
              <a:pPr/>
              <a:t>6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0622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Diagramme de classe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4D402-94C6-4E56-8BC2-0A53FF3B7787}" type="slidenum">
              <a:rPr lang="fr-CH" smtClean="0"/>
              <a:pPr/>
              <a:t>7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6551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1380" cy="6054571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D402-94C6-4E56-8BC2-0A53FF3B7787}" type="slidenum">
              <a:rPr lang="fr-CH" smtClean="0"/>
              <a:pPr/>
              <a:t>8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2267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osTitres">
  <a:themeElements>
    <a:clrScheme name="À bande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Trebuchet MS">
      <a:majorFont>
        <a:latin typeface="Trebuchet MS"/>
        <a:ea typeface=""/>
        <a:cs typeface=""/>
      </a:majorFont>
      <a:minorFont>
        <a:latin typeface="Candara"/>
        <a:ea typeface=""/>
        <a:cs typeface="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Basiques">
  <a:themeElements>
    <a:clrScheme name="À bande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Trebuchet M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TM03090430[[fn=À bandes]]</Template>
  <TotalTime>370</TotalTime>
  <Words>167</Words>
  <Application>Microsoft Office PowerPoint</Application>
  <PresentationFormat>Affichage à l'écran (4:3)</PresentationFormat>
  <Paragraphs>60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Candara</vt:lpstr>
      <vt:lpstr>Trebuchet MS</vt:lpstr>
      <vt:lpstr>Wingdings</vt:lpstr>
      <vt:lpstr>GrosTitres</vt:lpstr>
      <vt:lpstr>Basiques</vt:lpstr>
      <vt:lpstr>Présentation PowerPoint</vt:lpstr>
      <vt:lpstr>Sommaire</vt:lpstr>
      <vt:lpstr>Cahiers des charges</vt:lpstr>
      <vt:lpstr>Cas d’utilisation</vt:lpstr>
      <vt:lpstr>Présentation PowerPoint</vt:lpstr>
      <vt:lpstr>Distribution des rôles</vt:lpstr>
      <vt:lpstr>Planning</vt:lpstr>
      <vt:lpstr>Diagramme de classe</vt:lpstr>
      <vt:lpstr>Présentation PowerPoint</vt:lpstr>
      <vt:lpstr>Résoudre une équation par étape</vt:lpstr>
      <vt:lpstr>Diagramme de séquence système</vt:lpstr>
      <vt:lpstr>Diagramme de communication</vt:lpstr>
      <vt:lpstr>Diagramme de séquence détaillé</vt:lpstr>
      <vt:lpstr>Sauvegarder un problème</vt:lpstr>
      <vt:lpstr>Diagramme de séquence système</vt:lpstr>
      <vt:lpstr>Diagramme de communication</vt:lpstr>
      <vt:lpstr>Prototype</vt:lpstr>
      <vt:lpstr>Poster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P2 - NSolver</dc:title>
  <dc:creator>Vulliemin Kevin</dc:creator>
  <cp:lastModifiedBy>Nicolas Gonin</cp:lastModifiedBy>
  <cp:revision>51</cp:revision>
  <dcterms:created xsi:type="dcterms:W3CDTF">2015-06-02T16:54:31Z</dcterms:created>
  <dcterms:modified xsi:type="dcterms:W3CDTF">2015-06-06T12:21:29Z</dcterms:modified>
</cp:coreProperties>
</file>