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7"/>
  </p:notesMasterIdLst>
  <p:sldIdLst>
    <p:sldId id="256" r:id="rId2"/>
    <p:sldId id="257" r:id="rId3"/>
    <p:sldId id="258" r:id="rId4"/>
    <p:sldId id="259" r:id="rId5"/>
    <p:sldId id="260" r:id="rId6"/>
    <p:sldId id="261" r:id="rId7"/>
    <p:sldId id="262" r:id="rId8"/>
    <p:sldId id="263" r:id="rId9"/>
    <p:sldId id="271" r:id="rId10"/>
    <p:sldId id="272" r:id="rId11"/>
    <p:sldId id="273" r:id="rId12"/>
    <p:sldId id="274" r:id="rId13"/>
    <p:sldId id="278" r:id="rId14"/>
    <p:sldId id="279" r:id="rId15"/>
    <p:sldId id="275" r:id="rId16"/>
    <p:sldId id="276" r:id="rId17"/>
    <p:sldId id="277" r:id="rId18"/>
    <p:sldId id="264" r:id="rId19"/>
    <p:sldId id="265" r:id="rId20"/>
    <p:sldId id="266" r:id="rId21"/>
    <p:sldId id="267" r:id="rId22"/>
    <p:sldId id="268" r:id="rId23"/>
    <p:sldId id="269" r:id="rId24"/>
    <p:sldId id="270" r:id="rId25"/>
    <p:sldId id="280" r:id="rId2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746" autoAdjust="0"/>
  </p:normalViewPr>
  <p:slideViewPr>
    <p:cSldViewPr snapToGrid="0">
      <p:cViewPr varScale="1">
        <p:scale>
          <a:sx n="68" d="100"/>
          <a:sy n="68" d="100"/>
        </p:scale>
        <p:origin x="138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4BA96B-CCB3-486B-8E6D-702C2D66FDB9}" type="datetimeFigureOut">
              <a:rPr lang="de-AT" smtClean="0"/>
              <a:t>18.12.2014</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443D88-C795-4A05-8385-807CDE274C8A}" type="slidenum">
              <a:rPr lang="de-AT" smtClean="0"/>
              <a:t>‹Nr.›</a:t>
            </a:fld>
            <a:endParaRPr lang="de-AT"/>
          </a:p>
        </p:txBody>
      </p:sp>
    </p:spTree>
    <p:extLst>
      <p:ext uri="{BB962C8B-B14F-4D97-AF65-F5344CB8AC3E}">
        <p14:creationId xmlns:p14="http://schemas.microsoft.com/office/powerpoint/2010/main" val="2101029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AT" sz="1200" kern="1200" dirty="0" smtClean="0">
                <a:solidFill>
                  <a:schemeClr val="tx1"/>
                </a:solidFill>
                <a:effectLst/>
                <a:latin typeface="+mn-lt"/>
                <a:ea typeface="+mn-ea"/>
                <a:cs typeface="+mn-cs"/>
              </a:rPr>
              <a:t>Eine Datenbank, auch Datenbanksystem (DBS) genannt, ist ein System zur elektronischen Datenverwaltung. Die wesentliche Aufgabe eines DBS ist es, große Datenmengen effizient, widerspruchsfrei und dauerhaft zu speichern.</a:t>
            </a:r>
          </a:p>
          <a:p>
            <a:endParaRPr lang="de-AT" dirty="0"/>
          </a:p>
        </p:txBody>
      </p:sp>
      <p:sp>
        <p:nvSpPr>
          <p:cNvPr id="4" name="Foliennummernplatzhalter 3"/>
          <p:cNvSpPr>
            <a:spLocks noGrp="1"/>
          </p:cNvSpPr>
          <p:nvPr>
            <p:ph type="sldNum" sz="quarter" idx="10"/>
          </p:nvPr>
        </p:nvSpPr>
        <p:spPr/>
        <p:txBody>
          <a:bodyPr/>
          <a:lstStyle/>
          <a:p>
            <a:fld id="{40443D88-C795-4A05-8385-807CDE274C8A}" type="slidenum">
              <a:rPr lang="de-AT" smtClean="0"/>
              <a:t>8</a:t>
            </a:fld>
            <a:endParaRPr lang="de-AT"/>
          </a:p>
        </p:txBody>
      </p:sp>
    </p:spTree>
    <p:extLst>
      <p:ext uri="{BB962C8B-B14F-4D97-AF65-F5344CB8AC3E}">
        <p14:creationId xmlns:p14="http://schemas.microsoft.com/office/powerpoint/2010/main" val="463694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AT" sz="1200" kern="1200" dirty="0" smtClean="0">
                <a:solidFill>
                  <a:schemeClr val="tx1"/>
                </a:solidFill>
                <a:effectLst/>
                <a:latin typeface="+mn-lt"/>
                <a:ea typeface="+mn-ea"/>
                <a:cs typeface="+mn-cs"/>
              </a:rPr>
              <a:t>Das Datenbanksystem ist das ausgeführte Datenbankmanagementsystem zusammen mit den zu verwaltenden Daten der Datenbank. Ein Datenbanksystem gewährleistet die dauerhafte Speicherung sowie die Konsistenz der Nutzdaten. Es bietet für die benutzenden Datenbankanwendungen mit dem Datenbankmanagementsystem Schnittstellen zu Abfrage, Auswertung, Veränderung und Verwaltung dieser Daten. </a:t>
            </a:r>
          </a:p>
          <a:p>
            <a:endParaRPr lang="de-AT" dirty="0"/>
          </a:p>
        </p:txBody>
      </p:sp>
      <p:sp>
        <p:nvSpPr>
          <p:cNvPr id="4" name="Foliennummernplatzhalter 3"/>
          <p:cNvSpPr>
            <a:spLocks noGrp="1"/>
          </p:cNvSpPr>
          <p:nvPr>
            <p:ph type="sldNum" sz="quarter" idx="10"/>
          </p:nvPr>
        </p:nvSpPr>
        <p:spPr/>
        <p:txBody>
          <a:bodyPr/>
          <a:lstStyle/>
          <a:p>
            <a:fld id="{40443D88-C795-4A05-8385-807CDE274C8A}" type="slidenum">
              <a:rPr lang="de-AT" smtClean="0"/>
              <a:t>9</a:t>
            </a:fld>
            <a:endParaRPr lang="de-AT"/>
          </a:p>
        </p:txBody>
      </p:sp>
    </p:spTree>
    <p:extLst>
      <p:ext uri="{BB962C8B-B14F-4D97-AF65-F5344CB8AC3E}">
        <p14:creationId xmlns:p14="http://schemas.microsoft.com/office/powerpoint/2010/main" val="2406358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AutoNum type="arabicParenR"/>
            </a:pPr>
            <a:r>
              <a:rPr lang="de-AT" sz="1200" kern="1200" dirty="0" smtClean="0">
                <a:solidFill>
                  <a:schemeClr val="tx1"/>
                </a:solidFill>
                <a:effectLst/>
                <a:latin typeface="+mn-lt"/>
                <a:ea typeface="+mn-ea"/>
                <a:cs typeface="+mn-cs"/>
              </a:rPr>
              <a:t>Daten sollen dauerhaft gespeichert werden und zu einem späteren Zeitpunkt wieder aufrufbar sein. </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de-AT" sz="1200" kern="1200" dirty="0" smtClean="0">
                <a:solidFill>
                  <a:schemeClr val="tx1"/>
                </a:solidFill>
                <a:effectLst/>
                <a:latin typeface="+mn-lt"/>
                <a:ea typeface="+mn-ea"/>
                <a:cs typeface="+mn-cs"/>
              </a:rPr>
              <a:t>Daten haben je nach Kontext unterschiedliche Bedeutungen. Ein Schema (z.B.: eine Tabelle) stellt den Zusammenhang zwischen Daten und Kontext her. </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de-AT" sz="1200" kern="1200" dirty="0" smtClean="0">
                <a:solidFill>
                  <a:schemeClr val="tx1"/>
                </a:solidFill>
                <a:effectLst/>
                <a:latin typeface="+mn-lt"/>
                <a:ea typeface="+mn-ea"/>
                <a:cs typeface="+mn-cs"/>
              </a:rPr>
              <a:t>Möglichkeit Daten in das Datenschema einzutragen, zu ändern oder auch wieder zu löschen.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de-AT" sz="1200" kern="1200" dirty="0" smtClean="0">
                <a:solidFill>
                  <a:schemeClr val="tx1"/>
                </a:solidFill>
                <a:effectLst/>
                <a:latin typeface="+mn-lt"/>
                <a:ea typeface="+mn-ea"/>
                <a:cs typeface="+mn-cs"/>
              </a:rPr>
              <a:t>Es muss möglich sein Daten aus der Datenbank wieder aufzufinden. </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de-AT" sz="1200" kern="1200" dirty="0" smtClean="0">
                <a:solidFill>
                  <a:schemeClr val="tx1"/>
                </a:solidFill>
                <a:effectLst/>
                <a:latin typeface="+mn-lt"/>
                <a:ea typeface="+mn-ea"/>
                <a:cs typeface="+mn-cs"/>
              </a:rPr>
              <a:t>Die Möglichkeit, dass ein Datum, welches an mehreren Stellen benutzt wird, nur an einer Stelle hinterlegt ist, aber es trotzdem nur einmal geändert werden muss, damit es an allen Stellen geändert wird. </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de-AT" sz="1200" kern="1200" dirty="0" smtClean="0">
                <a:solidFill>
                  <a:schemeClr val="tx1"/>
                </a:solidFill>
                <a:effectLst/>
                <a:latin typeface="+mn-lt"/>
                <a:ea typeface="+mn-ea"/>
                <a:cs typeface="+mn-cs"/>
              </a:rPr>
              <a:t>Sicherstellung das Integrität der Datenbank bei parallelen Zugriffen nicht verloren geht. Jeder Nutzer muss den Eindruck haben, dass ihm die Datenbank alleine gehört. </a:t>
            </a:r>
          </a:p>
          <a:p>
            <a:pPr marL="228600" indent="-228600">
              <a:buAutoNum type="arabicParenR"/>
            </a:pPr>
            <a:r>
              <a:rPr lang="de-AT" sz="1200" kern="1200" dirty="0" smtClean="0">
                <a:solidFill>
                  <a:schemeClr val="tx1"/>
                </a:solidFill>
                <a:effectLst/>
                <a:latin typeface="+mn-lt"/>
                <a:ea typeface="+mn-ea"/>
                <a:cs typeface="+mn-cs"/>
              </a:rPr>
              <a:t>Unterschiedliche Benutzer der Datenbank sollen unterschiedliche Berechtigungen haben. </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de-AT" sz="1200" kern="1200" dirty="0" smtClean="0">
                <a:solidFill>
                  <a:schemeClr val="tx1"/>
                </a:solidFill>
                <a:effectLst/>
                <a:latin typeface="+mn-lt"/>
                <a:ea typeface="+mn-ea"/>
                <a:cs typeface="+mn-cs"/>
              </a:rPr>
              <a:t>Das DBMS ermöglicht eine Datensicherung des aktuellen Datenbestandes herzustellen und diesen auch wieder in das System zurückzuspielen. </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de-AT" sz="1200" kern="1200" dirty="0" smtClean="0">
                <a:solidFill>
                  <a:schemeClr val="tx1"/>
                </a:solidFill>
                <a:effectLst/>
                <a:latin typeface="+mn-lt"/>
                <a:ea typeface="+mn-ea"/>
                <a:cs typeface="+mn-cs"/>
              </a:rPr>
              <a:t>Möglichkeit die Struktur des gesamten Systems bestimmten Benutzern zugänglich zu machen. (Datenschema, Nutzerrechte, usw.)</a:t>
            </a:r>
          </a:p>
        </p:txBody>
      </p:sp>
      <p:sp>
        <p:nvSpPr>
          <p:cNvPr id="4" name="Foliennummernplatzhalter 3"/>
          <p:cNvSpPr>
            <a:spLocks noGrp="1"/>
          </p:cNvSpPr>
          <p:nvPr>
            <p:ph type="sldNum" sz="quarter" idx="10"/>
          </p:nvPr>
        </p:nvSpPr>
        <p:spPr/>
        <p:txBody>
          <a:bodyPr/>
          <a:lstStyle/>
          <a:p>
            <a:fld id="{40443D88-C795-4A05-8385-807CDE274C8A}" type="slidenum">
              <a:rPr lang="de-AT" smtClean="0"/>
              <a:t>10</a:t>
            </a:fld>
            <a:endParaRPr lang="de-AT"/>
          </a:p>
        </p:txBody>
      </p:sp>
    </p:spTree>
    <p:extLst>
      <p:ext uri="{BB962C8B-B14F-4D97-AF65-F5344CB8AC3E}">
        <p14:creationId xmlns:p14="http://schemas.microsoft.com/office/powerpoint/2010/main" val="832115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smtClean="0"/>
              <a:t>1) </a:t>
            </a:r>
            <a:r>
              <a:rPr lang="de-AT" sz="1200" kern="1200" dirty="0" smtClean="0">
                <a:solidFill>
                  <a:schemeClr val="tx1"/>
                </a:solidFill>
                <a:effectLst/>
                <a:latin typeface="+mn-lt"/>
                <a:ea typeface="+mn-ea"/>
                <a:cs typeface="+mn-cs"/>
              </a:rPr>
              <a:t>Jede Benutzergruppe sieht den Ausschnitt der Datenbank, der für sie von Bedeutung ist. Die Daten werden so dargestellt, wie es für die Benutzer wünschenswert oder leicht anschaulich ist. </a:t>
            </a:r>
          </a:p>
          <a:p>
            <a:endParaRPr lang="de-AT"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smtClean="0"/>
              <a:t>2) </a:t>
            </a:r>
            <a:r>
              <a:rPr lang="de-AT" sz="1200" kern="1200" dirty="0" smtClean="0">
                <a:solidFill>
                  <a:schemeClr val="tx1"/>
                </a:solidFill>
                <a:effectLst/>
                <a:latin typeface="+mn-lt"/>
                <a:ea typeface="+mn-ea"/>
                <a:cs typeface="+mn-cs"/>
              </a:rPr>
              <a:t>In der Datenbank sind alle wichtigen Daten zusammengefasst. Um die Datenbank zu erstellen zu können, ist eine Gesamtschau der Daten notwendig. Alle Daten müssen zunächst auf logischer Ebene in Form von Informationseinheiten und deren Beziehungen untereinander beschrieben werden, aber unabhängig von EDV-Gesichtspunkten. Diese Beschreibung der Gesamtheit der Unternehmensdaten nennen wir logische Gesamtschicht. </a:t>
            </a:r>
          </a:p>
          <a:p>
            <a:endParaRPr lang="de-AT" dirty="0" smtClean="0"/>
          </a:p>
          <a:p>
            <a:r>
              <a:rPr lang="de-AT" dirty="0" smtClean="0"/>
              <a:t>3) </a:t>
            </a:r>
            <a:r>
              <a:rPr lang="de-AT" sz="1200" kern="1200" dirty="0" smtClean="0">
                <a:solidFill>
                  <a:schemeClr val="tx1"/>
                </a:solidFill>
                <a:effectLst/>
                <a:latin typeface="+mn-lt"/>
                <a:ea typeface="+mn-ea"/>
                <a:cs typeface="+mn-cs"/>
              </a:rPr>
              <a:t>Die Daten müssen auf den Speicher so organisiert werden, dass die Zugriffsanforderungen der verschiedenen Benutzer möglichst effizient erfüllt werden können.</a:t>
            </a:r>
            <a:br>
              <a:rPr lang="de-AT" sz="1200" kern="1200" dirty="0" smtClean="0">
                <a:solidFill>
                  <a:schemeClr val="tx1"/>
                </a:solidFill>
                <a:effectLst/>
                <a:latin typeface="+mn-lt"/>
                <a:ea typeface="+mn-ea"/>
                <a:cs typeface="+mn-cs"/>
              </a:rPr>
            </a:br>
            <a:endParaRPr lang="de-AT" dirty="0"/>
          </a:p>
        </p:txBody>
      </p:sp>
      <p:sp>
        <p:nvSpPr>
          <p:cNvPr id="4" name="Foliennummernplatzhalter 3"/>
          <p:cNvSpPr>
            <a:spLocks noGrp="1"/>
          </p:cNvSpPr>
          <p:nvPr>
            <p:ph type="sldNum" sz="quarter" idx="10"/>
          </p:nvPr>
        </p:nvSpPr>
        <p:spPr/>
        <p:txBody>
          <a:bodyPr/>
          <a:lstStyle/>
          <a:p>
            <a:fld id="{40443D88-C795-4A05-8385-807CDE274C8A}" type="slidenum">
              <a:rPr lang="de-AT" smtClean="0"/>
              <a:t>11</a:t>
            </a:fld>
            <a:endParaRPr lang="de-AT"/>
          </a:p>
        </p:txBody>
      </p:sp>
    </p:spTree>
    <p:extLst>
      <p:ext uri="{BB962C8B-B14F-4D97-AF65-F5344CB8AC3E}">
        <p14:creationId xmlns:p14="http://schemas.microsoft.com/office/powerpoint/2010/main" val="353518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40443D88-C795-4A05-8385-807CDE274C8A}" type="slidenum">
              <a:rPr lang="de-AT" smtClean="0"/>
              <a:t>13</a:t>
            </a:fld>
            <a:endParaRPr lang="de-AT"/>
          </a:p>
        </p:txBody>
      </p:sp>
    </p:spTree>
    <p:extLst>
      <p:ext uri="{BB962C8B-B14F-4D97-AF65-F5344CB8AC3E}">
        <p14:creationId xmlns:p14="http://schemas.microsoft.com/office/powerpoint/2010/main" val="4114327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40443D88-C795-4A05-8385-807CDE274C8A}" type="slidenum">
              <a:rPr lang="de-AT" smtClean="0"/>
              <a:t>17</a:t>
            </a:fld>
            <a:endParaRPr lang="de-AT"/>
          </a:p>
        </p:txBody>
      </p:sp>
    </p:spTree>
    <p:extLst>
      <p:ext uri="{BB962C8B-B14F-4D97-AF65-F5344CB8AC3E}">
        <p14:creationId xmlns:p14="http://schemas.microsoft.com/office/powerpoint/2010/main" val="1514407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Pre-shared Key: </a:t>
            </a:r>
          </a:p>
          <a:p>
            <a:r>
              <a:rPr lang="de-AT" dirty="0" smtClean="0"/>
              <a:t>•Statischer Schlüssel, dient zum </a:t>
            </a:r>
            <a:r>
              <a:rPr lang="de-AT" dirty="0" err="1" smtClean="0"/>
              <a:t>ver</a:t>
            </a:r>
            <a:r>
              <a:rPr lang="de-AT" dirty="0" smtClean="0"/>
              <a:t>- und entschlüsseln</a:t>
            </a:r>
          </a:p>
          <a:p>
            <a:r>
              <a:rPr lang="de-AT" dirty="0" smtClean="0"/>
              <a:t>•Darf nicht verloren gehen oder kompromittiert werden</a:t>
            </a:r>
          </a:p>
          <a:p>
            <a:r>
              <a:rPr lang="de-AT" dirty="0" smtClean="0"/>
              <a:t>Benutzer/Passwort: </a:t>
            </a:r>
          </a:p>
          <a:p>
            <a:r>
              <a:rPr lang="de-AT" dirty="0" smtClean="0"/>
              <a:t>•Statischer Key ist einem User zugewiesen</a:t>
            </a:r>
          </a:p>
          <a:p>
            <a:r>
              <a:rPr lang="de-AT" dirty="0" smtClean="0"/>
              <a:t>•anfällig für Man-In-The-Middle-Attacken </a:t>
            </a:r>
          </a:p>
          <a:p>
            <a:r>
              <a:rPr lang="de-AT" dirty="0" smtClean="0"/>
              <a:t>Zertifikatsbasiert: </a:t>
            </a:r>
          </a:p>
          <a:p>
            <a:r>
              <a:rPr lang="de-AT" dirty="0" smtClean="0"/>
              <a:t>•Authentifizierung über das TLS-Protokoll mit privaten und öffentlichen Schlüsselpaaren</a:t>
            </a:r>
          </a:p>
          <a:p>
            <a:r>
              <a:rPr lang="de-AT" dirty="0" smtClean="0"/>
              <a:t>•Server und Clients müssen ein gültiges, von einer bekannten Zertifizierungsstelle ausgestelltes Zertifikat besitzen.</a:t>
            </a:r>
          </a:p>
          <a:p>
            <a:endParaRPr lang="de-AT" dirty="0"/>
          </a:p>
        </p:txBody>
      </p:sp>
      <p:sp>
        <p:nvSpPr>
          <p:cNvPr id="4" name="Foliennummernplatzhalter 3"/>
          <p:cNvSpPr>
            <a:spLocks noGrp="1"/>
          </p:cNvSpPr>
          <p:nvPr>
            <p:ph type="sldNum" sz="quarter" idx="10"/>
          </p:nvPr>
        </p:nvSpPr>
        <p:spPr/>
        <p:txBody>
          <a:bodyPr/>
          <a:lstStyle/>
          <a:p>
            <a:fld id="{40443D88-C795-4A05-8385-807CDE274C8A}" type="slidenum">
              <a:rPr lang="de-AT" smtClean="0"/>
              <a:t>24</a:t>
            </a:fld>
            <a:endParaRPr lang="de-AT"/>
          </a:p>
        </p:txBody>
      </p:sp>
    </p:spTree>
    <p:extLst>
      <p:ext uri="{BB962C8B-B14F-4D97-AF65-F5344CB8AC3E}">
        <p14:creationId xmlns:p14="http://schemas.microsoft.com/office/powerpoint/2010/main" val="3677005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de-DE" smtClean="0"/>
              <a:t>Titelmasterformat durch Klicken bearbeiten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p>
            <a:fld id="{9A7F701A-BCFD-492B-929B-F1C38C57F2AA}" type="datetimeFigureOut">
              <a:rPr lang="de-AT" smtClean="0"/>
              <a:t>18.12.2014</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4BC4261C-59CD-4C19-9FF5-13AC701A61AB}" type="slidenum">
              <a:rPr lang="de-AT" smtClean="0"/>
              <a:t>‹Nr.›</a:t>
            </a:fld>
            <a:endParaRPr lang="de-AT"/>
          </a:p>
        </p:txBody>
      </p:sp>
    </p:spTree>
    <p:extLst>
      <p:ext uri="{BB962C8B-B14F-4D97-AF65-F5344CB8AC3E}">
        <p14:creationId xmlns:p14="http://schemas.microsoft.com/office/powerpoint/2010/main" val="1018025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9A7F701A-BCFD-492B-929B-F1C38C57F2AA}" type="datetimeFigureOut">
              <a:rPr lang="de-AT" smtClean="0"/>
              <a:t>18.12.2014</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4BC4261C-59CD-4C19-9FF5-13AC701A61AB}" type="slidenum">
              <a:rPr lang="de-AT" smtClean="0"/>
              <a:t>‹Nr.›</a:t>
            </a:fld>
            <a:endParaRPr lang="de-AT"/>
          </a:p>
        </p:txBody>
      </p:sp>
    </p:spTree>
    <p:extLst>
      <p:ext uri="{BB962C8B-B14F-4D97-AF65-F5344CB8AC3E}">
        <p14:creationId xmlns:p14="http://schemas.microsoft.com/office/powerpoint/2010/main" val="419762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de-DE" smtClean="0"/>
              <a:t>Titelmasterformat durch Klicken bearbeiten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9A7F701A-BCFD-492B-929B-F1C38C57F2AA}" type="datetimeFigureOut">
              <a:rPr lang="de-AT" smtClean="0"/>
              <a:t>18.12.2014</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4BC4261C-59CD-4C19-9FF5-13AC701A61AB}" type="slidenum">
              <a:rPr lang="de-AT" smtClean="0"/>
              <a:t>‹Nr.›</a:t>
            </a:fld>
            <a:endParaRPr lang="de-AT"/>
          </a:p>
        </p:txBody>
      </p:sp>
    </p:spTree>
    <p:extLst>
      <p:ext uri="{BB962C8B-B14F-4D97-AF65-F5344CB8AC3E}">
        <p14:creationId xmlns:p14="http://schemas.microsoft.com/office/powerpoint/2010/main" val="1715743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de-DE" smtClean="0"/>
              <a:t>Titelmasterformat durch Klicken bearbeiten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smtClean="0"/>
              <a:t>Textmasterformat bearbeiten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de-DE" smtClean="0"/>
              <a:t>Textmasterformat bearbeiten</a:t>
            </a:r>
          </a:p>
        </p:txBody>
      </p:sp>
      <p:sp>
        <p:nvSpPr>
          <p:cNvPr id="4" name="Date Placeholder 3"/>
          <p:cNvSpPr>
            <a:spLocks noGrp="1"/>
          </p:cNvSpPr>
          <p:nvPr>
            <p:ph type="dt" sz="half" idx="10"/>
          </p:nvPr>
        </p:nvSpPr>
        <p:spPr/>
        <p:txBody>
          <a:bodyPr/>
          <a:lstStyle/>
          <a:p>
            <a:fld id="{9A7F701A-BCFD-492B-929B-F1C38C57F2AA}" type="datetimeFigureOut">
              <a:rPr lang="de-AT" smtClean="0"/>
              <a:t>18.12.2014</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4BC4261C-59CD-4C19-9FF5-13AC701A61AB}" type="slidenum">
              <a:rPr lang="de-AT" smtClean="0"/>
              <a:t>‹Nr.›</a:t>
            </a:fld>
            <a:endParaRPr lang="de-AT"/>
          </a:p>
        </p:txBody>
      </p:sp>
    </p:spTree>
    <p:extLst>
      <p:ext uri="{BB962C8B-B14F-4D97-AF65-F5344CB8AC3E}">
        <p14:creationId xmlns:p14="http://schemas.microsoft.com/office/powerpoint/2010/main" val="3624240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de-DE" smtClean="0"/>
              <a:t>Titelmasterformat durch Klicken bearbeiten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de-DE" smtClean="0"/>
              <a:t>Textmasterformat bearbeiten</a:t>
            </a:r>
          </a:p>
        </p:txBody>
      </p:sp>
      <p:sp>
        <p:nvSpPr>
          <p:cNvPr id="4" name="Date Placeholder 3"/>
          <p:cNvSpPr>
            <a:spLocks noGrp="1"/>
          </p:cNvSpPr>
          <p:nvPr>
            <p:ph type="dt" sz="half" idx="10"/>
          </p:nvPr>
        </p:nvSpPr>
        <p:spPr/>
        <p:txBody>
          <a:bodyPr/>
          <a:lstStyle/>
          <a:p>
            <a:fld id="{9A7F701A-BCFD-492B-929B-F1C38C57F2AA}" type="datetimeFigureOut">
              <a:rPr lang="de-AT" smtClean="0"/>
              <a:t>18.12.2014</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4BC4261C-59CD-4C19-9FF5-13AC701A61AB}" type="slidenum">
              <a:rPr lang="de-AT" smtClean="0"/>
              <a:t>‹Nr.›</a:t>
            </a:fld>
            <a:endParaRPr lang="de-AT"/>
          </a:p>
        </p:txBody>
      </p:sp>
    </p:spTree>
    <p:extLst>
      <p:ext uri="{BB962C8B-B14F-4D97-AF65-F5344CB8AC3E}">
        <p14:creationId xmlns:p14="http://schemas.microsoft.com/office/powerpoint/2010/main" val="1301945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de-DE" smtClean="0"/>
              <a:t>Titelmasterformat durch Klicken bearbeiten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smtClean="0"/>
              <a:t>Textmasterformat bearbeiten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9A7F701A-BCFD-492B-929B-F1C38C57F2AA}" type="datetimeFigureOut">
              <a:rPr lang="de-AT" smtClean="0"/>
              <a:t>18.12.2014</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4BC4261C-59CD-4C19-9FF5-13AC701A61AB}" type="slidenum">
              <a:rPr lang="de-AT" smtClean="0"/>
              <a:t>‹Nr.›</a:t>
            </a:fld>
            <a:endParaRPr lang="de-AT"/>
          </a:p>
        </p:txBody>
      </p:sp>
    </p:spTree>
    <p:extLst>
      <p:ext uri="{BB962C8B-B14F-4D97-AF65-F5344CB8AC3E}">
        <p14:creationId xmlns:p14="http://schemas.microsoft.com/office/powerpoint/2010/main" val="2875466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de-DE" smtClean="0"/>
              <a:t>Titelmasterformat durch Klicken bearbeiten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smtClean="0"/>
              <a:t>Textmasterformat bearbeiten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9A7F701A-BCFD-492B-929B-F1C38C57F2AA}" type="datetimeFigureOut">
              <a:rPr lang="de-AT" smtClean="0"/>
              <a:t>18.12.2014</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4BC4261C-59CD-4C19-9FF5-13AC701A61AB}" type="slidenum">
              <a:rPr lang="de-AT" smtClean="0"/>
              <a:t>‹Nr.›</a:t>
            </a:fld>
            <a:endParaRPr lang="de-AT"/>
          </a:p>
        </p:txBody>
      </p:sp>
    </p:spTree>
    <p:extLst>
      <p:ext uri="{BB962C8B-B14F-4D97-AF65-F5344CB8AC3E}">
        <p14:creationId xmlns:p14="http://schemas.microsoft.com/office/powerpoint/2010/main" val="96894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ncho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9A7F701A-BCFD-492B-929B-F1C38C57F2AA}" type="datetimeFigureOut">
              <a:rPr lang="de-AT" smtClean="0"/>
              <a:t>18.12.2014</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4BC4261C-59CD-4C19-9FF5-13AC701A61AB}" type="slidenum">
              <a:rPr lang="de-AT" smtClean="0"/>
              <a:t>‹Nr.›</a:t>
            </a:fld>
            <a:endParaRPr lang="de-AT"/>
          </a:p>
        </p:txBody>
      </p:sp>
    </p:spTree>
    <p:extLst>
      <p:ext uri="{BB962C8B-B14F-4D97-AF65-F5344CB8AC3E}">
        <p14:creationId xmlns:p14="http://schemas.microsoft.com/office/powerpoint/2010/main" val="17862412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9A7F701A-BCFD-492B-929B-F1C38C57F2AA}" type="datetimeFigureOut">
              <a:rPr lang="de-AT" smtClean="0"/>
              <a:t>18.12.2014</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4BC4261C-59CD-4C19-9FF5-13AC701A61AB}" type="slidenum">
              <a:rPr lang="de-AT" smtClean="0"/>
              <a:t>‹Nr.›</a:t>
            </a:fld>
            <a:endParaRPr lang="de-AT"/>
          </a:p>
        </p:txBody>
      </p:sp>
    </p:spTree>
    <p:extLst>
      <p:ext uri="{BB962C8B-B14F-4D97-AF65-F5344CB8AC3E}">
        <p14:creationId xmlns:p14="http://schemas.microsoft.com/office/powerpoint/2010/main" val="2102499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p:txBody>
          <a:bodyPr anchor="ct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9A7F701A-BCFD-492B-929B-F1C38C57F2AA}" type="datetimeFigureOut">
              <a:rPr lang="de-AT" smtClean="0"/>
              <a:t>18.12.2014</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4BC4261C-59CD-4C19-9FF5-13AC701A61AB}" type="slidenum">
              <a:rPr lang="de-AT" smtClean="0"/>
              <a:t>‹Nr.›</a:t>
            </a:fld>
            <a:endParaRPr lang="de-AT"/>
          </a:p>
        </p:txBody>
      </p:sp>
    </p:spTree>
    <p:extLst>
      <p:ext uri="{BB962C8B-B14F-4D97-AF65-F5344CB8AC3E}">
        <p14:creationId xmlns:p14="http://schemas.microsoft.com/office/powerpoint/2010/main" val="875137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de-DE" smtClean="0"/>
              <a:t>Titelmasterformat durch Klicken bearbeiten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9A7F701A-BCFD-492B-929B-F1C38C57F2AA}" type="datetimeFigureOut">
              <a:rPr lang="de-AT" smtClean="0"/>
              <a:t>18.12.2014</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4BC4261C-59CD-4C19-9FF5-13AC701A61AB}" type="slidenum">
              <a:rPr lang="de-AT" smtClean="0"/>
              <a:t>‹Nr.›</a:t>
            </a:fld>
            <a:endParaRPr lang="de-AT"/>
          </a:p>
        </p:txBody>
      </p:sp>
    </p:spTree>
    <p:extLst>
      <p:ext uri="{BB962C8B-B14F-4D97-AF65-F5344CB8AC3E}">
        <p14:creationId xmlns:p14="http://schemas.microsoft.com/office/powerpoint/2010/main" val="563389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9A7F701A-BCFD-492B-929B-F1C38C57F2AA}" type="datetimeFigureOut">
              <a:rPr lang="de-AT" smtClean="0"/>
              <a:t>18.12.2014</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4BC4261C-59CD-4C19-9FF5-13AC701A61AB}" type="slidenum">
              <a:rPr lang="de-AT" smtClean="0"/>
              <a:t>‹Nr.›</a:t>
            </a:fld>
            <a:endParaRPr lang="de-AT"/>
          </a:p>
        </p:txBody>
      </p:sp>
    </p:spTree>
    <p:extLst>
      <p:ext uri="{BB962C8B-B14F-4D97-AF65-F5344CB8AC3E}">
        <p14:creationId xmlns:p14="http://schemas.microsoft.com/office/powerpoint/2010/main" val="206758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smtClean="0"/>
              <a:t>Titelmasterformat durch Klicken bearbeiten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9A7F701A-BCFD-492B-929B-F1C38C57F2AA}" type="datetimeFigureOut">
              <a:rPr lang="de-AT" smtClean="0"/>
              <a:t>18.12.2014</a:t>
            </a:fld>
            <a:endParaRPr lang="de-AT"/>
          </a:p>
        </p:txBody>
      </p:sp>
      <p:sp>
        <p:nvSpPr>
          <p:cNvPr id="8" name="Footer Placeholder 7"/>
          <p:cNvSpPr>
            <a:spLocks noGrp="1"/>
          </p:cNvSpPr>
          <p:nvPr>
            <p:ph type="ftr" sz="quarter" idx="11"/>
          </p:nvPr>
        </p:nvSpPr>
        <p:spPr/>
        <p:txBody>
          <a:bodyPr/>
          <a:lstStyle/>
          <a:p>
            <a:endParaRPr lang="de-AT"/>
          </a:p>
        </p:txBody>
      </p:sp>
      <p:sp>
        <p:nvSpPr>
          <p:cNvPr id="9" name="Slide Number Placeholder 8"/>
          <p:cNvSpPr>
            <a:spLocks noGrp="1"/>
          </p:cNvSpPr>
          <p:nvPr>
            <p:ph type="sldNum" sz="quarter" idx="12"/>
          </p:nvPr>
        </p:nvSpPr>
        <p:spPr/>
        <p:txBody>
          <a:bodyPr/>
          <a:lstStyle/>
          <a:p>
            <a:fld id="{4BC4261C-59CD-4C19-9FF5-13AC701A61AB}" type="slidenum">
              <a:rPr lang="de-AT" smtClean="0"/>
              <a:t>‹Nr.›</a:t>
            </a:fld>
            <a:endParaRPr lang="de-AT"/>
          </a:p>
        </p:txBody>
      </p:sp>
    </p:spTree>
    <p:extLst>
      <p:ext uri="{BB962C8B-B14F-4D97-AF65-F5344CB8AC3E}">
        <p14:creationId xmlns:p14="http://schemas.microsoft.com/office/powerpoint/2010/main" val="2125433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fld id="{9A7F701A-BCFD-492B-929B-F1C38C57F2AA}" type="datetimeFigureOut">
              <a:rPr lang="de-AT" smtClean="0"/>
              <a:t>18.12.2014</a:t>
            </a:fld>
            <a:endParaRPr lang="de-AT"/>
          </a:p>
        </p:txBody>
      </p:sp>
      <p:sp>
        <p:nvSpPr>
          <p:cNvPr id="4" name="Footer Placeholder 3"/>
          <p:cNvSpPr>
            <a:spLocks noGrp="1"/>
          </p:cNvSpPr>
          <p:nvPr>
            <p:ph type="ftr" sz="quarter" idx="11"/>
          </p:nvPr>
        </p:nvSpPr>
        <p:spPr/>
        <p:txBody>
          <a:bodyPr/>
          <a:lstStyle/>
          <a:p>
            <a:endParaRPr lang="de-AT"/>
          </a:p>
        </p:txBody>
      </p:sp>
      <p:sp>
        <p:nvSpPr>
          <p:cNvPr id="5" name="Slide Number Placeholder 4"/>
          <p:cNvSpPr>
            <a:spLocks noGrp="1"/>
          </p:cNvSpPr>
          <p:nvPr>
            <p:ph type="sldNum" sz="quarter" idx="12"/>
          </p:nvPr>
        </p:nvSpPr>
        <p:spPr/>
        <p:txBody>
          <a:bodyPr/>
          <a:lstStyle/>
          <a:p>
            <a:fld id="{4BC4261C-59CD-4C19-9FF5-13AC701A61AB}" type="slidenum">
              <a:rPr lang="de-AT" smtClean="0"/>
              <a:t>‹Nr.›</a:t>
            </a:fld>
            <a:endParaRPr lang="de-AT"/>
          </a:p>
        </p:txBody>
      </p:sp>
    </p:spTree>
    <p:extLst>
      <p:ext uri="{BB962C8B-B14F-4D97-AF65-F5344CB8AC3E}">
        <p14:creationId xmlns:p14="http://schemas.microsoft.com/office/powerpoint/2010/main" val="219715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7F701A-BCFD-492B-929B-F1C38C57F2AA}" type="datetimeFigureOut">
              <a:rPr lang="de-AT" smtClean="0"/>
              <a:t>18.12.2014</a:t>
            </a:fld>
            <a:endParaRPr lang="de-AT"/>
          </a:p>
        </p:txBody>
      </p:sp>
      <p:sp>
        <p:nvSpPr>
          <p:cNvPr id="3" name="Footer Placeholder 2"/>
          <p:cNvSpPr>
            <a:spLocks noGrp="1"/>
          </p:cNvSpPr>
          <p:nvPr>
            <p:ph type="ftr" sz="quarter" idx="11"/>
          </p:nvPr>
        </p:nvSpPr>
        <p:spPr/>
        <p:txBody>
          <a:bodyPr/>
          <a:lstStyle/>
          <a:p>
            <a:endParaRPr lang="de-AT"/>
          </a:p>
        </p:txBody>
      </p:sp>
      <p:sp>
        <p:nvSpPr>
          <p:cNvPr id="4" name="Slide Number Placeholder 3"/>
          <p:cNvSpPr>
            <a:spLocks noGrp="1"/>
          </p:cNvSpPr>
          <p:nvPr>
            <p:ph type="sldNum" sz="quarter" idx="12"/>
          </p:nvPr>
        </p:nvSpPr>
        <p:spPr/>
        <p:txBody>
          <a:bodyPr/>
          <a:lstStyle/>
          <a:p>
            <a:fld id="{4BC4261C-59CD-4C19-9FF5-13AC701A61AB}" type="slidenum">
              <a:rPr lang="de-AT" smtClean="0"/>
              <a:t>‹Nr.›</a:t>
            </a:fld>
            <a:endParaRPr lang="de-AT"/>
          </a:p>
        </p:txBody>
      </p:sp>
    </p:spTree>
    <p:extLst>
      <p:ext uri="{BB962C8B-B14F-4D97-AF65-F5344CB8AC3E}">
        <p14:creationId xmlns:p14="http://schemas.microsoft.com/office/powerpoint/2010/main" val="1970087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de-DE" smtClean="0"/>
              <a:t>Titelmasterformat durch Klicken bearbeiten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9A7F701A-BCFD-492B-929B-F1C38C57F2AA}" type="datetimeFigureOut">
              <a:rPr lang="de-AT" smtClean="0"/>
              <a:t>18.12.2014</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4BC4261C-59CD-4C19-9FF5-13AC701A61AB}" type="slidenum">
              <a:rPr lang="de-AT" smtClean="0"/>
              <a:t>‹Nr.›</a:t>
            </a:fld>
            <a:endParaRPr lang="de-AT"/>
          </a:p>
        </p:txBody>
      </p:sp>
    </p:spTree>
    <p:extLst>
      <p:ext uri="{BB962C8B-B14F-4D97-AF65-F5344CB8AC3E}">
        <p14:creationId xmlns:p14="http://schemas.microsoft.com/office/powerpoint/2010/main" val="3272332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de-DE" smtClean="0"/>
              <a:t>Titelmasterformat durch Klicken bearbeiten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a:xfrm>
            <a:off x="6399212" y="5883275"/>
            <a:ext cx="914400" cy="365125"/>
          </a:xfrm>
        </p:spPr>
        <p:txBody>
          <a:bodyPr/>
          <a:lstStyle/>
          <a:p>
            <a:fld id="{9A7F701A-BCFD-492B-929B-F1C38C57F2AA}" type="datetimeFigureOut">
              <a:rPr lang="de-AT" smtClean="0"/>
              <a:t>18.12.2014</a:t>
            </a:fld>
            <a:endParaRPr lang="de-AT"/>
          </a:p>
        </p:txBody>
      </p:sp>
      <p:sp>
        <p:nvSpPr>
          <p:cNvPr id="6" name="Footer Placeholder 5"/>
          <p:cNvSpPr>
            <a:spLocks noGrp="1"/>
          </p:cNvSpPr>
          <p:nvPr>
            <p:ph type="ftr" sz="quarter" idx="11"/>
          </p:nvPr>
        </p:nvSpPr>
        <p:spPr>
          <a:xfrm>
            <a:off x="1141412" y="5883275"/>
            <a:ext cx="5105400" cy="365125"/>
          </a:xfrm>
        </p:spPr>
        <p:txBody>
          <a:bodyPr/>
          <a:lstStyle/>
          <a:p>
            <a:endParaRPr lang="de-AT"/>
          </a:p>
        </p:txBody>
      </p:sp>
      <p:sp>
        <p:nvSpPr>
          <p:cNvPr id="7" name="Slide Number Placeholder 6"/>
          <p:cNvSpPr>
            <a:spLocks noGrp="1"/>
          </p:cNvSpPr>
          <p:nvPr>
            <p:ph type="sldNum" sz="quarter" idx="12"/>
          </p:nvPr>
        </p:nvSpPr>
        <p:spPr>
          <a:xfrm>
            <a:off x="10742612" y="5883275"/>
            <a:ext cx="322567" cy="365125"/>
          </a:xfrm>
        </p:spPr>
        <p:txBody>
          <a:bodyPr/>
          <a:lstStyle/>
          <a:p>
            <a:fld id="{4BC4261C-59CD-4C19-9FF5-13AC701A61AB}" type="slidenum">
              <a:rPr lang="de-AT" smtClean="0"/>
              <a:t>‹Nr.›</a:t>
            </a:fld>
            <a:endParaRPr lang="de-AT"/>
          </a:p>
        </p:txBody>
      </p:sp>
    </p:spTree>
    <p:extLst>
      <p:ext uri="{BB962C8B-B14F-4D97-AF65-F5344CB8AC3E}">
        <p14:creationId xmlns:p14="http://schemas.microsoft.com/office/powerpoint/2010/main" val="1206472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9A7F701A-BCFD-492B-929B-F1C38C57F2AA}" type="datetimeFigureOut">
              <a:rPr lang="de-AT" smtClean="0"/>
              <a:t>18.12.2014</a:t>
            </a:fld>
            <a:endParaRPr lang="de-AT"/>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de-AT"/>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BC4261C-59CD-4C19-9FF5-13AC701A61AB}" type="slidenum">
              <a:rPr lang="de-AT" smtClean="0"/>
              <a:t>‹Nr.›</a:t>
            </a:fld>
            <a:endParaRPr lang="de-AT"/>
          </a:p>
        </p:txBody>
      </p:sp>
    </p:spTree>
    <p:extLst>
      <p:ext uri="{BB962C8B-B14F-4D97-AF65-F5344CB8AC3E}">
        <p14:creationId xmlns:p14="http://schemas.microsoft.com/office/powerpoint/2010/main" val="83453583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de-AT" dirty="0" smtClean="0"/>
              <a:t>RSA-Kryptosystem</a:t>
            </a:r>
            <a:r>
              <a:rPr lang="de-AT" dirty="0"/>
              <a:t/>
            </a:r>
            <a:br>
              <a:rPr lang="de-AT" dirty="0"/>
            </a:br>
            <a:r>
              <a:rPr lang="de-AT" dirty="0" smtClean="0"/>
              <a:t>Datenbanken - SQL</a:t>
            </a:r>
            <a:r>
              <a:rPr lang="de-AT" dirty="0" smtClean="0"/>
              <a:t/>
            </a:r>
            <a:br>
              <a:rPr lang="de-AT" dirty="0" smtClean="0"/>
            </a:br>
            <a:r>
              <a:rPr lang="de-AT" dirty="0" smtClean="0"/>
              <a:t>VPN</a:t>
            </a:r>
            <a:endParaRPr lang="de-AT" dirty="0"/>
          </a:p>
        </p:txBody>
      </p:sp>
      <p:sp>
        <p:nvSpPr>
          <p:cNvPr id="3" name="Untertitel 2"/>
          <p:cNvSpPr>
            <a:spLocks noGrp="1"/>
          </p:cNvSpPr>
          <p:nvPr>
            <p:ph type="subTitle" idx="1"/>
          </p:nvPr>
        </p:nvSpPr>
        <p:spPr/>
        <p:txBody>
          <a:bodyPr/>
          <a:lstStyle/>
          <a:p>
            <a:r>
              <a:rPr lang="de-AT" dirty="0" smtClean="0"/>
              <a:t>Schipflinger | Tomasi</a:t>
            </a:r>
          </a:p>
          <a:p>
            <a:r>
              <a:rPr lang="de-AT" dirty="0" smtClean="0"/>
              <a:t>4YFIPY | 2014/15</a:t>
            </a:r>
          </a:p>
          <a:p>
            <a:r>
              <a:rPr lang="de-AT" dirty="0" smtClean="0"/>
              <a:t>CTME</a:t>
            </a:r>
          </a:p>
        </p:txBody>
      </p:sp>
    </p:spTree>
    <p:extLst>
      <p:ext uri="{BB962C8B-B14F-4D97-AF65-F5344CB8AC3E}">
        <p14:creationId xmlns:p14="http://schemas.microsoft.com/office/powerpoint/2010/main" val="18550323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Datenbankmanagementsystem</a:t>
            </a:r>
            <a:endParaRPr lang="de-AT" dirty="0"/>
          </a:p>
        </p:txBody>
      </p:sp>
      <p:sp>
        <p:nvSpPr>
          <p:cNvPr id="3" name="Inhaltsplatzhalter 2"/>
          <p:cNvSpPr>
            <a:spLocks noGrp="1"/>
          </p:cNvSpPr>
          <p:nvPr>
            <p:ph idx="1"/>
          </p:nvPr>
        </p:nvSpPr>
        <p:spPr>
          <a:xfrm>
            <a:off x="1141413" y="2165685"/>
            <a:ext cx="9905998" cy="3625516"/>
          </a:xfrm>
        </p:spPr>
        <p:txBody>
          <a:bodyPr>
            <a:normAutofit fontScale="92500" lnSpcReduction="10000"/>
          </a:bodyPr>
          <a:lstStyle/>
          <a:p>
            <a:r>
              <a:rPr lang="de-AT" dirty="0" smtClean="0"/>
              <a:t>Persistenz</a:t>
            </a:r>
          </a:p>
          <a:p>
            <a:r>
              <a:rPr lang="de-AT" dirty="0" smtClean="0"/>
              <a:t>Anlegen von Datenschemata</a:t>
            </a:r>
          </a:p>
          <a:p>
            <a:r>
              <a:rPr lang="de-AT" dirty="0" smtClean="0"/>
              <a:t>Einfügen, Ändern oder Löschen von Daten</a:t>
            </a:r>
          </a:p>
          <a:p>
            <a:r>
              <a:rPr lang="de-AT" dirty="0" smtClean="0"/>
              <a:t>Lesen von Daten</a:t>
            </a:r>
          </a:p>
          <a:p>
            <a:r>
              <a:rPr lang="de-AT" dirty="0" smtClean="0"/>
              <a:t>Integrität und redundanzfreie Datenhaltung</a:t>
            </a:r>
          </a:p>
          <a:p>
            <a:r>
              <a:rPr lang="de-AT" dirty="0" smtClean="0"/>
              <a:t>Koordination der parallelen Nutzung</a:t>
            </a:r>
          </a:p>
          <a:p>
            <a:r>
              <a:rPr lang="de-AT" dirty="0" smtClean="0"/>
              <a:t>Rechteverwaltung</a:t>
            </a:r>
          </a:p>
          <a:p>
            <a:r>
              <a:rPr lang="de-AT" dirty="0" smtClean="0"/>
              <a:t>Datensicherung</a:t>
            </a:r>
          </a:p>
          <a:p>
            <a:r>
              <a:rPr lang="de-AT" dirty="0" smtClean="0"/>
              <a:t>Katalog</a:t>
            </a:r>
          </a:p>
        </p:txBody>
      </p:sp>
    </p:spTree>
    <p:extLst>
      <p:ext uri="{BB962C8B-B14F-4D97-AF65-F5344CB8AC3E}">
        <p14:creationId xmlns:p14="http://schemas.microsoft.com/office/powerpoint/2010/main" val="2611193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Datenbankmanagementsystem</a:t>
            </a:r>
            <a:endParaRPr lang="de-AT" dirty="0"/>
          </a:p>
        </p:txBody>
      </p:sp>
      <p:sp>
        <p:nvSpPr>
          <p:cNvPr id="3" name="Inhaltsplatzhalter 2"/>
          <p:cNvSpPr>
            <a:spLocks noGrp="1"/>
          </p:cNvSpPr>
          <p:nvPr>
            <p:ph idx="1"/>
          </p:nvPr>
        </p:nvSpPr>
        <p:spPr/>
        <p:txBody>
          <a:bodyPr/>
          <a:lstStyle/>
          <a:p>
            <a:r>
              <a:rPr lang="de-AT" dirty="0" smtClean="0"/>
              <a:t>Externe Schicht</a:t>
            </a:r>
          </a:p>
          <a:p>
            <a:r>
              <a:rPr lang="de-AT" dirty="0" smtClean="0"/>
              <a:t>Logische Schicht</a:t>
            </a:r>
          </a:p>
          <a:p>
            <a:r>
              <a:rPr lang="de-AT" dirty="0" smtClean="0"/>
              <a:t>Physische Schicht</a:t>
            </a:r>
          </a:p>
        </p:txBody>
      </p:sp>
    </p:spTree>
    <p:extLst>
      <p:ext uri="{BB962C8B-B14F-4D97-AF65-F5344CB8AC3E}">
        <p14:creationId xmlns:p14="http://schemas.microsoft.com/office/powerpoint/2010/main" val="2840019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Beziehungen</a:t>
            </a:r>
            <a:endParaRPr lang="de-AT" dirty="0"/>
          </a:p>
        </p:txBody>
      </p:sp>
      <p:sp>
        <p:nvSpPr>
          <p:cNvPr id="3" name="Inhaltsplatzhalter 2"/>
          <p:cNvSpPr>
            <a:spLocks noGrp="1"/>
          </p:cNvSpPr>
          <p:nvPr>
            <p:ph idx="1"/>
          </p:nvPr>
        </p:nvSpPr>
        <p:spPr>
          <a:xfrm>
            <a:off x="1141413" y="1260230"/>
            <a:ext cx="9905998" cy="3124201"/>
          </a:xfrm>
        </p:spPr>
        <p:txBody>
          <a:bodyPr/>
          <a:lstStyle/>
          <a:p>
            <a:r>
              <a:rPr lang="de-AT" dirty="0" smtClean="0"/>
              <a:t>Geben an wie die einzelnen Entitäten zueinander stehen</a:t>
            </a:r>
          </a:p>
          <a:p>
            <a:pPr lvl="1"/>
            <a:r>
              <a:rPr lang="de-AT" dirty="0" smtClean="0"/>
              <a:t>1:1 </a:t>
            </a:r>
            <a:r>
              <a:rPr lang="de-AT" dirty="0" smtClean="0"/>
              <a:t>Beziehung</a:t>
            </a:r>
            <a:endParaRPr lang="de-AT" dirty="0"/>
          </a:p>
          <a:p>
            <a:pPr marL="457200" lvl="1" indent="0">
              <a:buNone/>
            </a:pPr>
            <a:endParaRPr lang="de-AT" dirty="0" smtClean="0"/>
          </a:p>
        </p:txBody>
      </p:sp>
      <p:pic>
        <p:nvPicPr>
          <p:cNvPr id="5" name="Grafik 4"/>
          <p:cNvPicPr>
            <a:picLocks noChangeAspect="1"/>
          </p:cNvPicPr>
          <p:nvPr/>
        </p:nvPicPr>
        <p:blipFill>
          <a:blip r:embed="rId2"/>
          <a:stretch>
            <a:fillRect/>
          </a:stretch>
        </p:blipFill>
        <p:spPr>
          <a:xfrm>
            <a:off x="2769045" y="2975768"/>
            <a:ext cx="5348014" cy="3640780"/>
          </a:xfrm>
          <a:prstGeom prst="rect">
            <a:avLst/>
          </a:prstGeom>
        </p:spPr>
      </p:pic>
    </p:spTree>
    <p:extLst>
      <p:ext uri="{BB962C8B-B14F-4D97-AF65-F5344CB8AC3E}">
        <p14:creationId xmlns:p14="http://schemas.microsoft.com/office/powerpoint/2010/main" val="3064796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Beziehungen</a:t>
            </a:r>
            <a:endParaRPr lang="de-AT" dirty="0"/>
          </a:p>
        </p:txBody>
      </p:sp>
      <p:sp>
        <p:nvSpPr>
          <p:cNvPr id="3" name="Inhaltsplatzhalter 2"/>
          <p:cNvSpPr>
            <a:spLocks noGrp="1"/>
          </p:cNvSpPr>
          <p:nvPr>
            <p:ph idx="1"/>
          </p:nvPr>
        </p:nvSpPr>
        <p:spPr>
          <a:xfrm>
            <a:off x="1141413" y="1260230"/>
            <a:ext cx="9905998" cy="3124201"/>
          </a:xfrm>
        </p:spPr>
        <p:txBody>
          <a:bodyPr/>
          <a:lstStyle/>
          <a:p>
            <a:pPr lvl="1"/>
            <a:r>
              <a:rPr lang="de-AT" dirty="0" smtClean="0"/>
              <a:t>1:N Beziehung</a:t>
            </a:r>
            <a:endParaRPr lang="de-AT" dirty="0"/>
          </a:p>
          <a:p>
            <a:pPr marL="457200" lvl="1" indent="0">
              <a:buNone/>
            </a:pPr>
            <a:endParaRPr lang="de-AT" dirty="0" smtClean="0"/>
          </a:p>
        </p:txBody>
      </p:sp>
      <p:pic>
        <p:nvPicPr>
          <p:cNvPr id="6" name="Grafik 5"/>
          <p:cNvPicPr>
            <a:picLocks noChangeAspect="1"/>
          </p:cNvPicPr>
          <p:nvPr/>
        </p:nvPicPr>
        <p:blipFill>
          <a:blip r:embed="rId3"/>
          <a:stretch>
            <a:fillRect/>
          </a:stretch>
        </p:blipFill>
        <p:spPr>
          <a:xfrm>
            <a:off x="1864794" y="2822330"/>
            <a:ext cx="7055641" cy="3828721"/>
          </a:xfrm>
          <a:prstGeom prst="rect">
            <a:avLst/>
          </a:prstGeom>
        </p:spPr>
      </p:pic>
    </p:spTree>
    <p:extLst>
      <p:ext uri="{BB962C8B-B14F-4D97-AF65-F5344CB8AC3E}">
        <p14:creationId xmlns:p14="http://schemas.microsoft.com/office/powerpoint/2010/main" val="2332283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Beziehungen</a:t>
            </a:r>
            <a:endParaRPr lang="de-AT" dirty="0"/>
          </a:p>
        </p:txBody>
      </p:sp>
      <p:sp>
        <p:nvSpPr>
          <p:cNvPr id="3" name="Inhaltsplatzhalter 2"/>
          <p:cNvSpPr>
            <a:spLocks noGrp="1"/>
          </p:cNvSpPr>
          <p:nvPr>
            <p:ph idx="1"/>
          </p:nvPr>
        </p:nvSpPr>
        <p:spPr>
          <a:xfrm>
            <a:off x="1141413" y="1260230"/>
            <a:ext cx="9905998" cy="3124201"/>
          </a:xfrm>
        </p:spPr>
        <p:txBody>
          <a:bodyPr/>
          <a:lstStyle/>
          <a:p>
            <a:pPr lvl="1"/>
            <a:r>
              <a:rPr lang="de-AT" dirty="0" smtClean="0"/>
              <a:t>N</a:t>
            </a:r>
            <a:r>
              <a:rPr lang="de-AT" dirty="0" smtClean="0"/>
              <a:t>:1 Beziehung</a:t>
            </a:r>
            <a:endParaRPr lang="de-AT" dirty="0"/>
          </a:p>
          <a:p>
            <a:pPr marL="457200" lvl="1" indent="0">
              <a:buNone/>
            </a:pPr>
            <a:endParaRPr lang="de-AT" dirty="0" smtClean="0"/>
          </a:p>
        </p:txBody>
      </p:sp>
      <p:pic>
        <p:nvPicPr>
          <p:cNvPr id="4" name="Grafik 3"/>
          <p:cNvPicPr>
            <a:picLocks noChangeAspect="1"/>
          </p:cNvPicPr>
          <p:nvPr/>
        </p:nvPicPr>
        <p:blipFill>
          <a:blip r:embed="rId2"/>
          <a:stretch>
            <a:fillRect/>
          </a:stretch>
        </p:blipFill>
        <p:spPr>
          <a:xfrm>
            <a:off x="1632608" y="2822330"/>
            <a:ext cx="5359035" cy="3913009"/>
          </a:xfrm>
          <a:prstGeom prst="rect">
            <a:avLst/>
          </a:prstGeom>
        </p:spPr>
      </p:pic>
    </p:spTree>
    <p:extLst>
      <p:ext uri="{BB962C8B-B14F-4D97-AF65-F5344CB8AC3E}">
        <p14:creationId xmlns:p14="http://schemas.microsoft.com/office/powerpoint/2010/main" val="437498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SQL - Structured Query Language</a:t>
            </a:r>
          </a:p>
        </p:txBody>
      </p:sp>
      <p:sp>
        <p:nvSpPr>
          <p:cNvPr id="3" name="Inhaltsplatzhalter 2"/>
          <p:cNvSpPr>
            <a:spLocks noGrp="1"/>
          </p:cNvSpPr>
          <p:nvPr>
            <p:ph idx="1"/>
          </p:nvPr>
        </p:nvSpPr>
        <p:spPr/>
        <p:txBody>
          <a:bodyPr/>
          <a:lstStyle/>
          <a:p>
            <a:r>
              <a:rPr lang="de-AT" dirty="0" smtClean="0"/>
              <a:t>Datenbanksprache</a:t>
            </a:r>
          </a:p>
          <a:p>
            <a:r>
              <a:rPr lang="de-AT" dirty="0" smtClean="0"/>
              <a:t>Einfügen, Verändern, Löschen</a:t>
            </a:r>
          </a:p>
          <a:p>
            <a:r>
              <a:rPr lang="de-AT" dirty="0" smtClean="0"/>
              <a:t>Einfach zu lernen</a:t>
            </a:r>
          </a:p>
          <a:p>
            <a:endParaRPr lang="de-AT" dirty="0"/>
          </a:p>
        </p:txBody>
      </p:sp>
    </p:spTree>
    <p:extLst>
      <p:ext uri="{BB962C8B-B14F-4D97-AF65-F5344CB8AC3E}">
        <p14:creationId xmlns:p14="http://schemas.microsoft.com/office/powerpoint/2010/main" val="2173577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Relationale Datenbank</a:t>
            </a:r>
            <a:endParaRPr lang="de-AT" dirty="0"/>
          </a:p>
        </p:txBody>
      </p:sp>
      <p:pic>
        <p:nvPicPr>
          <p:cNvPr id="4" name="Inhaltsplatzhalter 3"/>
          <p:cNvPicPr>
            <a:picLocks noGrp="1" noChangeAspect="1"/>
          </p:cNvPicPr>
          <p:nvPr>
            <p:ph idx="1"/>
          </p:nvPr>
        </p:nvPicPr>
        <p:blipFill>
          <a:blip r:embed="rId2"/>
          <a:stretch>
            <a:fillRect/>
          </a:stretch>
        </p:blipFill>
        <p:spPr>
          <a:xfrm>
            <a:off x="1141413" y="2514600"/>
            <a:ext cx="9905998" cy="2952750"/>
          </a:xfrm>
          <a:prstGeom prst="rect">
            <a:avLst/>
          </a:prstGeom>
        </p:spPr>
      </p:pic>
    </p:spTree>
    <p:extLst>
      <p:ext uri="{BB962C8B-B14F-4D97-AF65-F5344CB8AC3E}">
        <p14:creationId xmlns:p14="http://schemas.microsoft.com/office/powerpoint/2010/main" val="299071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SQL - </a:t>
            </a:r>
            <a:r>
              <a:rPr lang="de-AT" dirty="0" err="1" smtClean="0"/>
              <a:t>Injections</a:t>
            </a:r>
            <a:endParaRPr lang="de-AT" dirty="0"/>
          </a:p>
        </p:txBody>
      </p:sp>
      <p:sp>
        <p:nvSpPr>
          <p:cNvPr id="3" name="Inhaltsplatzhalter 2"/>
          <p:cNvSpPr>
            <a:spLocks noGrp="1"/>
          </p:cNvSpPr>
          <p:nvPr>
            <p:ph idx="1"/>
          </p:nvPr>
        </p:nvSpPr>
        <p:spPr/>
        <p:txBody>
          <a:bodyPr/>
          <a:lstStyle/>
          <a:p>
            <a:r>
              <a:rPr lang="de-AT" dirty="0" smtClean="0"/>
              <a:t>Werden für das Einschleusen in Webapplikationen benötigt</a:t>
            </a:r>
          </a:p>
          <a:p>
            <a:r>
              <a:rPr lang="de-AT" dirty="0" smtClean="0"/>
              <a:t>Große Sicherheitslücken können entstehen</a:t>
            </a:r>
          </a:p>
          <a:p>
            <a:r>
              <a:rPr lang="de-AT" dirty="0" smtClean="0"/>
              <a:t>Wichtigste Befehle: </a:t>
            </a:r>
          </a:p>
          <a:p>
            <a:pPr lvl="1"/>
            <a:r>
              <a:rPr lang="de-AT" dirty="0" smtClean="0"/>
              <a:t>SELECT</a:t>
            </a:r>
          </a:p>
          <a:p>
            <a:pPr lvl="1"/>
            <a:r>
              <a:rPr lang="de-AT" dirty="0" smtClean="0"/>
              <a:t>FROM</a:t>
            </a:r>
          </a:p>
          <a:p>
            <a:pPr lvl="1"/>
            <a:r>
              <a:rPr lang="de-AT" smtClean="0"/>
              <a:t>WHERE</a:t>
            </a:r>
            <a:endParaRPr lang="de-AT" dirty="0"/>
          </a:p>
        </p:txBody>
      </p:sp>
      <p:pic>
        <p:nvPicPr>
          <p:cNvPr id="4" name="Grafik 3"/>
          <p:cNvPicPr/>
          <p:nvPr/>
        </p:nvPicPr>
        <p:blipFill>
          <a:blip r:embed="rId3">
            <a:lum bright="-50000"/>
            <a:alphaModFix/>
          </a:blip>
          <a:srcRect/>
          <a:stretch>
            <a:fillRect/>
          </a:stretch>
        </p:blipFill>
        <p:spPr>
          <a:xfrm>
            <a:off x="5593080" y="3966454"/>
            <a:ext cx="5760720" cy="2470150"/>
          </a:xfrm>
          <a:prstGeom prst="rect">
            <a:avLst/>
          </a:prstGeom>
          <a:noFill/>
          <a:ln>
            <a:noFill/>
          </a:ln>
        </p:spPr>
      </p:pic>
    </p:spTree>
    <p:extLst>
      <p:ext uri="{BB962C8B-B14F-4D97-AF65-F5344CB8AC3E}">
        <p14:creationId xmlns:p14="http://schemas.microsoft.com/office/powerpoint/2010/main" val="3131470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Virtual Private Network</a:t>
            </a:r>
            <a:endParaRPr lang="de-AT" dirty="0"/>
          </a:p>
        </p:txBody>
      </p:sp>
      <p:sp>
        <p:nvSpPr>
          <p:cNvPr id="3" name="Inhaltsplatzhalter 2"/>
          <p:cNvSpPr>
            <a:spLocks noGrp="1"/>
          </p:cNvSpPr>
          <p:nvPr>
            <p:ph idx="1"/>
          </p:nvPr>
        </p:nvSpPr>
        <p:spPr/>
        <p:txBody>
          <a:bodyPr/>
          <a:lstStyle/>
          <a:p>
            <a:r>
              <a:rPr lang="de-AT" dirty="0" smtClean="0"/>
              <a:t>Dient dazu, Teilnehmer eines privaten Netzwerks mit einem anderen Privaten Netzwerk zu verbinden (Bspw. Heimnetz Firmennetz)</a:t>
            </a:r>
          </a:p>
          <a:p>
            <a:r>
              <a:rPr lang="de-AT" dirty="0" smtClean="0"/>
              <a:t>Dadurch kann auf ein lokale Netzwerk zugegriffen werden, ohne anwesend sein zu müssen</a:t>
            </a:r>
          </a:p>
          <a:p>
            <a:r>
              <a:rPr lang="de-AT" dirty="0" smtClean="0"/>
              <a:t>VPN ist ein Softwareprodukt, welches eine Verschlüsselte Verbindung durch einen sog. Tunnel herstellt.</a:t>
            </a:r>
            <a:endParaRPr lang="de-AT" dirty="0"/>
          </a:p>
        </p:txBody>
      </p:sp>
    </p:spTree>
    <p:extLst>
      <p:ext uri="{BB962C8B-B14F-4D97-AF65-F5344CB8AC3E}">
        <p14:creationId xmlns:p14="http://schemas.microsoft.com/office/powerpoint/2010/main" val="3261060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Anwendunsszenarien</a:t>
            </a:r>
            <a:endParaRPr lang="de-AT" dirty="0"/>
          </a:p>
        </p:txBody>
      </p:sp>
      <p:sp>
        <p:nvSpPr>
          <p:cNvPr id="3" name="Inhaltsplatzhalter 2"/>
          <p:cNvSpPr>
            <a:spLocks noGrp="1"/>
          </p:cNvSpPr>
          <p:nvPr>
            <p:ph idx="1"/>
          </p:nvPr>
        </p:nvSpPr>
        <p:spPr/>
        <p:txBody>
          <a:bodyPr/>
          <a:lstStyle/>
          <a:p>
            <a:r>
              <a:rPr lang="de-AT" dirty="0" smtClean="0"/>
              <a:t>Netzwerkzugriff für Außendienstmitarbeiter (Client-to-LAN)</a:t>
            </a:r>
          </a:p>
          <a:p>
            <a:r>
              <a:rPr lang="de-AT" dirty="0" smtClean="0"/>
              <a:t>Verbindung mehrerer Unternehmensstandorte (LAN-to-LAN)</a:t>
            </a:r>
          </a:p>
          <a:p>
            <a:r>
              <a:rPr lang="de-AT" dirty="0" smtClean="0"/>
              <a:t>Umgehung von Zensur</a:t>
            </a:r>
          </a:p>
          <a:p>
            <a:pPr lvl="1"/>
            <a:r>
              <a:rPr lang="de-AT" dirty="0" smtClean="0"/>
              <a:t>Bspw. bei Standort in China od. Nordkorea</a:t>
            </a:r>
          </a:p>
          <a:p>
            <a:r>
              <a:rPr lang="de-AT" dirty="0" smtClean="0"/>
              <a:t>LAN-Spiele über Internet</a:t>
            </a:r>
            <a:endParaRPr lang="de-AT" dirty="0"/>
          </a:p>
        </p:txBody>
      </p:sp>
    </p:spTree>
    <p:extLst>
      <p:ext uri="{BB962C8B-B14F-4D97-AF65-F5344CB8AC3E}">
        <p14:creationId xmlns:p14="http://schemas.microsoft.com/office/powerpoint/2010/main" val="3939505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RSA Kryptosystem</a:t>
            </a:r>
            <a:endParaRPr lang="de-AT" dirty="0"/>
          </a:p>
        </p:txBody>
      </p:sp>
      <p:sp>
        <p:nvSpPr>
          <p:cNvPr id="3" name="Inhaltsplatzhalter 2"/>
          <p:cNvSpPr>
            <a:spLocks noGrp="1"/>
          </p:cNvSpPr>
          <p:nvPr>
            <p:ph idx="1"/>
          </p:nvPr>
        </p:nvSpPr>
        <p:spPr/>
        <p:txBody>
          <a:bodyPr/>
          <a:lstStyle/>
          <a:p>
            <a:r>
              <a:rPr lang="de-AT" dirty="0" smtClean="0"/>
              <a:t>Entwicklung: 1977 von Rivest, Shamir, Adelman</a:t>
            </a:r>
          </a:p>
          <a:p>
            <a:r>
              <a:rPr lang="de-AT" dirty="0" smtClean="0"/>
              <a:t>Verwendung: Verschlüsselung und Signierung</a:t>
            </a:r>
          </a:p>
          <a:p>
            <a:r>
              <a:rPr lang="de-AT" dirty="0" smtClean="0"/>
              <a:t>Bis heute sicheres Public Key-Verfahren</a:t>
            </a:r>
            <a:endParaRPr lang="de-AT" dirty="0"/>
          </a:p>
        </p:txBody>
      </p:sp>
    </p:spTree>
    <p:extLst>
      <p:ext uri="{BB962C8B-B14F-4D97-AF65-F5344CB8AC3E}">
        <p14:creationId xmlns:p14="http://schemas.microsoft.com/office/powerpoint/2010/main" val="15958015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Verbindungsaufbau</a:t>
            </a:r>
            <a:endParaRPr lang="de-AT" dirty="0"/>
          </a:p>
        </p:txBody>
      </p:sp>
      <p:sp>
        <p:nvSpPr>
          <p:cNvPr id="3" name="Inhaltsplatzhalter 2"/>
          <p:cNvSpPr>
            <a:spLocks noGrp="1"/>
          </p:cNvSpPr>
          <p:nvPr>
            <p:ph idx="1"/>
          </p:nvPr>
        </p:nvSpPr>
        <p:spPr/>
        <p:txBody>
          <a:bodyPr/>
          <a:lstStyle/>
          <a:p>
            <a:pPr marL="457200" lvl="0" indent="-457200">
              <a:buFont typeface="+mj-lt"/>
              <a:buAutoNum type="arabicPeriod"/>
            </a:pPr>
            <a:r>
              <a:rPr lang="de-AT" dirty="0">
                <a:effectLst/>
              </a:rPr>
              <a:t>Internetverbindung über normalen ISP wird hergestellt</a:t>
            </a:r>
          </a:p>
          <a:p>
            <a:pPr marL="457200" lvl="0" indent="-457200">
              <a:buFont typeface="+mj-lt"/>
              <a:buAutoNum type="arabicPeriod"/>
            </a:pPr>
            <a:r>
              <a:rPr lang="de-AT" dirty="0">
                <a:effectLst/>
              </a:rPr>
              <a:t>VPN-Client sendet Verbindungsanfrage an VPN-Server</a:t>
            </a:r>
          </a:p>
          <a:p>
            <a:pPr marL="457200" lvl="0" indent="-457200">
              <a:buFont typeface="+mj-lt"/>
              <a:buAutoNum type="arabicPeriod"/>
            </a:pPr>
            <a:r>
              <a:rPr lang="de-AT" dirty="0" smtClean="0">
                <a:effectLst/>
              </a:rPr>
              <a:t>Authentisierung </a:t>
            </a:r>
            <a:r>
              <a:rPr lang="de-AT" dirty="0">
                <a:effectLst/>
              </a:rPr>
              <a:t>beim VPN-Server</a:t>
            </a:r>
          </a:p>
          <a:p>
            <a:pPr marL="457200" lvl="0" indent="-457200">
              <a:buFont typeface="+mj-lt"/>
              <a:buAutoNum type="arabicPeriod"/>
            </a:pPr>
            <a:r>
              <a:rPr lang="de-AT" dirty="0" err="1">
                <a:effectLst/>
              </a:rPr>
              <a:t>IPsec</a:t>
            </a:r>
            <a:r>
              <a:rPr lang="de-AT" dirty="0">
                <a:effectLst/>
              </a:rPr>
              <a:t>-Tunnel (sicherer VPN-Datentunnel) wird </a:t>
            </a:r>
            <a:r>
              <a:rPr lang="de-AT" dirty="0" smtClean="0">
                <a:effectLst/>
              </a:rPr>
              <a:t>geöffnet</a:t>
            </a:r>
            <a:endParaRPr lang="de-AT" dirty="0">
              <a:effectLst/>
            </a:endParaRPr>
          </a:p>
        </p:txBody>
      </p:sp>
    </p:spTree>
    <p:extLst>
      <p:ext uri="{BB962C8B-B14F-4D97-AF65-F5344CB8AC3E}">
        <p14:creationId xmlns:p14="http://schemas.microsoft.com/office/powerpoint/2010/main" val="236491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1072833" y="1341119"/>
            <a:ext cx="9905998" cy="4442461"/>
          </a:xfrm>
        </p:spPr>
        <p:txBody>
          <a:bodyPr/>
          <a:lstStyle/>
          <a:p>
            <a:r>
              <a:rPr lang="de-AT" dirty="0" smtClean="0"/>
              <a:t>Sobald Verbindung hergestellt, keine direkte Internetverbindung mehr</a:t>
            </a:r>
          </a:p>
          <a:p>
            <a:pPr lvl="1"/>
            <a:r>
              <a:rPr lang="de-AT" dirty="0" smtClean="0"/>
              <a:t>Sonst sog. SPLIT-Tunnel (Sicherheitsrisiko)</a:t>
            </a:r>
          </a:p>
          <a:p>
            <a:r>
              <a:rPr lang="de-AT" dirty="0" smtClean="0"/>
              <a:t>Client bekommt private IP-Adresse aus verbundenem Netzwerk zugeteilt</a:t>
            </a:r>
          </a:p>
          <a:p>
            <a:pPr lvl="1"/>
            <a:r>
              <a:rPr lang="de-AT" dirty="0" smtClean="0"/>
              <a:t>Ermöglicht Sicherung des firmenseitigen Endes mit Firewall</a:t>
            </a:r>
          </a:p>
          <a:p>
            <a:r>
              <a:rPr lang="de-AT" dirty="0" smtClean="0"/>
              <a:t>Jetzt kann sich der Client von (fast) jedem Verbindungsmedium (auch Satellit) mit Firmennetzwerk verbinden</a:t>
            </a:r>
            <a:endParaRPr lang="de-AT" dirty="0"/>
          </a:p>
        </p:txBody>
      </p:sp>
    </p:spTree>
    <p:extLst>
      <p:ext uri="{BB962C8B-B14F-4D97-AF65-F5344CB8AC3E}">
        <p14:creationId xmlns:p14="http://schemas.microsoft.com/office/powerpoint/2010/main" val="24006872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Netztopologien</a:t>
            </a:r>
            <a:endParaRPr lang="de-AT" dirty="0"/>
          </a:p>
        </p:txBody>
      </p:sp>
      <p:sp>
        <p:nvSpPr>
          <p:cNvPr id="3" name="Inhaltsplatzhalter 2"/>
          <p:cNvSpPr>
            <a:spLocks noGrp="1"/>
          </p:cNvSpPr>
          <p:nvPr>
            <p:ph idx="1"/>
          </p:nvPr>
        </p:nvSpPr>
        <p:spPr>
          <a:xfrm>
            <a:off x="1141413" y="1897380"/>
            <a:ext cx="9905998" cy="4206239"/>
          </a:xfrm>
        </p:spPr>
        <p:txBody>
          <a:bodyPr>
            <a:normAutofit/>
          </a:bodyPr>
          <a:lstStyle/>
          <a:p>
            <a:r>
              <a:rPr lang="de-AT" dirty="0" smtClean="0"/>
              <a:t>Point to Point</a:t>
            </a:r>
          </a:p>
          <a:p>
            <a:pPr lvl="1"/>
            <a:r>
              <a:rPr lang="de-AT" dirty="0" smtClean="0"/>
              <a:t>Direkte Verbindung zweier Netzwerkknoten</a:t>
            </a:r>
          </a:p>
          <a:p>
            <a:pPr lvl="2"/>
            <a:r>
              <a:rPr lang="de-AT" dirty="0" smtClean="0"/>
              <a:t>Client Server oder durch Routing Netzwerke anbinden</a:t>
            </a:r>
          </a:p>
          <a:p>
            <a:pPr lvl="1"/>
            <a:r>
              <a:rPr lang="de-AT" dirty="0" smtClean="0"/>
              <a:t>TUN-Schnittstelle </a:t>
            </a:r>
          </a:p>
          <a:p>
            <a:pPr lvl="2"/>
            <a:r>
              <a:rPr lang="de-AT" dirty="0" smtClean="0"/>
              <a:t>Virtuelle Netzwerkkarte auf OSI-3 (IP)</a:t>
            </a:r>
          </a:p>
          <a:p>
            <a:r>
              <a:rPr lang="de-AT" dirty="0" smtClean="0"/>
              <a:t>Ethernet</a:t>
            </a:r>
          </a:p>
          <a:p>
            <a:pPr lvl="1"/>
            <a:r>
              <a:rPr lang="de-AT" dirty="0" smtClean="0"/>
              <a:t>TAP-Schnittstelle</a:t>
            </a:r>
          </a:p>
          <a:p>
            <a:pPr lvl="2"/>
            <a:r>
              <a:rPr lang="de-AT" dirty="0" smtClean="0"/>
              <a:t>Virtuelle Netzwerkkarte auf OSI-2</a:t>
            </a:r>
          </a:p>
          <a:p>
            <a:pPr lvl="1"/>
            <a:r>
              <a:rPr lang="de-AT" dirty="0" smtClean="0"/>
              <a:t>Erlaubt Client direkte Verbindung mit Netzwerk</a:t>
            </a:r>
          </a:p>
          <a:p>
            <a:pPr lvl="2"/>
            <a:r>
              <a:rPr lang="de-AT" dirty="0" smtClean="0"/>
              <a:t>VPN-Server als Switch</a:t>
            </a:r>
            <a:endParaRPr lang="de-AT" dirty="0"/>
          </a:p>
        </p:txBody>
      </p:sp>
    </p:spTree>
    <p:extLst>
      <p:ext uri="{BB962C8B-B14F-4D97-AF65-F5344CB8AC3E}">
        <p14:creationId xmlns:p14="http://schemas.microsoft.com/office/powerpoint/2010/main" val="16885193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141413" y="198120"/>
            <a:ext cx="9905998" cy="1905000"/>
          </a:xfrm>
        </p:spPr>
        <p:txBody>
          <a:bodyPr/>
          <a:lstStyle/>
          <a:p>
            <a:r>
              <a:rPr lang="de-AT" dirty="0" smtClean="0"/>
              <a:t>Netzwerkanbindung</a:t>
            </a:r>
            <a:endParaRPr lang="de-AT" dirty="0"/>
          </a:p>
        </p:txBody>
      </p:sp>
      <p:sp>
        <p:nvSpPr>
          <p:cNvPr id="3" name="Inhaltsplatzhalter 2"/>
          <p:cNvSpPr>
            <a:spLocks noGrp="1"/>
          </p:cNvSpPr>
          <p:nvPr>
            <p:ph idx="1"/>
          </p:nvPr>
        </p:nvSpPr>
        <p:spPr>
          <a:xfrm>
            <a:off x="1141413" y="1783080"/>
            <a:ext cx="9905998" cy="4709160"/>
          </a:xfrm>
        </p:spPr>
        <p:txBody>
          <a:bodyPr>
            <a:normAutofit/>
          </a:bodyPr>
          <a:lstStyle/>
          <a:p>
            <a:r>
              <a:rPr lang="de-AT" dirty="0" smtClean="0"/>
              <a:t>Routing:</a:t>
            </a:r>
          </a:p>
          <a:p>
            <a:pPr lvl="1"/>
            <a:r>
              <a:rPr lang="de-AT" dirty="0" smtClean="0"/>
              <a:t>VPN-Knoten arbeiten auf IP-Ebene</a:t>
            </a:r>
          </a:p>
          <a:p>
            <a:pPr lvl="1"/>
            <a:r>
              <a:rPr lang="de-AT" dirty="0" smtClean="0"/>
              <a:t>Ermöglicht Verbindung von Privaten Netzen</a:t>
            </a:r>
          </a:p>
          <a:p>
            <a:pPr lvl="1"/>
            <a:r>
              <a:rPr lang="de-AT" dirty="0" smtClean="0"/>
              <a:t>Wird durch eigenständiges Netz dargestellt</a:t>
            </a:r>
          </a:p>
          <a:p>
            <a:pPr lvl="1"/>
            <a:r>
              <a:rPr lang="de-AT" dirty="0" smtClean="0"/>
              <a:t>Broadcasts nicht ohne Weiteres möglich</a:t>
            </a:r>
          </a:p>
          <a:p>
            <a:r>
              <a:rPr lang="de-AT" dirty="0" smtClean="0"/>
              <a:t>Bridging:</a:t>
            </a:r>
          </a:p>
          <a:p>
            <a:pPr lvl="1"/>
            <a:r>
              <a:rPr lang="de-AT" dirty="0" smtClean="0"/>
              <a:t>Betriebssystem verbindet reale Netzwerkkarte mit Virtueller TAP-Schnittstelle</a:t>
            </a:r>
          </a:p>
          <a:p>
            <a:pPr lvl="1"/>
            <a:r>
              <a:rPr lang="de-AT" dirty="0" smtClean="0"/>
              <a:t>Switch auf Layer-2</a:t>
            </a:r>
          </a:p>
          <a:p>
            <a:pPr lvl="1"/>
            <a:r>
              <a:rPr lang="de-AT" dirty="0" smtClean="0"/>
              <a:t>Broadcasts möglich – Verhalten wie im selben Netzwerk</a:t>
            </a:r>
          </a:p>
          <a:p>
            <a:pPr lvl="2"/>
            <a:r>
              <a:rPr lang="de-AT" dirty="0" smtClean="0"/>
              <a:t>Broadcasts nehmen viel Bandbreite in Anspruch</a:t>
            </a:r>
          </a:p>
          <a:p>
            <a:pPr lvl="2"/>
            <a:r>
              <a:rPr lang="de-AT" dirty="0" smtClean="0"/>
              <a:t>Achtung vor DHCP-Servern</a:t>
            </a:r>
          </a:p>
          <a:p>
            <a:pPr lvl="1"/>
            <a:endParaRPr lang="de-AT" dirty="0"/>
          </a:p>
        </p:txBody>
      </p:sp>
    </p:spTree>
    <p:extLst>
      <p:ext uri="{BB962C8B-B14F-4D97-AF65-F5344CB8AC3E}">
        <p14:creationId xmlns:p14="http://schemas.microsoft.com/office/powerpoint/2010/main" val="286545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Open VPN</a:t>
            </a:r>
            <a:endParaRPr lang="de-AT" dirty="0"/>
          </a:p>
        </p:txBody>
      </p:sp>
      <p:sp>
        <p:nvSpPr>
          <p:cNvPr id="3" name="Inhaltsplatzhalter 2"/>
          <p:cNvSpPr>
            <a:spLocks noGrp="1"/>
          </p:cNvSpPr>
          <p:nvPr>
            <p:ph idx="1"/>
          </p:nvPr>
        </p:nvSpPr>
        <p:spPr>
          <a:xfrm>
            <a:off x="1141413" y="1805940"/>
            <a:ext cx="9905998" cy="4457699"/>
          </a:xfrm>
        </p:spPr>
        <p:txBody>
          <a:bodyPr/>
          <a:lstStyle/>
          <a:p>
            <a:r>
              <a:rPr lang="de-AT" dirty="0" smtClean="0"/>
              <a:t>Plattformunabhängig, Quelloffen</a:t>
            </a:r>
          </a:p>
          <a:p>
            <a:r>
              <a:rPr lang="de-AT" dirty="0" smtClean="0"/>
              <a:t>Meist genutzter VPN Service</a:t>
            </a:r>
          </a:p>
          <a:p>
            <a:r>
              <a:rPr lang="de-AT" dirty="0" smtClean="0"/>
              <a:t>3 Authentifizierungsmöglichkeiten:</a:t>
            </a:r>
          </a:p>
          <a:p>
            <a:pPr lvl="1"/>
            <a:r>
              <a:rPr lang="de-AT" dirty="0" smtClean="0"/>
              <a:t>Pre-Shared Key</a:t>
            </a:r>
          </a:p>
          <a:p>
            <a:pPr lvl="1"/>
            <a:r>
              <a:rPr lang="de-AT" dirty="0" smtClean="0"/>
              <a:t>Benutzer/Passwort</a:t>
            </a:r>
          </a:p>
          <a:p>
            <a:pPr lvl="1"/>
            <a:r>
              <a:rPr lang="de-AT" dirty="0" smtClean="0"/>
              <a:t>Zertifikatsbasiert</a:t>
            </a:r>
            <a:endParaRPr lang="de-AT" dirty="0"/>
          </a:p>
        </p:txBody>
      </p:sp>
    </p:spTree>
    <p:extLst>
      <p:ext uri="{BB962C8B-B14F-4D97-AF65-F5344CB8AC3E}">
        <p14:creationId xmlns:p14="http://schemas.microsoft.com/office/powerpoint/2010/main" val="3825790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Quellen</a:t>
            </a:r>
            <a:endParaRPr lang="de-AT" dirty="0"/>
          </a:p>
        </p:txBody>
      </p:sp>
      <p:sp>
        <p:nvSpPr>
          <p:cNvPr id="3" name="Inhaltsplatzhalter 2"/>
          <p:cNvSpPr>
            <a:spLocks noGrp="1"/>
          </p:cNvSpPr>
          <p:nvPr>
            <p:ph idx="1"/>
          </p:nvPr>
        </p:nvSpPr>
        <p:spPr/>
        <p:txBody>
          <a:bodyPr/>
          <a:lstStyle/>
          <a:p>
            <a:r>
              <a:rPr lang="de-AT" dirty="0"/>
              <a:t>openvpn.net</a:t>
            </a:r>
          </a:p>
          <a:p>
            <a:r>
              <a:rPr lang="de-AT" dirty="0" smtClean="0"/>
              <a:t>wiki.openvpn.eu</a:t>
            </a:r>
            <a:endParaRPr lang="de-AT" dirty="0"/>
          </a:p>
          <a:p>
            <a:r>
              <a:rPr lang="de-AT" dirty="0" smtClean="0"/>
              <a:t>www.zum.de/Faecher/Inf/RP/infschul/kr_rsa.html</a:t>
            </a:r>
            <a:endParaRPr lang="de-AT" dirty="0"/>
          </a:p>
          <a:p>
            <a:r>
              <a:rPr lang="de-AT" dirty="0" smtClean="0"/>
              <a:t>youtube.com/</a:t>
            </a:r>
            <a:r>
              <a:rPr lang="de-AT" dirty="0" err="1" smtClean="0"/>
              <a:t>user</a:t>
            </a:r>
            <a:r>
              <a:rPr lang="de-AT" dirty="0" smtClean="0"/>
              <a:t>/</a:t>
            </a:r>
            <a:r>
              <a:rPr lang="de-AT" dirty="0" err="1" smtClean="0"/>
              <a:t>pharithmetik</a:t>
            </a:r>
            <a:endParaRPr lang="de-AT" dirty="0" smtClean="0"/>
          </a:p>
          <a:p>
            <a:r>
              <a:rPr lang="de-AT" dirty="0"/>
              <a:t>http://</a:t>
            </a:r>
            <a:r>
              <a:rPr lang="de-AT" dirty="0" smtClean="0"/>
              <a:t>www.afz.bremen.de/sixcms/media.php/13/Datenbankgrundlagen.pdf</a:t>
            </a:r>
          </a:p>
          <a:p>
            <a:endParaRPr lang="de-AT" dirty="0" smtClean="0"/>
          </a:p>
          <a:p>
            <a:endParaRPr lang="de-AT" dirty="0" smtClean="0"/>
          </a:p>
          <a:p>
            <a:endParaRPr lang="de-AT" dirty="0"/>
          </a:p>
        </p:txBody>
      </p:sp>
    </p:spTree>
    <p:extLst>
      <p:ext uri="{BB962C8B-B14F-4D97-AF65-F5344CB8AC3E}">
        <p14:creationId xmlns:p14="http://schemas.microsoft.com/office/powerpoint/2010/main" val="1157945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Vorteile von RSA</a:t>
            </a:r>
            <a:endParaRPr lang="de-AT" dirty="0"/>
          </a:p>
        </p:txBody>
      </p:sp>
      <p:sp>
        <p:nvSpPr>
          <p:cNvPr id="3" name="Inhaltsplatzhalter 2"/>
          <p:cNvSpPr>
            <a:spLocks noGrp="1"/>
          </p:cNvSpPr>
          <p:nvPr>
            <p:ph idx="1"/>
          </p:nvPr>
        </p:nvSpPr>
        <p:spPr/>
        <p:txBody>
          <a:bodyPr/>
          <a:lstStyle/>
          <a:p>
            <a:r>
              <a:rPr lang="de-AT" dirty="0" smtClean="0"/>
              <a:t>Public und Private Key lösen Problem der Schlüsselübertragung</a:t>
            </a:r>
          </a:p>
          <a:p>
            <a:r>
              <a:rPr lang="de-AT" dirty="0" smtClean="0"/>
              <a:t>Brute Force nicht möglich; dauert zu lange</a:t>
            </a:r>
          </a:p>
          <a:p>
            <a:r>
              <a:rPr lang="de-AT" dirty="0" smtClean="0"/>
              <a:t>Für sichere Kommunikation muss nur Public Key des Empfängers bekannt sein</a:t>
            </a:r>
          </a:p>
          <a:p>
            <a:r>
              <a:rPr lang="de-AT" dirty="0" smtClean="0"/>
              <a:t>Anpassbar an immer steigende Prozessorleistungen</a:t>
            </a:r>
          </a:p>
        </p:txBody>
      </p:sp>
    </p:spTree>
    <p:extLst>
      <p:ext uri="{BB962C8B-B14F-4D97-AF65-F5344CB8AC3E}">
        <p14:creationId xmlns:p14="http://schemas.microsoft.com/office/powerpoint/2010/main" val="1095067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Nachteil von RSA</a:t>
            </a:r>
            <a:endParaRPr lang="de-AT" dirty="0"/>
          </a:p>
        </p:txBody>
      </p:sp>
      <p:sp>
        <p:nvSpPr>
          <p:cNvPr id="3" name="Inhaltsplatzhalter 2"/>
          <p:cNvSpPr>
            <a:spLocks noGrp="1"/>
          </p:cNvSpPr>
          <p:nvPr>
            <p:ph idx="1"/>
          </p:nvPr>
        </p:nvSpPr>
        <p:spPr/>
        <p:txBody>
          <a:bodyPr/>
          <a:lstStyle/>
          <a:p>
            <a:pPr marL="0" indent="0">
              <a:buNone/>
            </a:pPr>
            <a:r>
              <a:rPr lang="de-AT" dirty="0" smtClean="0"/>
              <a:t>Sicherheit beruht einerseits auf der Annahme, dass durch </a:t>
            </a:r>
            <a:r>
              <a:rPr lang="de-AT" dirty="0" err="1" smtClean="0"/>
              <a:t>Faktorisierung</a:t>
            </a:r>
            <a:r>
              <a:rPr lang="de-AT" dirty="0" smtClean="0"/>
              <a:t> von immer größeren Primzahlen </a:t>
            </a:r>
            <a:r>
              <a:rPr lang="de-AT" dirty="0" err="1" smtClean="0"/>
              <a:t>brute</a:t>
            </a:r>
            <a:r>
              <a:rPr lang="de-AT" dirty="0" smtClean="0"/>
              <a:t> Force unmöglich wird.</a:t>
            </a:r>
          </a:p>
          <a:p>
            <a:pPr marL="0" indent="0">
              <a:buNone/>
            </a:pPr>
            <a:r>
              <a:rPr lang="de-AT" dirty="0" smtClean="0"/>
              <a:t>Andererseits sollen die Funktionen zur Schlüsselerzeugung nicht umkehrbar sein</a:t>
            </a:r>
          </a:p>
          <a:p>
            <a:pPr marL="0" indent="0">
              <a:buNone/>
            </a:pPr>
            <a:r>
              <a:rPr lang="de-AT" dirty="0" smtClean="0"/>
              <a:t>Sicherheit so lange gegeben, bis Möglichkeit existiert, Primzahlen mit kleinem Aufwand aus öffentlichem Schlüssel zu folgern</a:t>
            </a:r>
            <a:endParaRPr lang="de-AT" dirty="0"/>
          </a:p>
        </p:txBody>
      </p:sp>
    </p:spTree>
    <p:extLst>
      <p:ext uri="{BB962C8B-B14F-4D97-AF65-F5344CB8AC3E}">
        <p14:creationId xmlns:p14="http://schemas.microsoft.com/office/powerpoint/2010/main" val="36756440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Schlüsselerzeugung</a:t>
            </a:r>
            <a:endParaRPr lang="de-AT" dirty="0"/>
          </a:p>
        </p:txBody>
      </p:sp>
      <p:sp>
        <p:nvSpPr>
          <p:cNvPr id="3" name="Inhaltsplatzhalter 2"/>
          <p:cNvSpPr>
            <a:spLocks noGrp="1"/>
          </p:cNvSpPr>
          <p:nvPr>
            <p:ph idx="1"/>
          </p:nvPr>
        </p:nvSpPr>
        <p:spPr/>
        <p:txBody>
          <a:bodyPr/>
          <a:lstStyle/>
          <a:p>
            <a:r>
              <a:rPr lang="de-AT" dirty="0" smtClean="0"/>
              <a:t>Modul-Arithmetik (Division mit Rest) soll Unumkehrbarkeit garantieren</a:t>
            </a:r>
          </a:p>
          <a:p>
            <a:pPr lvl="1"/>
            <a:r>
              <a:rPr lang="de-AT" dirty="0" smtClean="0"/>
              <a:t>Einwegfunktionen</a:t>
            </a:r>
          </a:p>
          <a:p>
            <a:r>
              <a:rPr lang="de-AT" dirty="0" smtClean="0"/>
              <a:t>Multiplikation zweier Primzahlen </a:t>
            </a:r>
            <a:r>
              <a:rPr lang="de-AT" i="1" dirty="0" smtClean="0"/>
              <a:t>p</a:t>
            </a:r>
            <a:r>
              <a:rPr lang="de-AT" dirty="0" smtClean="0"/>
              <a:t> und </a:t>
            </a:r>
            <a:r>
              <a:rPr lang="de-AT" i="1" dirty="0" smtClean="0"/>
              <a:t>q</a:t>
            </a:r>
            <a:r>
              <a:rPr lang="de-AT" dirty="0" smtClean="0"/>
              <a:t> ergeben </a:t>
            </a:r>
            <a:r>
              <a:rPr lang="de-AT" i="1" dirty="0" smtClean="0"/>
              <a:t>n</a:t>
            </a:r>
            <a:r>
              <a:rPr lang="de-AT" dirty="0" smtClean="0"/>
              <a:t> (genannt RSA-Modul)</a:t>
            </a:r>
          </a:p>
          <a:p>
            <a:pPr lvl="1"/>
            <a:r>
              <a:rPr lang="de-AT" dirty="0" smtClean="0"/>
              <a:t>P und Q müssen mind. 100 Dezimalstellen besitzen</a:t>
            </a:r>
          </a:p>
          <a:p>
            <a:r>
              <a:rPr lang="de-AT" dirty="0" err="1" smtClean="0"/>
              <a:t>Euler‘scher</a:t>
            </a:r>
            <a:r>
              <a:rPr lang="de-AT" dirty="0" smtClean="0"/>
              <a:t> Lehrsatz </a:t>
            </a:r>
            <a:r>
              <a:rPr lang="de-AT" dirty="0" smtClean="0">
                <a:sym typeface="Wingdings" panose="05000000000000000000" pitchFamily="2" charset="2"/>
              </a:rPr>
              <a:t> öffentlicher Schlüssel</a:t>
            </a:r>
            <a:endParaRPr lang="de-AT" dirty="0" smtClean="0"/>
          </a:p>
          <a:p>
            <a:r>
              <a:rPr lang="de-AT" dirty="0" err="1" smtClean="0"/>
              <a:t>Euklid‘scher</a:t>
            </a:r>
            <a:r>
              <a:rPr lang="de-AT" dirty="0" smtClean="0"/>
              <a:t> Erweiterungsalgorithmus </a:t>
            </a:r>
            <a:r>
              <a:rPr lang="de-AT" dirty="0" smtClean="0">
                <a:sym typeface="Wingdings" panose="05000000000000000000" pitchFamily="2" charset="2"/>
              </a:rPr>
              <a:t> privater Schlüssel</a:t>
            </a:r>
            <a:endParaRPr lang="de-AT" dirty="0"/>
          </a:p>
        </p:txBody>
      </p:sp>
    </p:spTree>
    <p:extLst>
      <p:ext uri="{BB962C8B-B14F-4D97-AF65-F5344CB8AC3E}">
        <p14:creationId xmlns:p14="http://schemas.microsoft.com/office/powerpoint/2010/main" val="3304138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Verschlüsselung</a:t>
            </a:r>
            <a:endParaRPr lang="de-AT"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de-AT" dirty="0" smtClean="0"/>
                  <a:t>Klartext wird mit ASCII-Code in Zahlenreihen umgewandelt</a:t>
                </a:r>
              </a:p>
              <a:p>
                <a:r>
                  <a:rPr lang="de-AT" dirty="0" smtClean="0"/>
                  <a:t>Zahlenreihen werden in 512 Bit-Blöcke aufgeteilt</a:t>
                </a:r>
              </a:p>
              <a:p>
                <a:r>
                  <a:rPr lang="de-AT" dirty="0" smtClean="0"/>
                  <a:t>Blöcke werden chiffriert mit </a:t>
                </a:r>
                <a14:m>
                  <m:oMath xmlns:m="http://schemas.openxmlformats.org/officeDocument/2006/math">
                    <m:r>
                      <a:rPr lang="de-AT" b="0" i="1" smtClean="0">
                        <a:latin typeface="Cambria Math" panose="02040503050406030204" pitchFamily="18" charset="0"/>
                      </a:rPr>
                      <m:t>𝑔</m:t>
                    </m:r>
                    <m:r>
                      <a:rPr lang="de-AT" b="0" i="1" smtClean="0">
                        <a:latin typeface="Cambria Math" panose="02040503050406030204" pitchFamily="18" charset="0"/>
                      </a:rPr>
                      <m:t>=</m:t>
                    </m:r>
                    <m:sSup>
                      <m:sSupPr>
                        <m:ctrlPr>
                          <a:rPr lang="de-AT" b="0" i="1" smtClean="0">
                            <a:latin typeface="Cambria Math" panose="02040503050406030204" pitchFamily="18" charset="0"/>
                          </a:rPr>
                        </m:ctrlPr>
                      </m:sSupPr>
                      <m:e>
                        <m:r>
                          <a:rPr lang="de-AT" b="0" i="1" smtClean="0">
                            <a:latin typeface="Cambria Math" panose="02040503050406030204" pitchFamily="18" charset="0"/>
                          </a:rPr>
                          <m:t>𝑡</m:t>
                        </m:r>
                      </m:e>
                      <m:sup>
                        <m:r>
                          <a:rPr lang="de-AT" b="0" i="1" smtClean="0">
                            <a:latin typeface="Cambria Math" panose="02040503050406030204" pitchFamily="18" charset="0"/>
                          </a:rPr>
                          <m:t>𝑐</m:t>
                        </m:r>
                      </m:sup>
                    </m:sSup>
                    <m:r>
                      <a:rPr lang="de-AT" b="0" i="1" smtClean="0">
                        <a:latin typeface="Cambria Math" panose="02040503050406030204" pitchFamily="18" charset="0"/>
                      </a:rPr>
                      <m:t> </m:t>
                    </m:r>
                    <m:r>
                      <a:rPr lang="de-AT" b="0" i="1" smtClean="0">
                        <a:latin typeface="Cambria Math" panose="02040503050406030204" pitchFamily="18" charset="0"/>
                      </a:rPr>
                      <m:t>𝑀𝑂𝐷</m:t>
                    </m:r>
                    <m:r>
                      <a:rPr lang="de-AT" b="0" i="1" smtClean="0">
                        <a:latin typeface="Cambria Math" panose="02040503050406030204" pitchFamily="18" charset="0"/>
                      </a:rPr>
                      <m:t> </m:t>
                    </m:r>
                    <m:r>
                      <a:rPr lang="de-AT" b="0" i="1" smtClean="0">
                        <a:latin typeface="Cambria Math" panose="02040503050406030204" pitchFamily="18" charset="0"/>
                      </a:rPr>
                      <m:t>𝑛</m:t>
                    </m:r>
                  </m:oMath>
                </a14:m>
                <a:r>
                  <a:rPr lang="de-AT" dirty="0" smtClean="0"/>
                  <a:t> wobei:</a:t>
                </a:r>
              </a:p>
              <a:p>
                <a:pPr lvl="1"/>
                <a:r>
                  <a:rPr lang="de-AT" dirty="0" smtClean="0"/>
                  <a:t>T = Klartext</a:t>
                </a:r>
              </a:p>
              <a:p>
                <a:pPr lvl="1"/>
                <a:r>
                  <a:rPr lang="de-AT" dirty="0" smtClean="0"/>
                  <a:t>C = Öffentlicher Schlüssel der Gegenstelle</a:t>
                </a:r>
              </a:p>
              <a:p>
                <a:pPr lvl="1"/>
                <a:r>
                  <a:rPr lang="de-AT" dirty="0" smtClean="0"/>
                  <a:t>G = Geheimtext, Rest der Ganzzahlendivision</a:t>
                </a:r>
                <a:endParaRPr lang="de-AT"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rotWithShape="0">
                <a:blip r:embed="rId2"/>
                <a:stretch>
                  <a:fillRect l="-985"/>
                </a:stretch>
              </a:blipFill>
            </p:spPr>
            <p:txBody>
              <a:bodyPr/>
              <a:lstStyle/>
              <a:p>
                <a:r>
                  <a:rPr lang="de-AT">
                    <a:noFill/>
                  </a:rPr>
                  <a:t> </a:t>
                </a:r>
              </a:p>
            </p:txBody>
          </p:sp>
        </mc:Fallback>
      </mc:AlternateContent>
    </p:spTree>
    <p:extLst>
      <p:ext uri="{BB962C8B-B14F-4D97-AF65-F5344CB8AC3E}">
        <p14:creationId xmlns:p14="http://schemas.microsoft.com/office/powerpoint/2010/main" val="3958280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Entschlüsselung</a:t>
            </a:r>
            <a:endParaRPr lang="de-AT"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de-AT" dirty="0" smtClean="0"/>
                  <a:t>Entschlüsselung ist die Umkehrung der Verschlüsselung</a:t>
                </a:r>
              </a:p>
              <a:p>
                <a14:m>
                  <m:oMath xmlns:m="http://schemas.openxmlformats.org/officeDocument/2006/math">
                    <m:r>
                      <a:rPr lang="de-AT" b="0" i="1" smtClean="0">
                        <a:latin typeface="Cambria Math" panose="02040503050406030204" pitchFamily="18" charset="0"/>
                      </a:rPr>
                      <m:t>𝑡</m:t>
                    </m:r>
                    <m:r>
                      <a:rPr lang="de-AT" b="0" i="1" smtClean="0">
                        <a:latin typeface="Cambria Math" panose="02040503050406030204" pitchFamily="18" charset="0"/>
                      </a:rPr>
                      <m:t>=</m:t>
                    </m:r>
                    <m:sSup>
                      <m:sSupPr>
                        <m:ctrlPr>
                          <a:rPr lang="de-AT" b="0" i="1" smtClean="0">
                            <a:latin typeface="Cambria Math" panose="02040503050406030204" pitchFamily="18" charset="0"/>
                          </a:rPr>
                        </m:ctrlPr>
                      </m:sSupPr>
                      <m:e>
                        <m:r>
                          <a:rPr lang="de-AT" b="0" i="1" smtClean="0">
                            <a:latin typeface="Cambria Math" panose="02040503050406030204" pitchFamily="18" charset="0"/>
                          </a:rPr>
                          <m:t>𝑔</m:t>
                        </m:r>
                      </m:e>
                      <m:sup>
                        <m:r>
                          <a:rPr lang="de-AT" b="0" i="1" smtClean="0">
                            <a:latin typeface="Cambria Math" panose="02040503050406030204" pitchFamily="18" charset="0"/>
                          </a:rPr>
                          <m:t>𝑑</m:t>
                        </m:r>
                      </m:sup>
                    </m:sSup>
                    <m:r>
                      <a:rPr lang="de-AT" b="0" i="1" smtClean="0">
                        <a:latin typeface="Cambria Math" panose="02040503050406030204" pitchFamily="18" charset="0"/>
                      </a:rPr>
                      <m:t> </m:t>
                    </m:r>
                    <m:r>
                      <a:rPr lang="de-AT" b="0" i="1" smtClean="0">
                        <a:latin typeface="Cambria Math" panose="02040503050406030204" pitchFamily="18" charset="0"/>
                      </a:rPr>
                      <m:t>𝑀𝑂𝐷</m:t>
                    </m:r>
                    <m:r>
                      <a:rPr lang="de-AT" b="0" i="1" smtClean="0">
                        <a:latin typeface="Cambria Math" panose="02040503050406030204" pitchFamily="18" charset="0"/>
                      </a:rPr>
                      <m:t> </m:t>
                    </m:r>
                    <m:r>
                      <a:rPr lang="de-AT" b="0" i="1" smtClean="0">
                        <a:latin typeface="Cambria Math" panose="02040503050406030204" pitchFamily="18" charset="0"/>
                      </a:rPr>
                      <m:t>𝑛</m:t>
                    </m:r>
                  </m:oMath>
                </a14:m>
                <a:endParaRPr lang="de-AT" dirty="0" smtClean="0"/>
              </a:p>
              <a:p>
                <a:r>
                  <a:rPr lang="de-AT" dirty="0" smtClean="0"/>
                  <a:t>D entspricht privatem Schlüssel des Empfängers</a:t>
                </a:r>
                <a:endParaRPr lang="de-AT"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rotWithShape="0">
                <a:blip r:embed="rId2"/>
                <a:stretch>
                  <a:fillRect l="-985"/>
                </a:stretch>
              </a:blipFill>
            </p:spPr>
            <p:txBody>
              <a:bodyPr/>
              <a:lstStyle/>
              <a:p>
                <a:r>
                  <a:rPr lang="de-AT">
                    <a:noFill/>
                  </a:rPr>
                  <a:t> </a:t>
                </a:r>
              </a:p>
            </p:txBody>
          </p:sp>
        </mc:Fallback>
      </mc:AlternateContent>
    </p:spTree>
    <p:extLst>
      <p:ext uri="{BB962C8B-B14F-4D97-AF65-F5344CB8AC3E}">
        <p14:creationId xmlns:p14="http://schemas.microsoft.com/office/powerpoint/2010/main" val="1045260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Datenbanken</a:t>
            </a:r>
            <a:endParaRPr lang="de-AT" dirty="0"/>
          </a:p>
        </p:txBody>
      </p:sp>
      <p:sp>
        <p:nvSpPr>
          <p:cNvPr id="3" name="Inhaltsplatzhalter 2"/>
          <p:cNvSpPr>
            <a:spLocks noGrp="1"/>
          </p:cNvSpPr>
          <p:nvPr>
            <p:ph idx="1"/>
          </p:nvPr>
        </p:nvSpPr>
        <p:spPr/>
        <p:txBody>
          <a:bodyPr/>
          <a:lstStyle/>
          <a:p>
            <a:r>
              <a:rPr lang="de-AT" dirty="0" smtClean="0"/>
              <a:t>System zur elektronischen Datenverwaltung</a:t>
            </a:r>
          </a:p>
          <a:p>
            <a:r>
              <a:rPr lang="de-AT" dirty="0" smtClean="0"/>
              <a:t>Große Datenmengen dauerhaft speichern</a:t>
            </a:r>
          </a:p>
          <a:p>
            <a:endParaRPr lang="de-AT" dirty="0"/>
          </a:p>
        </p:txBody>
      </p:sp>
    </p:spTree>
    <p:extLst>
      <p:ext uri="{BB962C8B-B14F-4D97-AF65-F5344CB8AC3E}">
        <p14:creationId xmlns:p14="http://schemas.microsoft.com/office/powerpoint/2010/main" val="4064826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Komponenten eines Datenbanksystems</a:t>
            </a:r>
            <a:endParaRPr lang="de-AT" dirty="0"/>
          </a:p>
        </p:txBody>
      </p:sp>
      <p:sp>
        <p:nvSpPr>
          <p:cNvPr id="3" name="Inhaltsplatzhalter 2"/>
          <p:cNvSpPr>
            <a:spLocks noGrp="1"/>
          </p:cNvSpPr>
          <p:nvPr>
            <p:ph idx="1"/>
          </p:nvPr>
        </p:nvSpPr>
        <p:spPr/>
        <p:txBody>
          <a:bodyPr/>
          <a:lstStyle/>
          <a:p>
            <a:r>
              <a:rPr lang="de-AT" dirty="0" err="1" smtClean="0"/>
              <a:t>Dbms</a:t>
            </a:r>
            <a:r>
              <a:rPr lang="de-AT" dirty="0" smtClean="0"/>
              <a:t> zusammen mit den verwaltenden Daten der Datenbank</a:t>
            </a:r>
          </a:p>
          <a:p>
            <a:r>
              <a:rPr lang="de-AT" dirty="0" smtClean="0"/>
              <a:t>gewährleistet die dauerhafte Speicherung der Nutzerdaten</a:t>
            </a:r>
          </a:p>
          <a:p>
            <a:r>
              <a:rPr lang="de-AT" dirty="0" smtClean="0"/>
              <a:t>Schnittstellen zur Abfrage, Auswertung Verwaltung und Veränderung dieser Daten</a:t>
            </a:r>
          </a:p>
        </p:txBody>
      </p:sp>
    </p:spTree>
    <p:extLst>
      <p:ext uri="{BB962C8B-B14F-4D97-AF65-F5344CB8AC3E}">
        <p14:creationId xmlns:p14="http://schemas.microsoft.com/office/powerpoint/2010/main" val="7747022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tz">
  <a:themeElements>
    <a:clrScheme name="Netz">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Netz">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Netz">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TM03457485[[fn=Netz]]</Template>
  <TotalTime>0</TotalTime>
  <Words>1018</Words>
  <Application>Microsoft Office PowerPoint</Application>
  <PresentationFormat>Breitbild</PresentationFormat>
  <Paragraphs>164</Paragraphs>
  <Slides>25</Slides>
  <Notes>7</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25</vt:i4>
      </vt:variant>
    </vt:vector>
  </HeadingPairs>
  <TitlesOfParts>
    <vt:vector size="31" baseType="lpstr">
      <vt:lpstr>Arial</vt:lpstr>
      <vt:lpstr>Calibri</vt:lpstr>
      <vt:lpstr>Cambria Math</vt:lpstr>
      <vt:lpstr>Century Gothic</vt:lpstr>
      <vt:lpstr>Wingdings</vt:lpstr>
      <vt:lpstr>Netz</vt:lpstr>
      <vt:lpstr>RSA-Kryptosystem Datenbanken - SQL VPN</vt:lpstr>
      <vt:lpstr>RSA Kryptosystem</vt:lpstr>
      <vt:lpstr>Vorteile von RSA</vt:lpstr>
      <vt:lpstr>Nachteil von RSA</vt:lpstr>
      <vt:lpstr>Schlüsselerzeugung</vt:lpstr>
      <vt:lpstr>Verschlüsselung</vt:lpstr>
      <vt:lpstr>Entschlüsselung</vt:lpstr>
      <vt:lpstr>Datenbanken</vt:lpstr>
      <vt:lpstr>Komponenten eines Datenbanksystems</vt:lpstr>
      <vt:lpstr>Datenbankmanagementsystem</vt:lpstr>
      <vt:lpstr>Datenbankmanagementsystem</vt:lpstr>
      <vt:lpstr>Beziehungen</vt:lpstr>
      <vt:lpstr>Beziehungen</vt:lpstr>
      <vt:lpstr>Beziehungen</vt:lpstr>
      <vt:lpstr>SQL - Structured Query Language</vt:lpstr>
      <vt:lpstr>Relationale Datenbank</vt:lpstr>
      <vt:lpstr>SQL - Injections</vt:lpstr>
      <vt:lpstr>Virtual Private Network</vt:lpstr>
      <vt:lpstr>Anwendunsszenarien</vt:lpstr>
      <vt:lpstr>Verbindungsaufbau</vt:lpstr>
      <vt:lpstr>PowerPoint-Präsentation</vt:lpstr>
      <vt:lpstr>Netztopologien</vt:lpstr>
      <vt:lpstr>Netzwerkanbindung</vt:lpstr>
      <vt:lpstr>Open VPN</vt:lpstr>
      <vt:lpstr>Quellen</vt:lpstr>
    </vt:vector>
  </TitlesOfParts>
  <Company>secnd.me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RSA-Kryptosystem &amp; Schlüsselaustausch, VPN, Datenbanken</dc:title>
  <dc:creator>Jakob Tomasi</dc:creator>
  <cp:lastModifiedBy>Luggi Schipflinger</cp:lastModifiedBy>
  <cp:revision>19</cp:revision>
  <dcterms:created xsi:type="dcterms:W3CDTF">2014-12-17T16:19:48Z</dcterms:created>
  <dcterms:modified xsi:type="dcterms:W3CDTF">2014-12-18T08:02:40Z</dcterms:modified>
</cp:coreProperties>
</file>