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64" r:id="rId17"/>
    <p:sldId id="265" r:id="rId18"/>
    <p:sldId id="266" r:id="rId19"/>
    <p:sldId id="267" r:id="rId20"/>
    <p:sldId id="268" r:id="rId21"/>
    <p:sldId id="269" r:id="rId22"/>
    <p:sldId id="270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746" autoAdjust="0"/>
  </p:normalViewPr>
  <p:slideViewPr>
    <p:cSldViewPr snapToGrid="0">
      <p:cViewPr varScale="1">
        <p:scale>
          <a:sx n="60" d="100"/>
          <a:sy n="60" d="100"/>
        </p:scale>
        <p:origin x="78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BA96B-CCB3-486B-8E6D-702C2D66FDB9}" type="datetimeFigureOut">
              <a:rPr lang="de-AT" smtClean="0"/>
              <a:t>17.12.2014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43D88-C795-4A05-8385-807CDE274C8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1029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Pre-shared Key: </a:t>
            </a:r>
          </a:p>
          <a:p>
            <a:r>
              <a:rPr lang="de-AT" dirty="0" smtClean="0"/>
              <a:t>•Statischer Schlüssel, dient zum </a:t>
            </a:r>
            <a:r>
              <a:rPr lang="de-AT" dirty="0" err="1" smtClean="0"/>
              <a:t>ver</a:t>
            </a:r>
            <a:r>
              <a:rPr lang="de-AT" dirty="0" smtClean="0"/>
              <a:t>- und entschlüsseln</a:t>
            </a:r>
          </a:p>
          <a:p>
            <a:r>
              <a:rPr lang="de-AT" dirty="0" smtClean="0"/>
              <a:t>•Darf nicht verloren gehen oder kompromittiert werden</a:t>
            </a:r>
          </a:p>
          <a:p>
            <a:r>
              <a:rPr lang="de-AT" dirty="0" smtClean="0"/>
              <a:t>Benutzer/Passwort: </a:t>
            </a:r>
          </a:p>
          <a:p>
            <a:r>
              <a:rPr lang="de-AT" dirty="0" smtClean="0"/>
              <a:t>•Statischer Key ist einem User zugewiesen</a:t>
            </a:r>
          </a:p>
          <a:p>
            <a:r>
              <a:rPr lang="de-AT" dirty="0" smtClean="0"/>
              <a:t>•anfällig für Man-In-The-Middle-Attacken </a:t>
            </a:r>
          </a:p>
          <a:p>
            <a:r>
              <a:rPr lang="de-AT" dirty="0" smtClean="0"/>
              <a:t>Zertifikatsbasiert: </a:t>
            </a:r>
          </a:p>
          <a:p>
            <a:r>
              <a:rPr lang="de-AT" dirty="0" smtClean="0"/>
              <a:t>•Authentifizierung über das TLS-Protokoll mit privaten und öffentlichen Schlüsselpaaren</a:t>
            </a:r>
          </a:p>
          <a:p>
            <a:r>
              <a:rPr lang="de-AT" dirty="0" smtClean="0"/>
              <a:t>•Server und Clients müssen ein gültiges, von einer bekannten Zertifizierungsstelle ausgestelltes Zertifikat besitzen.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43D88-C795-4A05-8385-807CDE274C8A}" type="slidenum">
              <a:rPr lang="de-AT" smtClean="0"/>
              <a:t>22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7005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701A-BCFD-492B-929B-F1C38C57F2AA}" type="datetimeFigureOut">
              <a:rPr lang="de-AT" smtClean="0"/>
              <a:t>17.12.2014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261C-59CD-4C19-9FF5-13AC701A61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8025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701A-BCFD-492B-929B-F1C38C57F2AA}" type="datetimeFigureOut">
              <a:rPr lang="de-AT" smtClean="0"/>
              <a:t>17.12.2014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261C-59CD-4C19-9FF5-13AC701A61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76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701A-BCFD-492B-929B-F1C38C57F2AA}" type="datetimeFigureOut">
              <a:rPr lang="de-AT" smtClean="0"/>
              <a:t>17.12.2014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261C-59CD-4C19-9FF5-13AC701A61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5743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701A-BCFD-492B-929B-F1C38C57F2AA}" type="datetimeFigureOut">
              <a:rPr lang="de-AT" smtClean="0"/>
              <a:t>17.12.2014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261C-59CD-4C19-9FF5-13AC701A61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24240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701A-BCFD-492B-929B-F1C38C57F2AA}" type="datetimeFigureOut">
              <a:rPr lang="de-AT" smtClean="0"/>
              <a:t>17.12.2014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261C-59CD-4C19-9FF5-13AC701A61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01945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701A-BCFD-492B-929B-F1C38C57F2AA}" type="datetimeFigureOut">
              <a:rPr lang="de-AT" smtClean="0"/>
              <a:t>17.12.2014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261C-59CD-4C19-9FF5-13AC701A61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75466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701A-BCFD-492B-929B-F1C38C57F2AA}" type="datetimeFigureOut">
              <a:rPr lang="de-AT" smtClean="0"/>
              <a:t>17.12.2014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261C-59CD-4C19-9FF5-13AC701A61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894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701A-BCFD-492B-929B-F1C38C57F2AA}" type="datetimeFigureOut">
              <a:rPr lang="de-AT" smtClean="0"/>
              <a:t>17.12.2014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261C-59CD-4C19-9FF5-13AC701A61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86241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701A-BCFD-492B-929B-F1C38C57F2AA}" type="datetimeFigureOut">
              <a:rPr lang="de-AT" smtClean="0"/>
              <a:t>17.12.2014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261C-59CD-4C19-9FF5-13AC701A61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249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701A-BCFD-492B-929B-F1C38C57F2AA}" type="datetimeFigureOut">
              <a:rPr lang="de-AT" smtClean="0"/>
              <a:t>17.12.2014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261C-59CD-4C19-9FF5-13AC701A61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5137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701A-BCFD-492B-929B-F1C38C57F2AA}" type="datetimeFigureOut">
              <a:rPr lang="de-AT" smtClean="0"/>
              <a:t>17.12.2014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261C-59CD-4C19-9FF5-13AC701A61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3389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701A-BCFD-492B-929B-F1C38C57F2AA}" type="datetimeFigureOut">
              <a:rPr lang="de-AT" smtClean="0"/>
              <a:t>17.12.2014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261C-59CD-4C19-9FF5-13AC701A61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758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701A-BCFD-492B-929B-F1C38C57F2AA}" type="datetimeFigureOut">
              <a:rPr lang="de-AT" smtClean="0"/>
              <a:t>17.12.2014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261C-59CD-4C19-9FF5-13AC701A61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543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701A-BCFD-492B-929B-F1C38C57F2AA}" type="datetimeFigureOut">
              <a:rPr lang="de-AT" smtClean="0"/>
              <a:t>17.12.2014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261C-59CD-4C19-9FF5-13AC701A61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71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701A-BCFD-492B-929B-F1C38C57F2AA}" type="datetimeFigureOut">
              <a:rPr lang="de-AT" smtClean="0"/>
              <a:t>17.12.2014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261C-59CD-4C19-9FF5-13AC701A61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008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701A-BCFD-492B-929B-F1C38C57F2AA}" type="datetimeFigureOut">
              <a:rPr lang="de-AT" smtClean="0"/>
              <a:t>17.12.2014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261C-59CD-4C19-9FF5-13AC701A61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233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A7F701A-BCFD-492B-929B-F1C38C57F2AA}" type="datetimeFigureOut">
              <a:rPr lang="de-AT" smtClean="0"/>
              <a:t>17.12.2014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BC4261C-59CD-4C19-9FF5-13AC701A61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647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A7F701A-BCFD-492B-929B-F1C38C57F2AA}" type="datetimeFigureOut">
              <a:rPr lang="de-AT" smtClean="0"/>
              <a:t>17.12.2014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BC4261C-59CD-4C19-9FF5-13AC701A61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345358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RSA-Kryptosystem</a:t>
            </a:r>
            <a:r>
              <a:rPr lang="de-AT" dirty="0"/>
              <a:t/>
            </a:r>
            <a:br>
              <a:rPr lang="de-AT" dirty="0"/>
            </a:br>
            <a:r>
              <a:rPr lang="de-AT" dirty="0" smtClean="0"/>
              <a:t>Datenbanken</a:t>
            </a:r>
            <a:br>
              <a:rPr lang="de-AT" dirty="0" smtClean="0"/>
            </a:br>
            <a:r>
              <a:rPr lang="de-AT" dirty="0" smtClean="0"/>
              <a:t>VPN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Schipflinger | Tomasi</a:t>
            </a:r>
          </a:p>
          <a:p>
            <a:r>
              <a:rPr lang="de-AT" dirty="0" smtClean="0"/>
              <a:t>4YFIPY | 2014/15</a:t>
            </a:r>
          </a:p>
          <a:p>
            <a:r>
              <a:rPr lang="de-AT" dirty="0" smtClean="0"/>
              <a:t>CTME</a:t>
            </a:r>
          </a:p>
        </p:txBody>
      </p:sp>
    </p:spTree>
    <p:extLst>
      <p:ext uri="{BB962C8B-B14F-4D97-AF65-F5344CB8AC3E}">
        <p14:creationId xmlns:p14="http://schemas.microsoft.com/office/powerpoint/2010/main" val="185503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Datenbankmanagementsystem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1413" y="2165685"/>
            <a:ext cx="9905998" cy="3625516"/>
          </a:xfrm>
        </p:spPr>
        <p:txBody>
          <a:bodyPr>
            <a:normAutofit fontScale="92500" lnSpcReduction="10000"/>
          </a:bodyPr>
          <a:lstStyle/>
          <a:p>
            <a:r>
              <a:rPr lang="de-AT" dirty="0" smtClean="0"/>
              <a:t>Persistenz</a:t>
            </a:r>
          </a:p>
          <a:p>
            <a:r>
              <a:rPr lang="de-AT" dirty="0" smtClean="0"/>
              <a:t>Anlegen von Datenschemata</a:t>
            </a:r>
          </a:p>
          <a:p>
            <a:r>
              <a:rPr lang="de-AT" dirty="0" smtClean="0"/>
              <a:t>Einfügen, Ändern oder Löschen von Daten</a:t>
            </a:r>
          </a:p>
          <a:p>
            <a:r>
              <a:rPr lang="de-AT" dirty="0" smtClean="0"/>
              <a:t>Lesen von Daten</a:t>
            </a:r>
          </a:p>
          <a:p>
            <a:r>
              <a:rPr lang="de-AT" dirty="0" smtClean="0"/>
              <a:t>Integrität und redundanzfreie Datenhaltung</a:t>
            </a:r>
          </a:p>
          <a:p>
            <a:r>
              <a:rPr lang="de-AT" dirty="0" smtClean="0"/>
              <a:t>Koordination der parallelen Nutzung</a:t>
            </a:r>
          </a:p>
          <a:p>
            <a:r>
              <a:rPr lang="de-AT" dirty="0" smtClean="0"/>
              <a:t>Rechteverwaltung</a:t>
            </a:r>
          </a:p>
          <a:p>
            <a:r>
              <a:rPr lang="de-AT" dirty="0" smtClean="0"/>
              <a:t>Datensicherung</a:t>
            </a:r>
          </a:p>
          <a:p>
            <a:r>
              <a:rPr lang="de-AT" dirty="0" smtClean="0"/>
              <a:t>Katalog</a:t>
            </a:r>
          </a:p>
        </p:txBody>
      </p:sp>
    </p:spTree>
    <p:extLst>
      <p:ext uri="{BB962C8B-B14F-4D97-AF65-F5344CB8AC3E}">
        <p14:creationId xmlns:p14="http://schemas.microsoft.com/office/powerpoint/2010/main" val="2611193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Datenbankmanagementsystem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Externe Schicht</a:t>
            </a:r>
          </a:p>
          <a:p>
            <a:r>
              <a:rPr lang="de-AT" dirty="0" smtClean="0"/>
              <a:t>Logische Schicht</a:t>
            </a:r>
          </a:p>
          <a:p>
            <a:r>
              <a:rPr lang="de-AT" dirty="0" smtClean="0"/>
              <a:t>Physische Schicht</a:t>
            </a:r>
          </a:p>
        </p:txBody>
      </p:sp>
    </p:spTree>
    <p:extLst>
      <p:ext uri="{BB962C8B-B14F-4D97-AF65-F5344CB8AC3E}">
        <p14:creationId xmlns:p14="http://schemas.microsoft.com/office/powerpoint/2010/main" val="2840019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Beziehungen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Geben an wie die einzelnen Entitäten zueinander stehen</a:t>
            </a:r>
          </a:p>
          <a:p>
            <a:pPr lvl="1"/>
            <a:r>
              <a:rPr lang="de-AT" dirty="0" smtClean="0"/>
              <a:t>1:1 Beziehung</a:t>
            </a:r>
          </a:p>
          <a:p>
            <a:pPr lvl="1"/>
            <a:r>
              <a:rPr lang="de-AT" dirty="0" smtClean="0"/>
              <a:t>1:N Beziehung</a:t>
            </a:r>
          </a:p>
          <a:p>
            <a:pPr lvl="1"/>
            <a:r>
              <a:rPr lang="de-AT" dirty="0" smtClean="0"/>
              <a:t>N:1 Beziehung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64796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SQL - Structured Query Language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Datenbanksprache</a:t>
            </a:r>
          </a:p>
          <a:p>
            <a:r>
              <a:rPr lang="de-AT" dirty="0" smtClean="0"/>
              <a:t>Einfügen, Verändern, Löschen</a:t>
            </a:r>
          </a:p>
          <a:p>
            <a:r>
              <a:rPr lang="de-AT" dirty="0" smtClean="0"/>
              <a:t>Einfach zu lernen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73577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Relationale Datenbank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514600"/>
            <a:ext cx="9905998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1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SQL - </a:t>
            </a:r>
            <a:r>
              <a:rPr lang="de-AT" dirty="0" err="1" smtClean="0"/>
              <a:t>Injections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Werden für das Einschleusen in Webapplikationen benötigt</a:t>
            </a:r>
          </a:p>
          <a:p>
            <a:r>
              <a:rPr lang="de-AT" dirty="0" smtClean="0"/>
              <a:t>Große Sicherheitslücken können entstehen</a:t>
            </a:r>
          </a:p>
          <a:p>
            <a:r>
              <a:rPr lang="de-AT" dirty="0" smtClean="0"/>
              <a:t>Wichtigste Befehle: </a:t>
            </a:r>
          </a:p>
          <a:p>
            <a:pPr lvl="1"/>
            <a:r>
              <a:rPr lang="de-AT" dirty="0" smtClean="0"/>
              <a:t>SELECT</a:t>
            </a:r>
          </a:p>
          <a:p>
            <a:pPr lvl="1"/>
            <a:r>
              <a:rPr lang="de-AT" dirty="0" smtClean="0"/>
              <a:t>FROM</a:t>
            </a:r>
          </a:p>
          <a:p>
            <a:pPr lvl="1"/>
            <a:r>
              <a:rPr lang="de-AT" smtClean="0"/>
              <a:t>WHERE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31470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Virtual Private Network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Dient dazu, Teilnehmer eines privaten Netzwerks mit einem anderen Privaten Netzwerk zu verbinden (Bspw. Heimnetz Firmennetz)</a:t>
            </a:r>
          </a:p>
          <a:p>
            <a:r>
              <a:rPr lang="de-AT" dirty="0" smtClean="0"/>
              <a:t>Dadurch kann auf ein lokale Netzwerk zugegriffen werden, ohne anwesend sein zu müssen</a:t>
            </a:r>
          </a:p>
          <a:p>
            <a:r>
              <a:rPr lang="de-AT" dirty="0" smtClean="0"/>
              <a:t>VPN ist ein Softwareprodukt, welches eine Verschlüsselte Verbindung durch einen sog. Tunnel herstellt.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61060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Anwendunsszenarien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Netzwerkzugriff für Außendienstmitarbeiter (Client-to-LAN)</a:t>
            </a:r>
          </a:p>
          <a:p>
            <a:r>
              <a:rPr lang="de-AT" dirty="0" smtClean="0"/>
              <a:t>Verbindung mehrerer Unternehmensstandorte (LAN-to-LAN)</a:t>
            </a:r>
          </a:p>
          <a:p>
            <a:r>
              <a:rPr lang="de-AT" dirty="0" smtClean="0"/>
              <a:t>Umgehung von Zensur</a:t>
            </a:r>
          </a:p>
          <a:p>
            <a:pPr lvl="1"/>
            <a:r>
              <a:rPr lang="de-AT" dirty="0" smtClean="0"/>
              <a:t>Bspw. bei Standort in China od. Nordkorea</a:t>
            </a:r>
          </a:p>
          <a:p>
            <a:r>
              <a:rPr lang="de-AT" dirty="0" smtClean="0"/>
              <a:t>LAN-Spiele über Internet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39505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Verbindungsaufbau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de-AT" dirty="0">
                <a:effectLst/>
              </a:rPr>
              <a:t>Internetverbindung über normalen ISP wird hergestellt</a:t>
            </a:r>
          </a:p>
          <a:p>
            <a:pPr marL="457200" lvl="0" indent="-457200">
              <a:buFont typeface="+mj-lt"/>
              <a:buAutoNum type="arabicPeriod"/>
            </a:pPr>
            <a:r>
              <a:rPr lang="de-AT" dirty="0">
                <a:effectLst/>
              </a:rPr>
              <a:t>VPN-Client sendet Verbindungsanfrage an VPN-Server</a:t>
            </a:r>
          </a:p>
          <a:p>
            <a:pPr marL="457200" lvl="0" indent="-457200">
              <a:buFont typeface="+mj-lt"/>
              <a:buAutoNum type="arabicPeriod"/>
            </a:pPr>
            <a:r>
              <a:rPr lang="de-AT" dirty="0" smtClean="0">
                <a:effectLst/>
              </a:rPr>
              <a:t>Authentisierung </a:t>
            </a:r>
            <a:r>
              <a:rPr lang="de-AT" dirty="0">
                <a:effectLst/>
              </a:rPr>
              <a:t>beim VPN-Server</a:t>
            </a:r>
          </a:p>
          <a:p>
            <a:pPr marL="457200" lvl="0" indent="-457200">
              <a:buFont typeface="+mj-lt"/>
              <a:buAutoNum type="arabicPeriod"/>
            </a:pPr>
            <a:r>
              <a:rPr lang="de-AT" dirty="0" err="1">
                <a:effectLst/>
              </a:rPr>
              <a:t>IPsec</a:t>
            </a:r>
            <a:r>
              <a:rPr lang="de-AT" dirty="0">
                <a:effectLst/>
              </a:rPr>
              <a:t>-Tunnel (sicherer VPN-Datentunnel) wird </a:t>
            </a:r>
            <a:r>
              <a:rPr lang="de-AT" dirty="0" smtClean="0">
                <a:effectLst/>
              </a:rPr>
              <a:t>geöffnet</a:t>
            </a:r>
            <a:endParaRPr lang="de-AT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6491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2833" y="1341119"/>
            <a:ext cx="9905998" cy="4442461"/>
          </a:xfrm>
        </p:spPr>
        <p:txBody>
          <a:bodyPr/>
          <a:lstStyle/>
          <a:p>
            <a:r>
              <a:rPr lang="de-AT" dirty="0" smtClean="0"/>
              <a:t>Sobald Verbindung hergestellt, keine direkte Internetverbindung mehr</a:t>
            </a:r>
          </a:p>
          <a:p>
            <a:pPr lvl="1"/>
            <a:r>
              <a:rPr lang="de-AT" dirty="0" smtClean="0"/>
              <a:t>Sonst sog. SPLIT-Tunnel (Sicherheitsrisiko)</a:t>
            </a:r>
          </a:p>
          <a:p>
            <a:r>
              <a:rPr lang="de-AT" dirty="0" smtClean="0"/>
              <a:t>Client bekommt private IP-Adresse aus verbundenem Netzwerk zugeteilt</a:t>
            </a:r>
          </a:p>
          <a:p>
            <a:pPr lvl="1"/>
            <a:r>
              <a:rPr lang="de-AT" dirty="0" smtClean="0"/>
              <a:t>Ermöglicht Sicherung des firmenseitigen Endes mit Firewall</a:t>
            </a:r>
          </a:p>
          <a:p>
            <a:r>
              <a:rPr lang="de-AT" dirty="0" smtClean="0"/>
              <a:t>Jetzt kann sich der Client von (fast) jedem Verbindungsmedium (auch Satellit) mit Firmennetzwerk verbinden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0068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RSA Kryptosystem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Entwicklung: 1977 von Rivest, Shamir, Adelman</a:t>
            </a:r>
          </a:p>
          <a:p>
            <a:r>
              <a:rPr lang="de-AT" dirty="0" smtClean="0"/>
              <a:t>Verwendung: Verschlüsselung und Signierung</a:t>
            </a:r>
          </a:p>
          <a:p>
            <a:r>
              <a:rPr lang="de-AT" dirty="0" smtClean="0"/>
              <a:t>Bis heute sicheres Public Key-Verfahren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9580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Netztopologien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1413" y="1897380"/>
            <a:ext cx="9905998" cy="4206239"/>
          </a:xfrm>
        </p:spPr>
        <p:txBody>
          <a:bodyPr>
            <a:normAutofit/>
          </a:bodyPr>
          <a:lstStyle/>
          <a:p>
            <a:r>
              <a:rPr lang="de-AT" dirty="0" smtClean="0"/>
              <a:t>Point to Point</a:t>
            </a:r>
          </a:p>
          <a:p>
            <a:pPr lvl="1"/>
            <a:r>
              <a:rPr lang="de-AT" dirty="0" smtClean="0"/>
              <a:t>Direkte Verbindung zweier Netzwerkknoten</a:t>
            </a:r>
          </a:p>
          <a:p>
            <a:pPr lvl="2"/>
            <a:r>
              <a:rPr lang="de-AT" dirty="0" smtClean="0"/>
              <a:t>Client Server oder durch Routing Netzwerke anbinden</a:t>
            </a:r>
          </a:p>
          <a:p>
            <a:pPr lvl="1"/>
            <a:r>
              <a:rPr lang="de-AT" dirty="0" smtClean="0"/>
              <a:t>TUN-Schnittstelle </a:t>
            </a:r>
          </a:p>
          <a:p>
            <a:pPr lvl="2"/>
            <a:r>
              <a:rPr lang="de-AT" dirty="0" smtClean="0"/>
              <a:t>Virtuelle Netzwerkkarte auf OSI-3 (IP)</a:t>
            </a:r>
          </a:p>
          <a:p>
            <a:r>
              <a:rPr lang="de-AT" dirty="0" smtClean="0"/>
              <a:t>Ethernet</a:t>
            </a:r>
          </a:p>
          <a:p>
            <a:pPr lvl="1"/>
            <a:r>
              <a:rPr lang="de-AT" dirty="0" smtClean="0"/>
              <a:t>TAP-Schnittstelle</a:t>
            </a:r>
          </a:p>
          <a:p>
            <a:pPr lvl="2"/>
            <a:r>
              <a:rPr lang="de-AT" dirty="0" smtClean="0"/>
              <a:t>Virtuelle Netzwerkkarte auf OSI-2</a:t>
            </a:r>
          </a:p>
          <a:p>
            <a:pPr lvl="1"/>
            <a:r>
              <a:rPr lang="de-AT" dirty="0" smtClean="0"/>
              <a:t>Erlaubt Client direkte Verbindung mit Netzwerk</a:t>
            </a:r>
          </a:p>
          <a:p>
            <a:pPr lvl="2"/>
            <a:r>
              <a:rPr lang="de-AT" dirty="0" smtClean="0"/>
              <a:t>VPN-Server als Switch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8851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198120"/>
            <a:ext cx="9905998" cy="1905000"/>
          </a:xfrm>
        </p:spPr>
        <p:txBody>
          <a:bodyPr/>
          <a:lstStyle/>
          <a:p>
            <a:r>
              <a:rPr lang="de-AT" dirty="0" smtClean="0"/>
              <a:t>Netzwerkanbindung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1413" y="1783080"/>
            <a:ext cx="9905998" cy="4709160"/>
          </a:xfrm>
        </p:spPr>
        <p:txBody>
          <a:bodyPr>
            <a:normAutofit/>
          </a:bodyPr>
          <a:lstStyle/>
          <a:p>
            <a:r>
              <a:rPr lang="de-AT" dirty="0" smtClean="0"/>
              <a:t>Routing:</a:t>
            </a:r>
          </a:p>
          <a:p>
            <a:pPr lvl="1"/>
            <a:r>
              <a:rPr lang="de-AT" dirty="0" smtClean="0"/>
              <a:t>VPN-Knoten arbeiten auf IP-Ebene</a:t>
            </a:r>
          </a:p>
          <a:p>
            <a:pPr lvl="1"/>
            <a:r>
              <a:rPr lang="de-AT" dirty="0" smtClean="0"/>
              <a:t>Ermöglicht Verbindung von Privaten Netzen</a:t>
            </a:r>
          </a:p>
          <a:p>
            <a:pPr lvl="1"/>
            <a:r>
              <a:rPr lang="de-AT" dirty="0" smtClean="0"/>
              <a:t>Wird durch eigenständiges Netz dargestellt</a:t>
            </a:r>
          </a:p>
          <a:p>
            <a:pPr lvl="1"/>
            <a:r>
              <a:rPr lang="de-AT" dirty="0" smtClean="0"/>
              <a:t>Broadcasts nicht ohne Weiteres möglich</a:t>
            </a:r>
          </a:p>
          <a:p>
            <a:r>
              <a:rPr lang="de-AT" dirty="0" smtClean="0"/>
              <a:t>Bridging:</a:t>
            </a:r>
          </a:p>
          <a:p>
            <a:pPr lvl="1"/>
            <a:r>
              <a:rPr lang="de-AT" dirty="0" smtClean="0"/>
              <a:t>Betriebssystem verbindet reale Netzwerkkarte mit Virtueller TAP-Schnittstelle</a:t>
            </a:r>
          </a:p>
          <a:p>
            <a:pPr lvl="1"/>
            <a:r>
              <a:rPr lang="de-AT" dirty="0" smtClean="0"/>
              <a:t>Switch auf Layer-2</a:t>
            </a:r>
          </a:p>
          <a:p>
            <a:pPr lvl="1"/>
            <a:r>
              <a:rPr lang="de-AT" dirty="0" smtClean="0"/>
              <a:t>Broadcasts möglich – Verhalten wie im selben Netzwerk</a:t>
            </a:r>
          </a:p>
          <a:p>
            <a:pPr lvl="2"/>
            <a:r>
              <a:rPr lang="de-AT" dirty="0" smtClean="0"/>
              <a:t>Broadcasts nehmen viel Bandbreite in Anspruch</a:t>
            </a:r>
          </a:p>
          <a:p>
            <a:pPr lvl="2"/>
            <a:r>
              <a:rPr lang="de-AT" dirty="0" smtClean="0"/>
              <a:t>Achtung vor DHCP-Servern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6545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Open VPN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1413" y="1805940"/>
            <a:ext cx="9905998" cy="4457699"/>
          </a:xfrm>
        </p:spPr>
        <p:txBody>
          <a:bodyPr/>
          <a:lstStyle/>
          <a:p>
            <a:r>
              <a:rPr lang="de-AT" dirty="0" smtClean="0"/>
              <a:t>Plattformunabhängig, Quelloffen</a:t>
            </a:r>
          </a:p>
          <a:p>
            <a:r>
              <a:rPr lang="de-AT" dirty="0" smtClean="0"/>
              <a:t>Meist genutzter VPN Service</a:t>
            </a:r>
          </a:p>
          <a:p>
            <a:r>
              <a:rPr lang="de-AT" dirty="0" smtClean="0"/>
              <a:t>3 Authentifizierungsmöglichkeiten:</a:t>
            </a:r>
          </a:p>
          <a:p>
            <a:pPr lvl="1"/>
            <a:r>
              <a:rPr lang="de-AT" dirty="0" smtClean="0"/>
              <a:t>Pre-Shared Key</a:t>
            </a:r>
          </a:p>
          <a:p>
            <a:pPr lvl="1"/>
            <a:r>
              <a:rPr lang="de-AT" dirty="0" smtClean="0"/>
              <a:t>Benutzer/Passwort</a:t>
            </a:r>
          </a:p>
          <a:p>
            <a:pPr lvl="1"/>
            <a:r>
              <a:rPr lang="de-AT" dirty="0" smtClean="0"/>
              <a:t>Zertifikatsbasiert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25790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Vorteile von RSA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Public und Private Key lösen Problem der Schlüsselübertragung</a:t>
            </a:r>
          </a:p>
          <a:p>
            <a:r>
              <a:rPr lang="de-AT" dirty="0" smtClean="0"/>
              <a:t>Brute Force nicht möglich; dauert zu lange</a:t>
            </a:r>
          </a:p>
          <a:p>
            <a:r>
              <a:rPr lang="de-AT" dirty="0" smtClean="0"/>
              <a:t>Für sichere Kommunikation muss nur Public Key des Empfängers bekannt sein</a:t>
            </a:r>
          </a:p>
          <a:p>
            <a:r>
              <a:rPr lang="de-AT" dirty="0" smtClean="0"/>
              <a:t>Anpassbar an immer steigende Prozessorleistungen</a:t>
            </a:r>
          </a:p>
        </p:txBody>
      </p:sp>
    </p:spTree>
    <p:extLst>
      <p:ext uri="{BB962C8B-B14F-4D97-AF65-F5344CB8AC3E}">
        <p14:creationId xmlns:p14="http://schemas.microsoft.com/office/powerpoint/2010/main" val="109506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Nachteil von RSA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 smtClean="0"/>
              <a:t>Sicherheit beruht einerseits auf der Annahme, dass durch </a:t>
            </a:r>
            <a:r>
              <a:rPr lang="de-AT" dirty="0" err="1" smtClean="0"/>
              <a:t>Faktorisierung</a:t>
            </a:r>
            <a:r>
              <a:rPr lang="de-AT" dirty="0" smtClean="0"/>
              <a:t> von immer größeren Primzahlen </a:t>
            </a:r>
            <a:r>
              <a:rPr lang="de-AT" dirty="0" err="1" smtClean="0"/>
              <a:t>brute</a:t>
            </a:r>
            <a:r>
              <a:rPr lang="de-AT" dirty="0" smtClean="0"/>
              <a:t> Force unmöglich wird.</a:t>
            </a:r>
          </a:p>
          <a:p>
            <a:pPr marL="0" indent="0">
              <a:buNone/>
            </a:pPr>
            <a:r>
              <a:rPr lang="de-AT" dirty="0" smtClean="0"/>
              <a:t>Andererseits sollen die Funktionen zur Schlüsselerzeugung nicht umkehrbar sein</a:t>
            </a:r>
          </a:p>
          <a:p>
            <a:pPr marL="0" indent="0">
              <a:buNone/>
            </a:pPr>
            <a:r>
              <a:rPr lang="de-AT" dirty="0" smtClean="0"/>
              <a:t>Sicherheit so lange gegeben, bis Möglichkeit existiert, Primzahlen mit kleinem Aufwand aus öffentlichem Schlüssel zu folgern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7564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Schlüsselerzeugung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Modul-Arithmetik (Division mit Rest) soll Unumkehrbarkeit garantieren</a:t>
            </a:r>
          </a:p>
          <a:p>
            <a:pPr lvl="1"/>
            <a:r>
              <a:rPr lang="de-AT" dirty="0" smtClean="0"/>
              <a:t>Einwegfunktionen</a:t>
            </a:r>
          </a:p>
          <a:p>
            <a:r>
              <a:rPr lang="de-AT" dirty="0" smtClean="0"/>
              <a:t>Multiplikation zweier Primzahlen </a:t>
            </a:r>
            <a:r>
              <a:rPr lang="de-AT" i="1" dirty="0" smtClean="0"/>
              <a:t>p</a:t>
            </a:r>
            <a:r>
              <a:rPr lang="de-AT" dirty="0" smtClean="0"/>
              <a:t> und </a:t>
            </a:r>
            <a:r>
              <a:rPr lang="de-AT" i="1" dirty="0" smtClean="0"/>
              <a:t>q</a:t>
            </a:r>
            <a:r>
              <a:rPr lang="de-AT" dirty="0" smtClean="0"/>
              <a:t> ergeben </a:t>
            </a:r>
            <a:r>
              <a:rPr lang="de-AT" i="1" dirty="0" smtClean="0"/>
              <a:t>n</a:t>
            </a:r>
            <a:r>
              <a:rPr lang="de-AT" dirty="0" smtClean="0"/>
              <a:t> (genannt RSA-Modul)</a:t>
            </a:r>
          </a:p>
          <a:p>
            <a:pPr lvl="1"/>
            <a:r>
              <a:rPr lang="de-AT" dirty="0" smtClean="0"/>
              <a:t>P und Q müssen mind. 100 Dezimalstellen besitzen</a:t>
            </a:r>
          </a:p>
          <a:p>
            <a:r>
              <a:rPr lang="de-AT" dirty="0" err="1" smtClean="0"/>
              <a:t>Euler‘scher</a:t>
            </a:r>
            <a:r>
              <a:rPr lang="de-AT" dirty="0" smtClean="0"/>
              <a:t> Lehrsatz </a:t>
            </a:r>
            <a:r>
              <a:rPr lang="de-AT" dirty="0" smtClean="0">
                <a:sym typeface="Wingdings" panose="05000000000000000000" pitchFamily="2" charset="2"/>
              </a:rPr>
              <a:t> öffentlicher Schlüssel</a:t>
            </a:r>
            <a:endParaRPr lang="de-AT" dirty="0" smtClean="0"/>
          </a:p>
          <a:p>
            <a:r>
              <a:rPr lang="de-AT" dirty="0" err="1" smtClean="0"/>
              <a:t>Euklid‘scher</a:t>
            </a:r>
            <a:r>
              <a:rPr lang="de-AT" dirty="0" smtClean="0"/>
              <a:t> Erweiterungsalgorithmus </a:t>
            </a:r>
            <a:r>
              <a:rPr lang="de-AT" dirty="0" smtClean="0">
                <a:sym typeface="Wingdings" panose="05000000000000000000" pitchFamily="2" charset="2"/>
              </a:rPr>
              <a:t> privater Schlüssel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0413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Verschlüsselung</a:t>
            </a:r>
            <a:endParaRPr lang="de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AT" dirty="0" smtClean="0"/>
                  <a:t>Klartext wird mit ASCII-Code in Zahlenreihen umgewandelt</a:t>
                </a:r>
              </a:p>
              <a:p>
                <a:r>
                  <a:rPr lang="de-AT" dirty="0" smtClean="0"/>
                  <a:t>Zahlenreihen werden in 512 Bit-Blöcke aufgeteilt</a:t>
                </a:r>
              </a:p>
              <a:p>
                <a:r>
                  <a:rPr lang="de-AT" dirty="0" smtClean="0"/>
                  <a:t>Blöcke werden chiffriert mit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de-A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𝑀𝑂𝐷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AT" dirty="0" smtClean="0"/>
                  <a:t> wobei:</a:t>
                </a:r>
              </a:p>
              <a:p>
                <a:pPr lvl="1"/>
                <a:r>
                  <a:rPr lang="de-AT" dirty="0" smtClean="0"/>
                  <a:t>T = Klartext</a:t>
                </a:r>
              </a:p>
              <a:p>
                <a:pPr lvl="1"/>
                <a:r>
                  <a:rPr lang="de-AT" dirty="0" smtClean="0"/>
                  <a:t>C = Öffentlicher Schlüssel der Gegenstelle</a:t>
                </a:r>
              </a:p>
              <a:p>
                <a:pPr lvl="1"/>
                <a:r>
                  <a:rPr lang="de-AT" dirty="0" smtClean="0"/>
                  <a:t>G = Geheimtext, Rest der Ganzzahlendivision</a:t>
                </a:r>
                <a:endParaRPr lang="de-AT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280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Entschlüsselung</a:t>
            </a:r>
            <a:endParaRPr lang="de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AT" dirty="0" smtClean="0"/>
                  <a:t>Entschlüsselung ist die Umkehrung der Verschlüsselung</a:t>
                </a:r>
              </a:p>
              <a:p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de-A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𝑀𝑂𝐷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de-AT" dirty="0" smtClean="0"/>
              </a:p>
              <a:p>
                <a:r>
                  <a:rPr lang="de-AT" dirty="0" smtClean="0"/>
                  <a:t>D entspricht privatem Schlüssel des Empfängers</a:t>
                </a:r>
                <a:endParaRPr lang="de-AT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260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Datenbanken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System zur elektronischen Datenverwaltung</a:t>
            </a:r>
          </a:p>
          <a:p>
            <a:r>
              <a:rPr lang="de-AT" dirty="0" smtClean="0"/>
              <a:t>Große Datenmengen dauerhaft speichern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64826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Komponenten eines Datenbanksystems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Dbms</a:t>
            </a:r>
            <a:r>
              <a:rPr lang="de-AT" dirty="0" smtClean="0"/>
              <a:t> zusammen mit den verwaltenden Daten der Datenbank</a:t>
            </a:r>
          </a:p>
          <a:p>
            <a:r>
              <a:rPr lang="de-AT" dirty="0" smtClean="0"/>
              <a:t>gewährleistet die dauerhafte Speicherung der Nutzerdaten</a:t>
            </a:r>
          </a:p>
          <a:p>
            <a:r>
              <a:rPr lang="de-AT" dirty="0" smtClean="0"/>
              <a:t>Schnittstellen zur Abfrage, Auswertung Verwaltung und Veränderung dieser Daten</a:t>
            </a:r>
          </a:p>
        </p:txBody>
      </p:sp>
    </p:spTree>
    <p:extLst>
      <p:ext uri="{BB962C8B-B14F-4D97-AF65-F5344CB8AC3E}">
        <p14:creationId xmlns:p14="http://schemas.microsoft.com/office/powerpoint/2010/main" val="774702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Netz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Netz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et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TM03457485[[fn=Netz]]</Template>
  <TotalTime>0</TotalTime>
  <Words>626</Words>
  <Application>Microsoft Office PowerPoint</Application>
  <PresentationFormat>Breitbild</PresentationFormat>
  <Paragraphs>133</Paragraphs>
  <Slides>22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Century Gothic</vt:lpstr>
      <vt:lpstr>Wingdings</vt:lpstr>
      <vt:lpstr>Netz</vt:lpstr>
      <vt:lpstr>RSA-Kryptosystem Datenbanken VPN</vt:lpstr>
      <vt:lpstr>RSA Kryptosystem</vt:lpstr>
      <vt:lpstr>Vorteile von RSA</vt:lpstr>
      <vt:lpstr>Nachteil von RSA</vt:lpstr>
      <vt:lpstr>Schlüsselerzeugung</vt:lpstr>
      <vt:lpstr>Verschlüsselung</vt:lpstr>
      <vt:lpstr>Entschlüsselung</vt:lpstr>
      <vt:lpstr>Datenbanken</vt:lpstr>
      <vt:lpstr>Komponenten eines Datenbanksystems</vt:lpstr>
      <vt:lpstr>Datenbankmanagementsystem</vt:lpstr>
      <vt:lpstr>Datenbankmanagementsystem</vt:lpstr>
      <vt:lpstr>Beziehungen</vt:lpstr>
      <vt:lpstr>SQL - Structured Query Language</vt:lpstr>
      <vt:lpstr>Relationale Datenbank</vt:lpstr>
      <vt:lpstr>SQL - Injections</vt:lpstr>
      <vt:lpstr>Virtual Private Network</vt:lpstr>
      <vt:lpstr>Anwendunsszenarien</vt:lpstr>
      <vt:lpstr>Verbindungsaufbau</vt:lpstr>
      <vt:lpstr>PowerPoint-Präsentation</vt:lpstr>
      <vt:lpstr>Netztopologien</vt:lpstr>
      <vt:lpstr>Netzwerkanbindung</vt:lpstr>
      <vt:lpstr>Open VPN</vt:lpstr>
    </vt:vector>
  </TitlesOfParts>
  <Company>secnd.me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RSA-Kryptosystem &amp; Schlüsselaustausch, VPN, Datenbanken</dc:title>
  <dc:creator>Jakob Tomasi</dc:creator>
  <cp:lastModifiedBy>Luggi Schipflinger</cp:lastModifiedBy>
  <cp:revision>14</cp:revision>
  <dcterms:created xsi:type="dcterms:W3CDTF">2014-12-17T16:19:48Z</dcterms:created>
  <dcterms:modified xsi:type="dcterms:W3CDTF">2014-12-17T21:42:02Z</dcterms:modified>
</cp:coreProperties>
</file>