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80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8155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51026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995190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55502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82063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E45834-53BD-4C8F-B791-CD5378F4150E}" type="datetimeFigureOut">
              <a:rPr lang="en-US" smtClean="0"/>
              <a:t>9/14/2022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30106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E45834-53BD-4C8F-B791-CD5378F4150E}" type="datetimeFigureOut">
              <a:rPr lang="en-US" smtClean="0"/>
              <a:t>9/14/2022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878571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72051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63893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1E45834-53BD-4C8F-B791-CD5378F4150E}"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8517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41256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45834-53BD-4C8F-B791-CD5378F4150E}"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631333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45834-53BD-4C8F-B791-CD5378F4150E}" type="datetimeFigureOut">
              <a:rPr lang="en-US" smtClean="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22022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E45834-53BD-4C8F-B791-CD5378F4150E}" type="datetimeFigureOut">
              <a:rPr lang="en-US" smtClean="0"/>
              <a:t>9/14/2022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10010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1E45834-53BD-4C8F-B791-CD5378F4150E}" type="datetimeFigureOut">
              <a:rPr lang="en-US" smtClean="0"/>
              <a:t>9/14/2022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0522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1E45834-53BD-4C8F-B791-CD5378F4150E}" type="datetimeFigureOut">
              <a:rPr lang="en-US" smtClean="0"/>
              <a:t>9/14/2022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430867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83541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1E45834-53BD-4C8F-B791-CD5378F4150E}" type="datetimeFigureOut">
              <a:rPr lang="en-US" smtClean="0"/>
              <a:t>9/14/2022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9D7796-F675-488F-AC46-C88938C80352}" type="slidenum">
              <a:rPr lang="en-US" smtClean="0"/>
              <a:t>‹#›</a:t>
            </a:fld>
            <a:endParaRPr lang="en-US"/>
          </a:p>
        </p:txBody>
      </p:sp>
    </p:spTree>
    <p:extLst>
      <p:ext uri="{BB962C8B-B14F-4D97-AF65-F5344CB8AC3E}">
        <p14:creationId xmlns:p14="http://schemas.microsoft.com/office/powerpoint/2010/main" val="2171322704"/>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conserve-energy-future.com/various-waste-disposal-problems-and-solutions.php"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conserve-energy-future.com/causes-effects-solutions-food-waste.php" TargetMode="External"/><Relationship Id="rId2" Type="http://schemas.openxmlformats.org/officeDocument/2006/relationships/hyperlink" Target="https://www.conserve-energy-future.com/causes-effects-solutions-illegal-dumping.php"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www.conserve-energy-future.com/compelling-reasons-why-plastic-bottles-should-be-banned.php" TargetMode="Externa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conserve-energy-future.com/sewage-sludge-treatment.php" TargetMode="External"/><Relationship Id="rId1" Type="http://schemas.openxmlformats.org/officeDocument/2006/relationships/slideLayout" Target="../slideLayouts/slideLayout1.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A3A8EB-6414-7469-18F1-63D0EB560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75B8B0C-B28A-F79C-C4A1-7EA910406622}"/>
              </a:ext>
            </a:extLst>
          </p:cNvPr>
          <p:cNvSpPr>
            <a:spLocks noGrp="1"/>
          </p:cNvSpPr>
          <p:nvPr>
            <p:ph type="ctrTitle"/>
          </p:nvPr>
        </p:nvSpPr>
        <p:spPr>
          <a:xfrm>
            <a:off x="0" y="243840"/>
            <a:ext cx="11846560" cy="2956718"/>
          </a:xfrm>
        </p:spPr>
        <p:txBody>
          <a:bodyPr/>
          <a:lstStyle/>
          <a:p>
            <a:r>
              <a:rPr lang="en-US" dirty="0">
                <a:solidFill>
                  <a:schemeClr val="accent3">
                    <a:lumMod val="75000"/>
                  </a:schemeClr>
                </a:solidFill>
                <a:effectLst>
                  <a:outerShdw blurRad="38100" dist="38100" dir="2700000" algn="tl">
                    <a:srgbClr val="000000">
                      <a:alpha val="43137"/>
                    </a:srgbClr>
                  </a:outerShdw>
                </a:effectLst>
                <a:latin typeface="Algerian" panose="04020705040A02060702" pitchFamily="82" charset="0"/>
              </a:rPr>
              <a:t>Global cooperation- protecting life on earth</a:t>
            </a:r>
          </a:p>
        </p:txBody>
      </p:sp>
      <p:sp>
        <p:nvSpPr>
          <p:cNvPr id="3" name="Subtitle 2">
            <a:extLst>
              <a:ext uri="{FF2B5EF4-FFF2-40B4-BE49-F238E27FC236}">
                <a16:creationId xmlns:a16="http://schemas.microsoft.com/office/drawing/2014/main" id="{B80827D1-C92B-BC9B-B786-477EA8FFEAB6}"/>
              </a:ext>
            </a:extLst>
          </p:cNvPr>
          <p:cNvSpPr>
            <a:spLocks noGrp="1"/>
          </p:cNvSpPr>
          <p:nvPr>
            <p:ph type="subTitle" idx="1"/>
          </p:nvPr>
        </p:nvSpPr>
        <p:spPr>
          <a:xfrm>
            <a:off x="1451952" y="3102337"/>
            <a:ext cx="9288096" cy="1855743"/>
          </a:xfrm>
        </p:spPr>
        <p:txBody>
          <a:bodyPr>
            <a:normAutofit/>
          </a:bodyPr>
          <a:lstStyle/>
          <a:p>
            <a:pPr algn="ctr"/>
            <a:r>
              <a:rPr lang="en-US" sz="2800" b="1" dirty="0">
                <a:solidFill>
                  <a:srgbClr val="00B050"/>
                </a:solidFill>
                <a:effectLst>
                  <a:outerShdw blurRad="38100" dist="38100" dir="2700000" algn="tl">
                    <a:srgbClr val="000000">
                      <a:alpha val="43137"/>
                    </a:srgbClr>
                  </a:outerShdw>
                </a:effectLst>
                <a:latin typeface="Arial Rounded MT Bold" panose="020F0704030504030204" pitchFamily="34" charset="0"/>
              </a:rPr>
              <a:t>THE RECYCLE BIN</a:t>
            </a:r>
          </a:p>
          <a:p>
            <a:pPr algn="ctr"/>
            <a:r>
              <a:rPr lang="en-US" sz="2800" b="1" dirty="0">
                <a:solidFill>
                  <a:srgbClr val="00B050"/>
                </a:solidFill>
                <a:effectLst>
                  <a:outerShdw blurRad="38100" dist="38100" dir="2700000" algn="tl">
                    <a:srgbClr val="000000">
                      <a:alpha val="43137"/>
                    </a:srgbClr>
                  </a:outerShdw>
                </a:effectLst>
                <a:latin typeface="Arial Rounded MT Bold" panose="020F0704030504030204" pitchFamily="34" charset="0"/>
              </a:rPr>
              <a:t> OF </a:t>
            </a:r>
          </a:p>
          <a:p>
            <a:pPr algn="ctr"/>
            <a:r>
              <a:rPr lang="en-US" sz="2800" b="1" dirty="0">
                <a:solidFill>
                  <a:srgbClr val="00B050"/>
                </a:solidFill>
                <a:effectLst>
                  <a:outerShdw blurRad="38100" dist="38100" dir="2700000" algn="tl">
                    <a:srgbClr val="000000">
                      <a:alpha val="43137"/>
                    </a:srgbClr>
                  </a:outerShdw>
                </a:effectLst>
                <a:latin typeface="Arial Rounded MT Bold" panose="020F0704030504030204" pitchFamily="34" charset="0"/>
              </a:rPr>
              <a:t>PLANET EARTH</a:t>
            </a:r>
          </a:p>
        </p:txBody>
      </p:sp>
    </p:spTree>
    <p:extLst>
      <p:ext uri="{BB962C8B-B14F-4D97-AF65-F5344CB8AC3E}">
        <p14:creationId xmlns:p14="http://schemas.microsoft.com/office/powerpoint/2010/main" val="37105400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9193-385F-B875-6F68-78B74D97CCEE}"/>
              </a:ext>
            </a:extLst>
          </p:cNvPr>
          <p:cNvSpPr>
            <a:spLocks noGrp="1"/>
          </p:cNvSpPr>
          <p:nvPr>
            <p:ph type="ctrTitle"/>
          </p:nvPr>
        </p:nvSpPr>
        <p:spPr>
          <a:xfrm>
            <a:off x="0" y="0"/>
            <a:ext cx="12192000" cy="1168400"/>
          </a:xfrm>
        </p:spPr>
        <p:txBody>
          <a:bodyPr/>
          <a:lstStyle/>
          <a:p>
            <a:r>
              <a:rPr lang="en-US" dirty="0">
                <a:latin typeface="Algerian" panose="04020705040A02060702" pitchFamily="82" charset="0"/>
              </a:rPr>
              <a:t>Waste Management</a:t>
            </a:r>
          </a:p>
        </p:txBody>
      </p:sp>
      <p:sp>
        <p:nvSpPr>
          <p:cNvPr id="16" name="Subtitle 15">
            <a:extLst>
              <a:ext uri="{FF2B5EF4-FFF2-40B4-BE49-F238E27FC236}">
                <a16:creationId xmlns:a16="http://schemas.microsoft.com/office/drawing/2014/main" id="{D2CFC1B1-2241-3DA5-977B-E26E854D1333}"/>
              </a:ext>
            </a:extLst>
          </p:cNvPr>
          <p:cNvSpPr>
            <a:spLocks noGrp="1"/>
          </p:cNvSpPr>
          <p:nvPr>
            <p:ph type="subTitle" idx="1"/>
          </p:nvPr>
        </p:nvSpPr>
        <p:spPr>
          <a:xfrm>
            <a:off x="1068694" y="1468118"/>
            <a:ext cx="4883171" cy="2018146"/>
          </a:xfrm>
        </p:spPr>
        <p:txBody>
          <a:bodyPr>
            <a:normAutofit/>
          </a:bodyPr>
          <a:lstStyle/>
          <a:p>
            <a:r>
              <a:rPr lang="en-US" dirty="0"/>
              <a:t>What is waste management?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Waste management refers to the practice of collecting, transporting, processing or disposing of, managing and monitoring various waste materials.</a:t>
            </a:r>
          </a:p>
          <a:p>
            <a:endParaRPr lang="en-US" dirty="0"/>
          </a:p>
        </p:txBody>
      </p:sp>
      <p:pic>
        <p:nvPicPr>
          <p:cNvPr id="7" name="Picture 6" descr="waste produced by human beings&#10;">
            <a:extLst>
              <a:ext uri="{FF2B5EF4-FFF2-40B4-BE49-F238E27FC236}">
                <a16:creationId xmlns:a16="http://schemas.microsoft.com/office/drawing/2014/main" id="{19437482-C234-BE1D-C99B-72074E5D7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741" y="1437639"/>
            <a:ext cx="5526930" cy="367792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3" name="Rectangle 12">
            <a:extLst>
              <a:ext uri="{FF2B5EF4-FFF2-40B4-BE49-F238E27FC236}">
                <a16:creationId xmlns:a16="http://schemas.microsoft.com/office/drawing/2014/main" id="{E21202AB-260B-57A5-F640-945BEEF9D095}"/>
              </a:ext>
            </a:extLst>
          </p:cNvPr>
          <p:cNvSpPr/>
          <p:nvPr/>
        </p:nvSpPr>
        <p:spPr>
          <a:xfrm>
            <a:off x="0" y="1036320"/>
            <a:ext cx="82296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FBBC137-61B1-2A03-CC4B-4983D414E56E}"/>
              </a:ext>
            </a:extLst>
          </p:cNvPr>
          <p:cNvSpPr/>
          <p:nvPr/>
        </p:nvSpPr>
        <p:spPr>
          <a:xfrm>
            <a:off x="0" y="3931920"/>
            <a:ext cx="5374640" cy="2092959"/>
          </a:xfrm>
          <a:prstGeom prst="roundRect">
            <a:avLst/>
          </a:prstGeom>
          <a:noFill/>
          <a:ln w="381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15">
            <a:extLst>
              <a:ext uri="{FF2B5EF4-FFF2-40B4-BE49-F238E27FC236}">
                <a16:creationId xmlns:a16="http://schemas.microsoft.com/office/drawing/2014/main" id="{F6B057AF-1818-D2CA-A35E-D19FB115CF08}"/>
              </a:ext>
            </a:extLst>
          </p:cNvPr>
          <p:cNvSpPr txBox="1">
            <a:spLocks/>
          </p:cNvSpPr>
          <p:nvPr/>
        </p:nvSpPr>
        <p:spPr>
          <a:xfrm>
            <a:off x="302329" y="4169293"/>
            <a:ext cx="5011489" cy="1597891"/>
          </a:xfrm>
          <a:prstGeom prst="rect">
            <a:avLst/>
          </a:prstGeom>
        </p:spPr>
        <p:txBody>
          <a:bodyPr vert="horz" lIns="91440" tIns="45720" rIns="91440" bIns="45720" rtlCol="0">
            <a:normAutofit fontScale="25000" lnSpcReduction="20000"/>
          </a:bodyPr>
          <a:lstStyle>
            <a:lvl1pPr marL="0" indent="0" algn="l" defTabSz="914400" rtl="0" eaLnBrk="1" latinLnBrk="0" hangingPunct="1">
              <a:lnSpc>
                <a:spcPct val="120000"/>
              </a:lnSpc>
              <a:spcBef>
                <a:spcPts val="1000"/>
              </a:spcBef>
              <a:buFont typeface="Neue Haas Grotesk Tex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Neue Haas Grotesk Tex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300" dirty="0">
              <a:solidFill>
                <a:schemeClr val="bg2">
                  <a:lumMod val="40000"/>
                  <a:lumOff val="60000"/>
                </a:schemeClr>
              </a:solidFill>
            </a:endParaRPr>
          </a:p>
          <a:p>
            <a:pPr marL="0" marR="0">
              <a:lnSpc>
                <a:spcPct val="107000"/>
              </a:lnSpc>
              <a:spcBef>
                <a:spcPts val="0"/>
              </a:spcBef>
              <a:spcAft>
                <a:spcPts val="800"/>
              </a:spcAft>
            </a:pPr>
            <a:r>
              <a:rPr lang="en-US" sz="72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I</a:t>
            </a:r>
            <a:r>
              <a:rPr lang="en-US" sz="80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t is important to observe sustainability in this aspect so that every bit of waste can be managed in an efficient manner rather than just dumping it all in landfills.</a:t>
            </a:r>
          </a:p>
          <a:p>
            <a:r>
              <a:rPr lang="en-US" sz="2000" dirty="0">
                <a:solidFill>
                  <a:schemeClr val="bg2">
                    <a:lumMod val="40000"/>
                    <a:lumOff val="60000"/>
                  </a:schemeClr>
                </a:solidFill>
              </a:rPr>
              <a:t>.</a:t>
            </a:r>
          </a:p>
          <a:p>
            <a:endParaRPr lang="en-US" dirty="0">
              <a:solidFill>
                <a:schemeClr val="bg2">
                  <a:lumMod val="40000"/>
                  <a:lumOff val="60000"/>
                </a:schemeClr>
              </a:solidFill>
            </a:endParaRPr>
          </a:p>
        </p:txBody>
      </p:sp>
      <p:sp>
        <p:nvSpPr>
          <p:cNvPr id="8" name="Rectangle: Rounded Corners 7">
            <a:extLst>
              <a:ext uri="{FF2B5EF4-FFF2-40B4-BE49-F238E27FC236}">
                <a16:creationId xmlns:a16="http://schemas.microsoft.com/office/drawing/2014/main" id="{6EEF799A-91FD-58BC-45B7-B4DE1321E0C9}"/>
              </a:ext>
            </a:extLst>
          </p:cNvPr>
          <p:cNvSpPr/>
          <p:nvPr/>
        </p:nvSpPr>
        <p:spPr>
          <a:xfrm>
            <a:off x="822960" y="1330960"/>
            <a:ext cx="5374640" cy="2092959"/>
          </a:xfrm>
          <a:prstGeom prst="roundRect">
            <a:avLst/>
          </a:prstGeom>
          <a:noFill/>
          <a:ln w="381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3898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a:extLst>
              <a:ext uri="{FF2B5EF4-FFF2-40B4-BE49-F238E27FC236}">
                <a16:creationId xmlns:a16="http://schemas.microsoft.com/office/drawing/2014/main" id="{D2CFC1B1-2241-3DA5-977B-E26E854D1333}"/>
              </a:ext>
            </a:extLst>
          </p:cNvPr>
          <p:cNvSpPr>
            <a:spLocks noGrp="1"/>
          </p:cNvSpPr>
          <p:nvPr>
            <p:ph type="subTitle" idx="1"/>
          </p:nvPr>
        </p:nvSpPr>
        <p:spPr>
          <a:xfrm>
            <a:off x="78808" y="2235200"/>
            <a:ext cx="5946071" cy="3586480"/>
          </a:xfrm>
        </p:spPr>
        <p:txBody>
          <a:bodyPr>
            <a:normAutofit fontScale="70000" lnSpcReduction="20000"/>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4200" dirty="0">
                <a:effectLst/>
                <a:latin typeface="Calibri" panose="020F0502020204030204" pitchFamily="34" charset="0"/>
                <a:ea typeface="Calibri" panose="020F0502020204030204" pitchFamily="34" charset="0"/>
                <a:cs typeface="Times New Roman" panose="02020603050405020304" pitchFamily="18" charset="0"/>
              </a:rPr>
              <a:t>Sustainable waste management refers to the collection, transportation, valorization and </a:t>
            </a:r>
            <a:r>
              <a:rPr lang="en-US" sz="42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disposal of the various types of waste</a:t>
            </a:r>
            <a:r>
              <a:rPr lang="en-US" sz="4200" dirty="0">
                <a:effectLst/>
                <a:latin typeface="Calibri" panose="020F0502020204030204" pitchFamily="34" charset="0"/>
                <a:ea typeface="Calibri" panose="020F0502020204030204" pitchFamily="34" charset="0"/>
                <a:cs typeface="Times New Roman" panose="02020603050405020304" pitchFamily="18" charset="0"/>
              </a:rPr>
              <a:t>, in a manner that does not jeopardize the environment, human health or future generations.</a:t>
            </a:r>
          </a:p>
          <a:p>
            <a:endParaRPr lang="en-US" dirty="0"/>
          </a:p>
        </p:txBody>
      </p:sp>
      <p:sp>
        <p:nvSpPr>
          <p:cNvPr id="13" name="Rectangle 12">
            <a:extLst>
              <a:ext uri="{FF2B5EF4-FFF2-40B4-BE49-F238E27FC236}">
                <a16:creationId xmlns:a16="http://schemas.microsoft.com/office/drawing/2014/main" id="{E21202AB-260B-57A5-F640-945BEEF9D095}"/>
              </a:ext>
            </a:extLst>
          </p:cNvPr>
          <p:cNvSpPr/>
          <p:nvPr/>
        </p:nvSpPr>
        <p:spPr>
          <a:xfrm>
            <a:off x="0" y="1036320"/>
            <a:ext cx="82296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FBBC137-61B1-2A03-CC4B-4983D414E56E}"/>
              </a:ext>
            </a:extLst>
          </p:cNvPr>
          <p:cNvSpPr/>
          <p:nvPr/>
        </p:nvSpPr>
        <p:spPr>
          <a:xfrm>
            <a:off x="0" y="2062480"/>
            <a:ext cx="6024880" cy="4099559"/>
          </a:xfrm>
          <a:prstGeom prst="roundRect">
            <a:avLst/>
          </a:prstGeom>
          <a:noFill/>
          <a:ln w="381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ubtitle 15">
            <a:extLst>
              <a:ext uri="{FF2B5EF4-FFF2-40B4-BE49-F238E27FC236}">
                <a16:creationId xmlns:a16="http://schemas.microsoft.com/office/drawing/2014/main" id="{F6B057AF-1818-D2CA-A35E-D19FB115CF08}"/>
              </a:ext>
            </a:extLst>
          </p:cNvPr>
          <p:cNvSpPr txBox="1">
            <a:spLocks/>
          </p:cNvSpPr>
          <p:nvPr/>
        </p:nvSpPr>
        <p:spPr>
          <a:xfrm>
            <a:off x="302329" y="3313313"/>
            <a:ext cx="5499031" cy="159789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Neue Haas Grotesk Tex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Neue Haas Grotesk Tex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pic>
        <p:nvPicPr>
          <p:cNvPr id="6" name="Picture 5" descr="A picture containing graphical user interface&#10;&#10;Description automatically generated">
            <a:extLst>
              <a:ext uri="{FF2B5EF4-FFF2-40B4-BE49-F238E27FC236}">
                <a16:creationId xmlns:a16="http://schemas.microsoft.com/office/drawing/2014/main" id="{562AFEC8-0A9D-1A08-A54A-E2C7E673E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352" y="2062478"/>
            <a:ext cx="5466080" cy="4099559"/>
          </a:xfrm>
          <a:prstGeom prst="rect">
            <a:avLst/>
          </a:prstGeom>
        </p:spPr>
      </p:pic>
      <p:sp>
        <p:nvSpPr>
          <p:cNvPr id="8" name="Rectangle 7">
            <a:extLst>
              <a:ext uri="{FF2B5EF4-FFF2-40B4-BE49-F238E27FC236}">
                <a16:creationId xmlns:a16="http://schemas.microsoft.com/office/drawing/2014/main" id="{B7707345-4B33-592E-28B5-28DCCEDCA502}"/>
              </a:ext>
            </a:extLst>
          </p:cNvPr>
          <p:cNvSpPr/>
          <p:nvPr/>
        </p:nvSpPr>
        <p:spPr>
          <a:xfrm>
            <a:off x="6766560" y="2377440"/>
            <a:ext cx="1818640" cy="152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E8E5A21A-3C54-B9EE-E686-F6E6FEF104BF}"/>
              </a:ext>
            </a:extLst>
          </p:cNvPr>
          <p:cNvSpPr txBox="1">
            <a:spLocks/>
          </p:cNvSpPr>
          <p:nvPr/>
        </p:nvSpPr>
        <p:spPr>
          <a:xfrm>
            <a:off x="604520" y="452120"/>
            <a:ext cx="10393680" cy="116840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u="sng" dirty="0">
                <a:latin typeface="Algerian" panose="04020705040A02060702" pitchFamily="82" charset="0"/>
              </a:rPr>
              <a:t>Sustainable Waste Management</a:t>
            </a:r>
          </a:p>
        </p:txBody>
      </p:sp>
    </p:spTree>
    <p:extLst>
      <p:ext uri="{BB962C8B-B14F-4D97-AF65-F5344CB8AC3E}">
        <p14:creationId xmlns:p14="http://schemas.microsoft.com/office/powerpoint/2010/main" val="23918763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9193-385F-B875-6F68-78B74D97CCEE}"/>
              </a:ext>
            </a:extLst>
          </p:cNvPr>
          <p:cNvSpPr>
            <a:spLocks noGrp="1"/>
          </p:cNvSpPr>
          <p:nvPr>
            <p:ph type="ctrTitle"/>
          </p:nvPr>
        </p:nvSpPr>
        <p:spPr>
          <a:xfrm>
            <a:off x="162560" y="885994"/>
            <a:ext cx="10424160" cy="1076961"/>
          </a:xfrm>
        </p:spPr>
        <p:txBody>
          <a:bodyPr/>
          <a:lstStyle/>
          <a:p>
            <a:pPr algn="ctr"/>
            <a:r>
              <a:rPr lang="en-US" sz="3600" u="sng" dirty="0">
                <a:effectLst/>
                <a:latin typeface="Algerian" panose="04020705040A02060702" pitchFamily="82" charset="0"/>
                <a:ea typeface="Calibri" panose="020F0502020204030204" pitchFamily="34" charset="0"/>
                <a:cs typeface="Times New Roman" panose="02020603050405020304" pitchFamily="18" charset="0"/>
              </a:rPr>
              <a:t>Why Sustainable Waste Management Is Important</a:t>
            </a:r>
            <a:br>
              <a:rPr lang="en-US" sz="1200" u="sng" dirty="0">
                <a:effectLst/>
                <a:latin typeface="Algerian" panose="04020705040A02060702" pitchFamily="82" charset="0"/>
                <a:ea typeface="Calibri" panose="020F0502020204030204" pitchFamily="34" charset="0"/>
                <a:cs typeface="Times New Roman" panose="02020603050405020304" pitchFamily="18" charset="0"/>
              </a:rPr>
            </a:br>
            <a:endParaRPr lang="en-US" sz="4800" u="sng" dirty="0">
              <a:latin typeface="Algerian" panose="04020705040A02060702" pitchFamily="82" charset="0"/>
            </a:endParaRPr>
          </a:p>
        </p:txBody>
      </p:sp>
      <p:sp>
        <p:nvSpPr>
          <p:cNvPr id="16" name="Subtitle 15">
            <a:extLst>
              <a:ext uri="{FF2B5EF4-FFF2-40B4-BE49-F238E27FC236}">
                <a16:creationId xmlns:a16="http://schemas.microsoft.com/office/drawing/2014/main" id="{D2CFC1B1-2241-3DA5-977B-E26E854D1333}"/>
              </a:ext>
            </a:extLst>
          </p:cNvPr>
          <p:cNvSpPr>
            <a:spLocks noGrp="1"/>
          </p:cNvSpPr>
          <p:nvPr>
            <p:ph type="subTitle" idx="1"/>
          </p:nvPr>
        </p:nvSpPr>
        <p:spPr>
          <a:xfrm>
            <a:off x="304800" y="1780191"/>
            <a:ext cx="5232400" cy="1738745"/>
          </a:xfrm>
        </p:spPr>
        <p:txBody>
          <a:bodyPr>
            <a:normAutofit fontScale="92500" lnSpcReduction="20000"/>
          </a:bodyPr>
          <a:lstStyle/>
          <a:p>
            <a:r>
              <a:rPr lang="en-US" sz="2400" b="1" dirty="0">
                <a:effectLst/>
                <a:latin typeface="Calibri" panose="020F0502020204030204" pitchFamily="34" charset="0"/>
                <a:ea typeface="Calibri" panose="020F0502020204030204" pitchFamily="34" charset="0"/>
                <a:cs typeface="Times New Roman" panose="02020603050405020304" pitchFamily="18" charset="0"/>
              </a:rPr>
              <a:t>1. It creates space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If waste was never managed, it would end up on land, either scattered or may be centralized in a landfill somewhere. Landfills are big and can use up a lot of space. In some confined areas, you will have to sustainably control and manage your waste, so that you make the best use of it.</a:t>
            </a:r>
          </a:p>
          <a:p>
            <a:endParaRPr lang="en-US" dirty="0"/>
          </a:p>
        </p:txBody>
      </p:sp>
      <p:sp>
        <p:nvSpPr>
          <p:cNvPr id="13" name="Rectangle 12">
            <a:extLst>
              <a:ext uri="{FF2B5EF4-FFF2-40B4-BE49-F238E27FC236}">
                <a16:creationId xmlns:a16="http://schemas.microsoft.com/office/drawing/2014/main" id="{E21202AB-260B-57A5-F640-945BEEF9D095}"/>
              </a:ext>
            </a:extLst>
          </p:cNvPr>
          <p:cNvSpPr/>
          <p:nvPr/>
        </p:nvSpPr>
        <p:spPr>
          <a:xfrm>
            <a:off x="0" y="1036320"/>
            <a:ext cx="82296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FBBC137-61B1-2A03-CC4B-4983D414E56E}"/>
              </a:ext>
            </a:extLst>
          </p:cNvPr>
          <p:cNvSpPr/>
          <p:nvPr/>
        </p:nvSpPr>
        <p:spPr>
          <a:xfrm>
            <a:off x="162560" y="4287520"/>
            <a:ext cx="5374640" cy="2092959"/>
          </a:xfrm>
          <a:prstGeom prst="roundRect">
            <a:avLst/>
          </a:prstGeom>
          <a:noFill/>
          <a:ln w="381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15">
            <a:extLst>
              <a:ext uri="{FF2B5EF4-FFF2-40B4-BE49-F238E27FC236}">
                <a16:creationId xmlns:a16="http://schemas.microsoft.com/office/drawing/2014/main" id="{F6B057AF-1818-D2CA-A35E-D19FB115CF08}"/>
              </a:ext>
            </a:extLst>
          </p:cNvPr>
          <p:cNvSpPr txBox="1">
            <a:spLocks/>
          </p:cNvSpPr>
          <p:nvPr/>
        </p:nvSpPr>
        <p:spPr>
          <a:xfrm>
            <a:off x="233680" y="4378959"/>
            <a:ext cx="5374640" cy="200152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20000"/>
              </a:lnSpc>
              <a:spcBef>
                <a:spcPts val="1000"/>
              </a:spcBef>
              <a:buFont typeface="Neue Haas Grotesk Tex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Neue Haas Grotesk Tex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600" b="1"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2. It saves and also makes money</a:t>
            </a:r>
          </a:p>
          <a:p>
            <a:endParaRPr lang="en-US" sz="18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Once you reuse or recycle anything, you will not need to go buy another of the same. You will be saving some money that would otherwise be used to buy an item that can be recycled or reused.</a:t>
            </a:r>
          </a:p>
          <a:p>
            <a:pPr marL="0" marR="0">
              <a:lnSpc>
                <a:spcPct val="107000"/>
              </a:lnSpc>
              <a:spcBef>
                <a:spcPts val="0"/>
              </a:spcBef>
              <a:spcAft>
                <a:spcPts val="800"/>
              </a:spcAft>
            </a:pPr>
            <a:r>
              <a:rPr lang="en-US" sz="18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Increasing recycling can cut our disposal costs and improve our bottom line.</a:t>
            </a:r>
          </a:p>
          <a:p>
            <a:endParaRPr lang="en-US" dirty="0">
              <a:solidFill>
                <a:schemeClr val="bg2">
                  <a:lumMod val="40000"/>
                  <a:lumOff val="60000"/>
                </a:schemeClr>
              </a:solidFill>
            </a:endParaRPr>
          </a:p>
        </p:txBody>
      </p:sp>
      <p:sp>
        <p:nvSpPr>
          <p:cNvPr id="8" name="Rectangle: Rounded Corners 7">
            <a:extLst>
              <a:ext uri="{FF2B5EF4-FFF2-40B4-BE49-F238E27FC236}">
                <a16:creationId xmlns:a16="http://schemas.microsoft.com/office/drawing/2014/main" id="{6EEF799A-91FD-58BC-45B7-B4DE1321E0C9}"/>
              </a:ext>
            </a:extLst>
          </p:cNvPr>
          <p:cNvSpPr/>
          <p:nvPr/>
        </p:nvSpPr>
        <p:spPr>
          <a:xfrm>
            <a:off x="162560" y="1672012"/>
            <a:ext cx="5374640" cy="2092959"/>
          </a:xfrm>
          <a:prstGeom prst="roundRect">
            <a:avLst/>
          </a:prstGeom>
          <a:noFill/>
          <a:ln w="381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sport, water sport, swimming&#10;&#10;Description automatically generated">
            <a:extLst>
              <a:ext uri="{FF2B5EF4-FFF2-40B4-BE49-F238E27FC236}">
                <a16:creationId xmlns:a16="http://schemas.microsoft.com/office/drawing/2014/main" id="{A32DBB0B-D126-58A5-70FE-4DEF0F29B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9912" y="1891383"/>
            <a:ext cx="4929375" cy="331107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0631712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1202AB-260B-57A5-F640-945BEEF9D095}"/>
              </a:ext>
            </a:extLst>
          </p:cNvPr>
          <p:cNvSpPr/>
          <p:nvPr/>
        </p:nvSpPr>
        <p:spPr>
          <a:xfrm>
            <a:off x="0" y="1036320"/>
            <a:ext cx="82296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FBBC137-61B1-2A03-CC4B-4983D414E56E}"/>
              </a:ext>
            </a:extLst>
          </p:cNvPr>
          <p:cNvSpPr/>
          <p:nvPr/>
        </p:nvSpPr>
        <p:spPr>
          <a:xfrm>
            <a:off x="6096000" y="2533534"/>
            <a:ext cx="5699760" cy="2783840"/>
          </a:xfrm>
          <a:prstGeom prst="roundRect">
            <a:avLst/>
          </a:prstGeom>
          <a:noFill/>
          <a:ln w="381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960688B2-6CD2-C035-DAA7-37360E982C57}"/>
              </a:ext>
            </a:extLst>
          </p:cNvPr>
          <p:cNvSpPr>
            <a:spLocks noGrp="1"/>
          </p:cNvSpPr>
          <p:nvPr>
            <p:ph type="ctrTitle"/>
          </p:nvPr>
        </p:nvSpPr>
        <p:spPr>
          <a:xfrm>
            <a:off x="347980" y="958738"/>
            <a:ext cx="10444480" cy="838199"/>
          </a:xfrm>
        </p:spPr>
        <p:txBody>
          <a:bodyPr/>
          <a:lstStyle/>
          <a:p>
            <a:pPr algn="ctr"/>
            <a:r>
              <a:rPr lang="en-US" sz="3600" u="sng" dirty="0">
                <a:effectLst/>
                <a:latin typeface="Algerian" panose="04020705040A02060702" pitchFamily="82" charset="0"/>
                <a:ea typeface="Calibri" panose="020F0502020204030204" pitchFamily="34" charset="0"/>
                <a:cs typeface="Times New Roman" panose="02020603050405020304" pitchFamily="18" charset="0"/>
              </a:rPr>
              <a:t>Why Sustainable Waste Management Is Important</a:t>
            </a:r>
            <a:br>
              <a:rPr lang="en-US" sz="1200" u="sng" dirty="0">
                <a:effectLst/>
                <a:latin typeface="Algerian" panose="04020705040A02060702" pitchFamily="82" charset="0"/>
                <a:ea typeface="Calibri" panose="020F0502020204030204" pitchFamily="34" charset="0"/>
                <a:cs typeface="Times New Roman" panose="02020603050405020304" pitchFamily="18" charset="0"/>
              </a:rPr>
            </a:br>
            <a:endParaRPr lang="en-US" sz="4800" u="sng" dirty="0">
              <a:latin typeface="Algerian" panose="04020705040A02060702" pitchFamily="82" charset="0"/>
            </a:endParaRPr>
          </a:p>
        </p:txBody>
      </p:sp>
      <p:sp>
        <p:nvSpPr>
          <p:cNvPr id="16" name="Subtitle 15">
            <a:extLst>
              <a:ext uri="{FF2B5EF4-FFF2-40B4-BE49-F238E27FC236}">
                <a16:creationId xmlns:a16="http://schemas.microsoft.com/office/drawing/2014/main" id="{D2CFC1B1-2241-3DA5-977B-E26E854D1333}"/>
              </a:ext>
            </a:extLst>
          </p:cNvPr>
          <p:cNvSpPr>
            <a:spLocks noGrp="1"/>
          </p:cNvSpPr>
          <p:nvPr>
            <p:ph type="subTitle" idx="1"/>
          </p:nvPr>
        </p:nvSpPr>
        <p:spPr>
          <a:xfrm>
            <a:off x="474980" y="1648229"/>
            <a:ext cx="5120640" cy="1780771"/>
          </a:xfrm>
        </p:spPr>
        <p:txBody>
          <a:bodyPr>
            <a:normAutofi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3. It controls pollution</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Each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waste we dump has a particular effect</a:t>
            </a:r>
            <a:r>
              <a:rPr lang="en-US" sz="1800" dirty="0">
                <a:effectLst/>
                <a:latin typeface="Calibri" panose="020F0502020204030204" pitchFamily="34" charset="0"/>
                <a:ea typeface="Calibri" panose="020F0502020204030204" pitchFamily="34" charset="0"/>
                <a:cs typeface="Times New Roman" panose="02020603050405020304" pitchFamily="18" charset="0"/>
              </a:rPr>
              <a:t> on the environment. For instance, pharmaceutical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waste poisons our water, and waste foods</a:t>
            </a:r>
            <a:r>
              <a:rPr lang="en-US" sz="1800" dirty="0">
                <a:effectLst/>
                <a:latin typeface="Calibri" panose="020F0502020204030204" pitchFamily="34" charset="0"/>
                <a:ea typeface="Calibri" panose="020F0502020204030204" pitchFamily="34" charset="0"/>
                <a:cs typeface="Times New Roman" panose="02020603050405020304" pitchFamily="18" charset="0"/>
              </a:rPr>
              <a:t> invite flies and rodents. </a:t>
            </a:r>
          </a:p>
          <a:p>
            <a:endParaRPr lang="en-US" dirty="0"/>
          </a:p>
        </p:txBody>
      </p:sp>
      <p:sp>
        <p:nvSpPr>
          <p:cNvPr id="17" name="Subtitle 15">
            <a:extLst>
              <a:ext uri="{FF2B5EF4-FFF2-40B4-BE49-F238E27FC236}">
                <a16:creationId xmlns:a16="http://schemas.microsoft.com/office/drawing/2014/main" id="{F6B057AF-1818-D2CA-A35E-D19FB115CF08}"/>
              </a:ext>
            </a:extLst>
          </p:cNvPr>
          <p:cNvSpPr txBox="1">
            <a:spLocks/>
          </p:cNvSpPr>
          <p:nvPr/>
        </p:nvSpPr>
        <p:spPr>
          <a:xfrm>
            <a:off x="6327208" y="2711334"/>
            <a:ext cx="5072311" cy="2428240"/>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20000"/>
              </a:lnSpc>
              <a:spcBef>
                <a:spcPts val="1000"/>
              </a:spcBef>
              <a:buFont typeface="Neue Haas Grotesk Tex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Neue Haas Grotesk Tex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nSpc>
                <a:spcPct val="107000"/>
              </a:lnSpc>
              <a:spcBef>
                <a:spcPts val="0"/>
              </a:spcBef>
              <a:spcAft>
                <a:spcPts val="800"/>
              </a:spcAft>
            </a:pPr>
            <a:r>
              <a:rPr lang="en-US" sz="2200" b="1"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4. It is the core of environmental conservation</a:t>
            </a:r>
          </a:p>
          <a:p>
            <a:pPr marL="285750" marR="0" indent="-285750">
              <a:lnSpc>
                <a:spcPct val="107000"/>
              </a:lnSpc>
              <a:spcBef>
                <a:spcPts val="0"/>
              </a:spcBef>
              <a:spcAft>
                <a:spcPts val="800"/>
              </a:spcAft>
              <a:buFont typeface="Arial" panose="020B0604020202020204" pitchFamily="34" charset="0"/>
              <a:buChar char="•"/>
            </a:pPr>
            <a:r>
              <a:rPr lang="en-US" sz="18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The greatest enemy to the environment is humans.</a:t>
            </a:r>
          </a:p>
          <a:p>
            <a:pPr marL="285750" marR="0" indent="-285750">
              <a:lnSpc>
                <a:spcPct val="107000"/>
              </a:lnSpc>
              <a:spcBef>
                <a:spcPts val="0"/>
              </a:spcBef>
              <a:spcAft>
                <a:spcPts val="800"/>
              </a:spcAft>
              <a:buFont typeface="Arial" panose="020B0604020202020204" pitchFamily="34" charset="0"/>
              <a:buChar char="•"/>
            </a:pPr>
            <a:r>
              <a:rPr lang="en-US" sz="18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 We produce trash at an incredibly quick rate and our waste management methods are still poor.</a:t>
            </a:r>
          </a:p>
          <a:p>
            <a:pPr marL="285750" marR="0" indent="-285750">
              <a:lnSpc>
                <a:spcPct val="107000"/>
              </a:lnSpc>
              <a:spcBef>
                <a:spcPts val="0"/>
              </a:spcBef>
              <a:spcAft>
                <a:spcPts val="800"/>
              </a:spcAft>
              <a:buFont typeface="Arial" panose="020B0604020202020204" pitchFamily="34" charset="0"/>
              <a:buChar char="•"/>
            </a:pPr>
            <a:r>
              <a:rPr lang="en-US" sz="18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Sustainable waste management is therefore at the core of environmental conservation, seeing as it will help preserve the environment as well as improve it, not only for us but also for other species and future generations.</a:t>
            </a:r>
          </a:p>
        </p:txBody>
      </p:sp>
      <p:sp>
        <p:nvSpPr>
          <p:cNvPr id="8" name="Rectangle: Rounded Corners 7">
            <a:extLst>
              <a:ext uri="{FF2B5EF4-FFF2-40B4-BE49-F238E27FC236}">
                <a16:creationId xmlns:a16="http://schemas.microsoft.com/office/drawing/2014/main" id="{6EEF799A-91FD-58BC-45B7-B4DE1321E0C9}"/>
              </a:ext>
            </a:extLst>
          </p:cNvPr>
          <p:cNvSpPr/>
          <p:nvPr/>
        </p:nvSpPr>
        <p:spPr>
          <a:xfrm>
            <a:off x="347980" y="1542473"/>
            <a:ext cx="5374640" cy="2092959"/>
          </a:xfrm>
          <a:prstGeom prst="roundRect">
            <a:avLst/>
          </a:prstGeom>
          <a:noFill/>
          <a:ln w="381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992D737-61D3-EB0E-EDFF-071284039C60}"/>
              </a:ext>
            </a:extLst>
          </p:cNvPr>
          <p:cNvSpPr/>
          <p:nvPr/>
        </p:nvSpPr>
        <p:spPr>
          <a:xfrm>
            <a:off x="347980" y="4348480"/>
            <a:ext cx="5374640" cy="2092959"/>
          </a:xfrm>
          <a:prstGeom prst="roundRect">
            <a:avLst/>
          </a:prstGeom>
          <a:noFill/>
          <a:ln w="381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15">
            <a:extLst>
              <a:ext uri="{FF2B5EF4-FFF2-40B4-BE49-F238E27FC236}">
                <a16:creationId xmlns:a16="http://schemas.microsoft.com/office/drawing/2014/main" id="{78008A3E-4B9A-B6B4-7947-8B293403850B}"/>
              </a:ext>
            </a:extLst>
          </p:cNvPr>
          <p:cNvSpPr txBox="1">
            <a:spLocks/>
          </p:cNvSpPr>
          <p:nvPr/>
        </p:nvSpPr>
        <p:spPr>
          <a:xfrm>
            <a:off x="601980" y="4504573"/>
            <a:ext cx="5120640" cy="1780771"/>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20000"/>
              </a:lnSpc>
              <a:spcBef>
                <a:spcPts val="1000"/>
              </a:spcBef>
              <a:buFont typeface="Neue Haas Grotesk Tex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Neue Haas Grotesk Tex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nSpc>
                <a:spcPct val="107000"/>
              </a:lnSpc>
              <a:spcBef>
                <a:spcPts val="0"/>
              </a:spcBef>
              <a:spcAft>
                <a:spcPts val="800"/>
              </a:spcAft>
            </a:pPr>
            <a:r>
              <a:rPr lang="en-US" sz="2200" b="1"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5. It makes us into better and responsible inhabitants of the earth</a:t>
            </a:r>
          </a:p>
          <a:p>
            <a:pPr marL="0" marR="0">
              <a:lnSpc>
                <a:spcPct val="107000"/>
              </a:lnSpc>
              <a:spcBef>
                <a:spcPts val="0"/>
              </a:spcBef>
              <a:spcAft>
                <a:spcPts val="800"/>
              </a:spcAft>
            </a:pPr>
            <a:r>
              <a:rPr lang="en-US" sz="18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Humans cannot live without generating waste. As such, sustainable waste management will help us become better and responsible citizens of the planet by carefully, effectively and sustainably managing our waste.</a:t>
            </a:r>
          </a:p>
        </p:txBody>
      </p:sp>
    </p:spTree>
    <p:extLst>
      <p:ext uri="{BB962C8B-B14F-4D97-AF65-F5344CB8AC3E}">
        <p14:creationId xmlns:p14="http://schemas.microsoft.com/office/powerpoint/2010/main" val="23050399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1202AB-260B-57A5-F640-945BEEF9D095}"/>
              </a:ext>
            </a:extLst>
          </p:cNvPr>
          <p:cNvSpPr/>
          <p:nvPr/>
        </p:nvSpPr>
        <p:spPr>
          <a:xfrm>
            <a:off x="0" y="1036320"/>
            <a:ext cx="82296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960688B2-6CD2-C035-DAA7-37360E982C57}"/>
              </a:ext>
            </a:extLst>
          </p:cNvPr>
          <p:cNvSpPr>
            <a:spLocks noGrp="1"/>
          </p:cNvSpPr>
          <p:nvPr>
            <p:ph type="ctrTitle"/>
          </p:nvPr>
        </p:nvSpPr>
        <p:spPr>
          <a:xfrm>
            <a:off x="411480" y="887614"/>
            <a:ext cx="10393680" cy="838199"/>
          </a:xfrm>
        </p:spPr>
        <p:txBody>
          <a:bodyPr/>
          <a:lstStyle/>
          <a:p>
            <a:pPr algn="ctr"/>
            <a:br>
              <a:rPr lang="en-US" sz="2000" u="sng" dirty="0">
                <a:effectLst/>
                <a:latin typeface="Algerian" panose="04020705040A02060702" pitchFamily="82" charset="0"/>
                <a:ea typeface="Calibri" panose="020F0502020204030204" pitchFamily="34" charset="0"/>
                <a:cs typeface="Times New Roman" panose="02020603050405020304" pitchFamily="18" charset="0"/>
              </a:rPr>
            </a:br>
            <a:r>
              <a:rPr lang="en-US" sz="3200" u="sng" dirty="0">
                <a:effectLst/>
                <a:latin typeface="Algerian" panose="04020705040A02060702" pitchFamily="82" charset="0"/>
                <a:ea typeface="Calibri" panose="020F0502020204030204" pitchFamily="34" charset="0"/>
                <a:cs typeface="Times New Roman" panose="02020603050405020304" pitchFamily="18" charset="0"/>
              </a:rPr>
              <a:t>Best Solutions for Sustainable Waste Management</a:t>
            </a:r>
            <a:br>
              <a:rPr lang="en-US" sz="1600" u="sng" dirty="0">
                <a:effectLst/>
                <a:latin typeface="Algerian" panose="04020705040A02060702" pitchFamily="82" charset="0"/>
                <a:ea typeface="Calibri" panose="020F0502020204030204" pitchFamily="34" charset="0"/>
                <a:cs typeface="Times New Roman" panose="02020603050405020304" pitchFamily="18" charset="0"/>
              </a:rPr>
            </a:br>
            <a:endParaRPr lang="en-US" sz="4400" u="sng" dirty="0">
              <a:latin typeface="Algerian" panose="04020705040A02060702" pitchFamily="82" charset="0"/>
            </a:endParaRPr>
          </a:p>
        </p:txBody>
      </p:sp>
      <p:sp>
        <p:nvSpPr>
          <p:cNvPr id="16" name="Subtitle 15">
            <a:extLst>
              <a:ext uri="{FF2B5EF4-FFF2-40B4-BE49-F238E27FC236}">
                <a16:creationId xmlns:a16="http://schemas.microsoft.com/office/drawing/2014/main" id="{D2CFC1B1-2241-3DA5-977B-E26E854D1333}"/>
              </a:ext>
            </a:extLst>
          </p:cNvPr>
          <p:cNvSpPr>
            <a:spLocks noGrp="1"/>
          </p:cNvSpPr>
          <p:nvPr>
            <p:ph type="subTitle" idx="1"/>
          </p:nvPr>
        </p:nvSpPr>
        <p:spPr>
          <a:xfrm>
            <a:off x="347980" y="1619135"/>
            <a:ext cx="5168900" cy="1936866"/>
          </a:xfrm>
        </p:spPr>
        <p:txBody>
          <a:bodyPr>
            <a:normAutofit fontScale="92500" lnSpcReduction="20000"/>
          </a:bodyPr>
          <a:lstStyle/>
          <a:p>
            <a:pPr marL="0" marR="0">
              <a:lnSpc>
                <a:spcPct val="107000"/>
              </a:lnSpc>
              <a:spcBef>
                <a:spcPts val="0"/>
              </a:spcBef>
              <a:spcAft>
                <a:spcPts val="800"/>
              </a:spcAft>
            </a:pPr>
            <a:r>
              <a:rPr lang="en-US" sz="1900" b="1" dirty="0">
                <a:effectLst/>
                <a:latin typeface="Calibri" panose="020F0502020204030204" pitchFamily="34" charset="0"/>
                <a:ea typeface="Calibri" panose="020F0502020204030204" pitchFamily="34" charset="0"/>
                <a:cs typeface="Times New Roman" panose="02020603050405020304" pitchFamily="18" charset="0"/>
              </a:rPr>
              <a:t>1.Go paperless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Despite the world becoming more technologically advanced, most businesses still use paper and ink, which is one of the biggest waste categories. To become sustainably responsible for the environment, we need to cut down the amount of paper and ink we use.</a:t>
            </a:r>
          </a:p>
          <a:p>
            <a:endParaRPr lang="en-US" dirty="0"/>
          </a:p>
        </p:txBody>
      </p:sp>
      <p:sp>
        <p:nvSpPr>
          <p:cNvPr id="8" name="Rectangle: Rounded Corners 7">
            <a:extLst>
              <a:ext uri="{FF2B5EF4-FFF2-40B4-BE49-F238E27FC236}">
                <a16:creationId xmlns:a16="http://schemas.microsoft.com/office/drawing/2014/main" id="{6EEF799A-91FD-58BC-45B7-B4DE1321E0C9}"/>
              </a:ext>
            </a:extLst>
          </p:cNvPr>
          <p:cNvSpPr/>
          <p:nvPr/>
        </p:nvSpPr>
        <p:spPr>
          <a:xfrm>
            <a:off x="220980" y="1463042"/>
            <a:ext cx="5374640" cy="2092959"/>
          </a:xfrm>
          <a:prstGeom prst="roundRect">
            <a:avLst/>
          </a:prstGeom>
          <a:noFill/>
          <a:ln w="381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992D737-61D3-EB0E-EDFF-071284039C60}"/>
              </a:ext>
            </a:extLst>
          </p:cNvPr>
          <p:cNvSpPr/>
          <p:nvPr/>
        </p:nvSpPr>
        <p:spPr>
          <a:xfrm>
            <a:off x="6388100" y="4259756"/>
            <a:ext cx="5374640" cy="2092959"/>
          </a:xfrm>
          <a:prstGeom prst="roundRect">
            <a:avLst/>
          </a:prstGeom>
          <a:noFill/>
          <a:ln w="381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15">
            <a:extLst>
              <a:ext uri="{FF2B5EF4-FFF2-40B4-BE49-F238E27FC236}">
                <a16:creationId xmlns:a16="http://schemas.microsoft.com/office/drawing/2014/main" id="{78008A3E-4B9A-B6B4-7947-8B293403850B}"/>
              </a:ext>
            </a:extLst>
          </p:cNvPr>
          <p:cNvSpPr txBox="1">
            <a:spLocks/>
          </p:cNvSpPr>
          <p:nvPr/>
        </p:nvSpPr>
        <p:spPr>
          <a:xfrm>
            <a:off x="6555740" y="4426524"/>
            <a:ext cx="5039360" cy="193686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20000"/>
              </a:lnSpc>
              <a:spcBef>
                <a:spcPts val="1000"/>
              </a:spcBef>
              <a:buFont typeface="Neue Haas Grotesk Tex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Neue Haas Grotesk Tex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nSpc>
                <a:spcPct val="107000"/>
              </a:lnSpc>
              <a:spcBef>
                <a:spcPts val="0"/>
              </a:spcBef>
              <a:spcAft>
                <a:spcPts val="800"/>
              </a:spcAft>
            </a:pPr>
            <a:r>
              <a:rPr lang="en-US" sz="1900" b="1"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2. Donate anything useful</a:t>
            </a:r>
          </a:p>
          <a:p>
            <a:pPr marL="0" marR="0">
              <a:lnSpc>
                <a:spcPct val="107000"/>
              </a:lnSpc>
              <a:spcBef>
                <a:spcPts val="0"/>
              </a:spcBef>
              <a:spcAft>
                <a:spcPts val="800"/>
              </a:spcAft>
            </a:pPr>
            <a:r>
              <a:rPr lang="en-US" sz="18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Donate some of the stuff you no longer use or need as they will benefit those who receive them. For instance, restaurants, hotels and grocery stores should donate extra, perishable and prepared food to shelter homes and food banks .</a:t>
            </a:r>
          </a:p>
          <a:p>
            <a:pPr marL="0" marR="0">
              <a:lnSpc>
                <a:spcPct val="107000"/>
              </a:lnSpc>
              <a:spcBef>
                <a:spcPts val="0"/>
              </a:spcBef>
              <a:spcAft>
                <a:spcPts val="800"/>
              </a:spcAft>
            </a:pPr>
            <a:endParaRPr lang="en-US" sz="18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Diagram&#10;&#10;Description automatically generated">
            <a:extLst>
              <a:ext uri="{FF2B5EF4-FFF2-40B4-BE49-F238E27FC236}">
                <a16:creationId xmlns:a16="http://schemas.microsoft.com/office/drawing/2014/main" id="{71B59B58-5EAB-A347-B6CB-52E980EEA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8480" y="1414089"/>
            <a:ext cx="3505200" cy="251207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descr="A picture containing text&#10;&#10;Description automatically generated">
            <a:extLst>
              <a:ext uri="{FF2B5EF4-FFF2-40B4-BE49-F238E27FC236}">
                <a16:creationId xmlns:a16="http://schemas.microsoft.com/office/drawing/2014/main" id="{49A6686F-8866-52C0-35F0-0280B2AD9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338" y="4180844"/>
            <a:ext cx="3382328" cy="225078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56488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1202AB-260B-57A5-F640-945BEEF9D095}"/>
              </a:ext>
            </a:extLst>
          </p:cNvPr>
          <p:cNvSpPr/>
          <p:nvPr/>
        </p:nvSpPr>
        <p:spPr>
          <a:xfrm>
            <a:off x="0" y="1036320"/>
            <a:ext cx="82296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D2CFC1B1-2241-3DA5-977B-E26E854D1333}"/>
              </a:ext>
            </a:extLst>
          </p:cNvPr>
          <p:cNvSpPr>
            <a:spLocks noGrp="1"/>
          </p:cNvSpPr>
          <p:nvPr>
            <p:ph type="subTitle" idx="1"/>
          </p:nvPr>
        </p:nvSpPr>
        <p:spPr>
          <a:xfrm>
            <a:off x="347980" y="1657233"/>
            <a:ext cx="5247640" cy="1936866"/>
          </a:xfrm>
        </p:spPr>
        <p:txBody>
          <a:bodyPr>
            <a:normAutofit lnSpcReduction="10000"/>
          </a:bodyPr>
          <a:lstStyle/>
          <a:p>
            <a:pPr marL="0" marR="0">
              <a:lnSpc>
                <a:spcPct val="107000"/>
              </a:lnSpc>
              <a:spcBef>
                <a:spcPts val="0"/>
              </a:spcBef>
              <a:spcAft>
                <a:spcPts val="800"/>
              </a:spcAft>
            </a:pPr>
            <a:r>
              <a:rPr lang="en-US" sz="1900" b="1" dirty="0">
                <a:effectLst/>
                <a:latin typeface="Calibri" panose="020F0502020204030204" pitchFamily="34" charset="0"/>
                <a:ea typeface="Calibri" panose="020F0502020204030204" pitchFamily="34" charset="0"/>
                <a:cs typeface="Times New Roman" panose="02020603050405020304" pitchFamily="18" charset="0"/>
              </a:rPr>
              <a:t>3. Reduce, reuse, recycle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Recycling saves energy, keeps materials out of landfills and incineration, and provides raw materials for new products.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reuse some products like plastic bottles</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instead of throwing them away as soon as you use them.</a:t>
            </a:r>
          </a:p>
          <a:p>
            <a:endParaRPr lang="en-US" dirty="0"/>
          </a:p>
        </p:txBody>
      </p:sp>
      <p:sp>
        <p:nvSpPr>
          <p:cNvPr id="8" name="Rectangle: Rounded Corners 7">
            <a:extLst>
              <a:ext uri="{FF2B5EF4-FFF2-40B4-BE49-F238E27FC236}">
                <a16:creationId xmlns:a16="http://schemas.microsoft.com/office/drawing/2014/main" id="{6EEF799A-91FD-58BC-45B7-B4DE1321E0C9}"/>
              </a:ext>
            </a:extLst>
          </p:cNvPr>
          <p:cNvSpPr/>
          <p:nvPr/>
        </p:nvSpPr>
        <p:spPr>
          <a:xfrm>
            <a:off x="220980" y="1501140"/>
            <a:ext cx="5374640" cy="2092959"/>
          </a:xfrm>
          <a:prstGeom prst="roundRect">
            <a:avLst/>
          </a:prstGeom>
          <a:noFill/>
          <a:ln w="381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992D737-61D3-EB0E-EDFF-071284039C60}"/>
              </a:ext>
            </a:extLst>
          </p:cNvPr>
          <p:cNvSpPr/>
          <p:nvPr/>
        </p:nvSpPr>
        <p:spPr>
          <a:xfrm>
            <a:off x="6555740" y="4348478"/>
            <a:ext cx="5374640" cy="2092959"/>
          </a:xfrm>
          <a:prstGeom prst="roundRect">
            <a:avLst/>
          </a:prstGeom>
          <a:noFill/>
          <a:ln w="381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15">
            <a:extLst>
              <a:ext uri="{FF2B5EF4-FFF2-40B4-BE49-F238E27FC236}">
                <a16:creationId xmlns:a16="http://schemas.microsoft.com/office/drawing/2014/main" id="{78008A3E-4B9A-B6B4-7947-8B293403850B}"/>
              </a:ext>
            </a:extLst>
          </p:cNvPr>
          <p:cNvSpPr txBox="1">
            <a:spLocks/>
          </p:cNvSpPr>
          <p:nvPr/>
        </p:nvSpPr>
        <p:spPr>
          <a:xfrm>
            <a:off x="6682740" y="4504571"/>
            <a:ext cx="5247640" cy="183526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Neue Haas Grotesk Tex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Neue Haas Grotesk Tex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nSpc>
                <a:spcPct val="107000"/>
              </a:lnSpc>
              <a:spcBef>
                <a:spcPts val="0"/>
              </a:spcBef>
              <a:spcAft>
                <a:spcPts val="800"/>
              </a:spcAft>
            </a:pPr>
            <a:r>
              <a:rPr lang="en-US" sz="1800" b="1"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4. Compost your lunches</a:t>
            </a:r>
          </a:p>
          <a:p>
            <a:pPr marL="0" marR="0">
              <a:lnSpc>
                <a:spcPct val="107000"/>
              </a:lnSpc>
              <a:spcBef>
                <a:spcPts val="0"/>
              </a:spcBef>
              <a:spcAft>
                <a:spcPts val="800"/>
              </a:spcAft>
            </a:pPr>
            <a:r>
              <a:rPr lang="en-US" sz="18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Composting is a green and great way of disposing of waste. At home, put the food in a bag and while at work, do it in the break room or cafeteria.</a:t>
            </a:r>
          </a:p>
          <a:p>
            <a:pPr marL="0" marR="0">
              <a:lnSpc>
                <a:spcPct val="107000"/>
              </a:lnSpc>
              <a:spcBef>
                <a:spcPts val="0"/>
              </a:spcBef>
              <a:spcAft>
                <a:spcPts val="800"/>
              </a:spcAft>
            </a:pPr>
            <a:endParaRPr lang="en-US" sz="18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Graphical user interface&#10;&#10;Description automatically generated">
            <a:extLst>
              <a:ext uri="{FF2B5EF4-FFF2-40B4-BE49-F238E27FC236}">
                <a16:creationId xmlns:a16="http://schemas.microsoft.com/office/drawing/2014/main" id="{7D8D3596-39C2-2DCA-5AD9-FE6D0F06E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540" y="1470913"/>
            <a:ext cx="4389120" cy="2153412"/>
          </a:xfrm>
          <a:prstGeom prst="roundRect">
            <a:avLst>
              <a:gd name="adj" fmla="val 8594"/>
            </a:avLst>
          </a:prstGeom>
          <a:solidFill>
            <a:srgbClr val="FFFFFF">
              <a:shade val="85000"/>
            </a:srgbClr>
          </a:solidFill>
          <a:ln>
            <a:solidFill>
              <a:srgbClr val="002060"/>
            </a:solidFill>
          </a:ln>
          <a:effectLst>
            <a:reflection blurRad="12700" stA="38000" endPos="28000" dist="5000" dir="5400000" sy="-100000" algn="bl" rotWithShape="0"/>
          </a:effectLst>
        </p:spPr>
      </p:pic>
      <p:pic>
        <p:nvPicPr>
          <p:cNvPr id="5" name="Picture 4" descr="Diagram&#10;&#10;Description automatically generated">
            <a:extLst>
              <a:ext uri="{FF2B5EF4-FFF2-40B4-BE49-F238E27FC236}">
                <a16:creationId xmlns:a16="http://schemas.microsoft.com/office/drawing/2014/main" id="{7CC87353-CB6C-28AD-9E9C-040B98587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1040" y="4013198"/>
            <a:ext cx="2783840" cy="2783840"/>
          </a:xfrm>
          <a:prstGeom prst="rect">
            <a:avLst/>
          </a:prstGeom>
          <a:effectLst>
            <a:outerShdw blurRad="76200" dir="13500000" sy="23000" kx="1200000" algn="br" rotWithShape="0">
              <a:prstClr val="black">
                <a:alpha val="20000"/>
              </a:prstClr>
            </a:outerShdw>
          </a:effectLst>
        </p:spPr>
      </p:pic>
      <p:sp>
        <p:nvSpPr>
          <p:cNvPr id="14" name="Title 1">
            <a:extLst>
              <a:ext uri="{FF2B5EF4-FFF2-40B4-BE49-F238E27FC236}">
                <a16:creationId xmlns:a16="http://schemas.microsoft.com/office/drawing/2014/main" id="{74787CF7-260D-D8DE-B7D1-BC46B9C60830}"/>
              </a:ext>
            </a:extLst>
          </p:cNvPr>
          <p:cNvSpPr>
            <a:spLocks noGrp="1"/>
          </p:cNvSpPr>
          <p:nvPr>
            <p:ph type="ctrTitle"/>
          </p:nvPr>
        </p:nvSpPr>
        <p:spPr>
          <a:xfrm>
            <a:off x="411480" y="922020"/>
            <a:ext cx="10393680" cy="838199"/>
          </a:xfrm>
        </p:spPr>
        <p:txBody>
          <a:bodyPr/>
          <a:lstStyle/>
          <a:p>
            <a:pPr algn="ctr"/>
            <a:br>
              <a:rPr lang="en-US" sz="2000" u="sng" dirty="0">
                <a:effectLst/>
                <a:latin typeface="Algerian" panose="04020705040A02060702" pitchFamily="82" charset="0"/>
                <a:ea typeface="Calibri" panose="020F0502020204030204" pitchFamily="34" charset="0"/>
                <a:cs typeface="Times New Roman" panose="02020603050405020304" pitchFamily="18" charset="0"/>
              </a:rPr>
            </a:br>
            <a:r>
              <a:rPr lang="en-US" sz="3200" u="sng" dirty="0">
                <a:effectLst/>
                <a:latin typeface="Algerian" panose="04020705040A02060702" pitchFamily="82" charset="0"/>
                <a:ea typeface="Calibri" panose="020F0502020204030204" pitchFamily="34" charset="0"/>
                <a:cs typeface="Times New Roman" panose="02020603050405020304" pitchFamily="18" charset="0"/>
              </a:rPr>
              <a:t>Best Solutions for Sustainable Waste Management</a:t>
            </a:r>
            <a:br>
              <a:rPr lang="en-US" sz="1600" u="sng" dirty="0">
                <a:effectLst/>
                <a:latin typeface="Algerian" panose="04020705040A02060702" pitchFamily="82" charset="0"/>
                <a:ea typeface="Calibri" panose="020F0502020204030204" pitchFamily="34" charset="0"/>
                <a:cs typeface="Times New Roman" panose="02020603050405020304" pitchFamily="18" charset="0"/>
              </a:rPr>
            </a:br>
            <a:endParaRPr lang="en-US" sz="4400" u="sng" dirty="0">
              <a:latin typeface="Algerian" panose="04020705040A02060702" pitchFamily="82" charset="0"/>
            </a:endParaRPr>
          </a:p>
        </p:txBody>
      </p:sp>
    </p:spTree>
    <p:extLst>
      <p:ext uri="{BB962C8B-B14F-4D97-AF65-F5344CB8AC3E}">
        <p14:creationId xmlns:p14="http://schemas.microsoft.com/office/powerpoint/2010/main" val="26906903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1202AB-260B-57A5-F640-945BEEF9D095}"/>
              </a:ext>
            </a:extLst>
          </p:cNvPr>
          <p:cNvSpPr/>
          <p:nvPr/>
        </p:nvSpPr>
        <p:spPr>
          <a:xfrm>
            <a:off x="0" y="1036320"/>
            <a:ext cx="82296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960688B2-6CD2-C035-DAA7-37360E982C57}"/>
              </a:ext>
            </a:extLst>
          </p:cNvPr>
          <p:cNvSpPr>
            <a:spLocks noGrp="1"/>
          </p:cNvSpPr>
          <p:nvPr>
            <p:ph type="ctrTitle"/>
          </p:nvPr>
        </p:nvSpPr>
        <p:spPr>
          <a:xfrm>
            <a:off x="822960" y="962342"/>
            <a:ext cx="10444480" cy="838199"/>
          </a:xfrm>
        </p:spPr>
        <p:txBody>
          <a:bodyPr/>
          <a:lstStyle/>
          <a:p>
            <a:pPr algn="ctr"/>
            <a:br>
              <a:rPr lang="en-US" sz="2000" u="sng" dirty="0">
                <a:effectLst/>
                <a:latin typeface="Algerian" panose="04020705040A02060702" pitchFamily="82" charset="0"/>
                <a:ea typeface="Calibri" panose="020F0502020204030204" pitchFamily="34" charset="0"/>
                <a:cs typeface="Times New Roman" panose="02020603050405020304" pitchFamily="18" charset="0"/>
              </a:rPr>
            </a:br>
            <a:r>
              <a:rPr lang="en-US" sz="3200" u="sng" dirty="0">
                <a:effectLst/>
                <a:latin typeface="Algerian" panose="04020705040A02060702" pitchFamily="82" charset="0"/>
                <a:ea typeface="Calibri" panose="020F0502020204030204" pitchFamily="34" charset="0"/>
                <a:cs typeface="Times New Roman" panose="02020603050405020304" pitchFamily="18" charset="0"/>
              </a:rPr>
              <a:t>Best Solutions for Sustainable Waste Management</a:t>
            </a:r>
            <a:br>
              <a:rPr lang="en-US" sz="1600" u="sng" dirty="0">
                <a:effectLst/>
                <a:latin typeface="Algerian" panose="04020705040A02060702" pitchFamily="82" charset="0"/>
                <a:ea typeface="Calibri" panose="020F0502020204030204" pitchFamily="34" charset="0"/>
                <a:cs typeface="Times New Roman" panose="02020603050405020304" pitchFamily="18" charset="0"/>
              </a:rPr>
            </a:br>
            <a:endParaRPr lang="en-US" sz="4400" u="sng" dirty="0">
              <a:latin typeface="Algerian" panose="04020705040A02060702" pitchFamily="82" charset="0"/>
            </a:endParaRPr>
          </a:p>
        </p:txBody>
      </p:sp>
      <p:sp>
        <p:nvSpPr>
          <p:cNvPr id="16" name="Subtitle 15">
            <a:extLst>
              <a:ext uri="{FF2B5EF4-FFF2-40B4-BE49-F238E27FC236}">
                <a16:creationId xmlns:a16="http://schemas.microsoft.com/office/drawing/2014/main" id="{D2CFC1B1-2241-3DA5-977B-E26E854D1333}"/>
              </a:ext>
            </a:extLst>
          </p:cNvPr>
          <p:cNvSpPr>
            <a:spLocks noGrp="1"/>
          </p:cNvSpPr>
          <p:nvPr>
            <p:ph type="subTitle" idx="1"/>
          </p:nvPr>
        </p:nvSpPr>
        <p:spPr>
          <a:xfrm>
            <a:off x="347980" y="1580340"/>
            <a:ext cx="5247640" cy="2165925"/>
          </a:xfrm>
        </p:spPr>
        <p:txBody>
          <a:bodyPr>
            <a:normAutofit fontScale="92500" lnSpcReduction="10000"/>
          </a:bodyPr>
          <a:lstStyle/>
          <a:p>
            <a:pPr marL="0" marR="0">
              <a:lnSpc>
                <a:spcPct val="107000"/>
              </a:lnSpc>
              <a:spcBef>
                <a:spcPts val="0"/>
              </a:spcBef>
              <a:spcAft>
                <a:spcPts val="800"/>
              </a:spcAft>
            </a:pPr>
            <a:r>
              <a:rPr lang="en-US" sz="2100" b="1" dirty="0">
                <a:effectLst/>
                <a:latin typeface="Calibri" panose="020F0502020204030204" pitchFamily="34" charset="0"/>
                <a:ea typeface="Calibri" panose="020F0502020204030204" pitchFamily="34" charset="0"/>
                <a:cs typeface="Times New Roman" panose="02020603050405020304" pitchFamily="18" charset="0"/>
              </a:rPr>
              <a:t>5. Anaerobic digestion of waste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a process like composting, although it does not use oxygen. Anaerobic digestion allows the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treatment of organic waste and sludge</a:t>
            </a:r>
            <a:r>
              <a:rPr lang="en-US" sz="1800" dirty="0">
                <a:effectLst/>
                <a:latin typeface="Calibri" panose="020F0502020204030204" pitchFamily="34" charset="0"/>
                <a:ea typeface="Calibri" panose="020F0502020204030204" pitchFamily="34" charset="0"/>
                <a:cs typeface="Times New Roman" panose="02020603050405020304" pitchFamily="18" charset="0"/>
              </a:rPr>
              <a:t> by fermentation, in the absence of oxygen. The materials or waste are sealed off and the bacteria lives of the organic matter itself.</a:t>
            </a:r>
          </a:p>
          <a:p>
            <a:endParaRPr lang="en-US" dirty="0"/>
          </a:p>
        </p:txBody>
      </p:sp>
      <p:sp>
        <p:nvSpPr>
          <p:cNvPr id="8" name="Rectangle: Rounded Corners 7">
            <a:extLst>
              <a:ext uri="{FF2B5EF4-FFF2-40B4-BE49-F238E27FC236}">
                <a16:creationId xmlns:a16="http://schemas.microsoft.com/office/drawing/2014/main" id="{6EEF799A-91FD-58BC-45B7-B4DE1321E0C9}"/>
              </a:ext>
            </a:extLst>
          </p:cNvPr>
          <p:cNvSpPr/>
          <p:nvPr/>
        </p:nvSpPr>
        <p:spPr>
          <a:xfrm>
            <a:off x="220980" y="1497213"/>
            <a:ext cx="5374640" cy="2092959"/>
          </a:xfrm>
          <a:prstGeom prst="roundRect">
            <a:avLst/>
          </a:prstGeom>
          <a:noFill/>
          <a:ln w="381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992D737-61D3-EB0E-EDFF-071284039C60}"/>
              </a:ext>
            </a:extLst>
          </p:cNvPr>
          <p:cNvSpPr/>
          <p:nvPr/>
        </p:nvSpPr>
        <p:spPr>
          <a:xfrm>
            <a:off x="6555740" y="4348478"/>
            <a:ext cx="5374640" cy="2092959"/>
          </a:xfrm>
          <a:prstGeom prst="roundRect">
            <a:avLst/>
          </a:prstGeom>
          <a:noFill/>
          <a:ln w="381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15">
            <a:extLst>
              <a:ext uri="{FF2B5EF4-FFF2-40B4-BE49-F238E27FC236}">
                <a16:creationId xmlns:a16="http://schemas.microsoft.com/office/drawing/2014/main" id="{78008A3E-4B9A-B6B4-7947-8B293403850B}"/>
              </a:ext>
            </a:extLst>
          </p:cNvPr>
          <p:cNvSpPr txBox="1">
            <a:spLocks/>
          </p:cNvSpPr>
          <p:nvPr/>
        </p:nvSpPr>
        <p:spPr>
          <a:xfrm>
            <a:off x="6682740" y="4504571"/>
            <a:ext cx="5247640" cy="193686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Neue Haas Grotesk Tex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Neue Haas Grotesk Tex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Neue Haas Grotesk Tex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nSpc>
                <a:spcPct val="107000"/>
              </a:lnSpc>
              <a:spcBef>
                <a:spcPts val="0"/>
              </a:spcBef>
              <a:spcAft>
                <a:spcPts val="800"/>
              </a:spcAft>
            </a:pPr>
            <a:r>
              <a:rPr lang="en-US" sz="1800" b="1"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6. Waste collection</a:t>
            </a:r>
          </a:p>
          <a:p>
            <a:pPr marL="0" marR="0">
              <a:lnSpc>
                <a:spcPct val="107000"/>
              </a:lnSpc>
              <a:spcBef>
                <a:spcPts val="0"/>
              </a:spcBef>
              <a:spcAft>
                <a:spcPts val="800"/>
              </a:spcAft>
            </a:pPr>
            <a:r>
              <a:rPr lang="en-US" sz="18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The waste collection should not be left to the municipal authorities but should be the responsibility of every individual, business, organization and government.</a:t>
            </a:r>
          </a:p>
          <a:p>
            <a:pPr marL="0" marR="0">
              <a:lnSpc>
                <a:spcPct val="107000"/>
              </a:lnSpc>
              <a:spcBef>
                <a:spcPts val="0"/>
              </a:spcBef>
              <a:spcAft>
                <a:spcPts val="800"/>
              </a:spcAft>
            </a:pPr>
            <a:endParaRPr lang="en-US" sz="1800" dirty="0">
              <a:solidFill>
                <a:schemeClr val="bg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Diagram&#10;&#10;Description automatically generated">
            <a:extLst>
              <a:ext uri="{FF2B5EF4-FFF2-40B4-BE49-F238E27FC236}">
                <a16:creationId xmlns:a16="http://schemas.microsoft.com/office/drawing/2014/main" id="{03129995-B941-47A9-11A4-398E2D561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2450" y="1471424"/>
            <a:ext cx="3846830" cy="2154225"/>
          </a:xfrm>
          <a:prstGeom prst="roundRect">
            <a:avLst>
              <a:gd name="adj" fmla="val 8594"/>
            </a:avLst>
          </a:prstGeom>
          <a:solidFill>
            <a:srgbClr val="FFFFFF">
              <a:shade val="85000"/>
            </a:srgbClr>
          </a:solidFill>
          <a:ln w="19050">
            <a:solidFill>
              <a:schemeClr val="tx1"/>
            </a:solidFill>
          </a:ln>
          <a:effectLst>
            <a:reflection blurRad="12700" stA="38000" endPos="28000" dist="5000" dir="5400000" sy="-100000" algn="bl" rotWithShape="0"/>
          </a:effectLst>
        </p:spPr>
      </p:pic>
      <p:pic>
        <p:nvPicPr>
          <p:cNvPr id="5" name="Picture 4" descr="Graphical user interface&#10;&#10;Description automatically generated">
            <a:extLst>
              <a:ext uri="{FF2B5EF4-FFF2-40B4-BE49-F238E27FC236}">
                <a16:creationId xmlns:a16="http://schemas.microsoft.com/office/drawing/2014/main" id="{C80E8A7D-7F27-08D4-BE88-2CFEE34E9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7337" y="4348477"/>
            <a:ext cx="4038283" cy="2311475"/>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44225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253</TotalTime>
  <Words>709</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Arial Rounded MT Bold</vt:lpstr>
      <vt:lpstr>Calibri</vt:lpstr>
      <vt:lpstr>Century Gothic</vt:lpstr>
      <vt:lpstr>Neue Haas Grotesk Text Pro</vt:lpstr>
      <vt:lpstr>Wingdings 3</vt:lpstr>
      <vt:lpstr>Ion</vt:lpstr>
      <vt:lpstr>Global cooperation- protecting life on earth</vt:lpstr>
      <vt:lpstr>Waste Management</vt:lpstr>
      <vt:lpstr>PowerPoint Presentation</vt:lpstr>
      <vt:lpstr>Why Sustainable Waste Management Is Important </vt:lpstr>
      <vt:lpstr>Why Sustainable Waste Management Is Important </vt:lpstr>
      <vt:lpstr> Best Solutions for Sustainable Waste Management </vt:lpstr>
      <vt:lpstr> Best Solutions for Sustainable Waste Management </vt:lpstr>
      <vt:lpstr> Best Solutions for Sustainable Waste Management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cooperation- protecting life on earth</dc:title>
  <dc:creator>Patil, Basavaraj</dc:creator>
  <cp:lastModifiedBy>Patil, Basavaraj</cp:lastModifiedBy>
  <cp:revision>5</cp:revision>
  <dcterms:created xsi:type="dcterms:W3CDTF">2022-09-13T14:28:10Z</dcterms:created>
  <dcterms:modified xsi:type="dcterms:W3CDTF">2022-09-14T02:49:08Z</dcterms:modified>
</cp:coreProperties>
</file>